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6" r:id="rId3"/>
    <p:sldId id="268" r:id="rId4"/>
    <p:sldId id="272" r:id="rId5"/>
    <p:sldId id="273" r:id="rId6"/>
    <p:sldId id="270" r:id="rId7"/>
    <p:sldId id="267" r:id="rId8"/>
    <p:sldId id="257" r:id="rId9"/>
    <p:sldId id="258" r:id="rId10"/>
    <p:sldId id="259" r:id="rId11"/>
    <p:sldId id="260" r:id="rId12"/>
    <p:sldId id="261" r:id="rId13"/>
    <p:sldId id="265" r:id="rId14"/>
    <p:sldId id="262" r:id="rId15"/>
    <p:sldId id="263" r:id="rId16"/>
    <p:sldId id="264" r:id="rId17"/>
    <p:sldId id="269" r:id="rId18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422" y="-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388D9-B58D-4E5E-B58C-401907AB3AB3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D73AE-20D1-4824-9A0B-6E017A2CA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631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E72A7-DEA8-407A-9D76-5C4D0EA540B3}" type="datetime1">
              <a:rPr lang="en-US" smtClean="0"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92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5381-7513-4D05-BE7C-746E6AFD5F5F}" type="datetime1">
              <a:rPr lang="en-US" smtClean="0"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8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DBB9-6195-4324-BB85-3C96035F4A86}" type="datetime1">
              <a:rPr lang="en-US" smtClean="0"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95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8BAE0-0BC7-4E8C-BB4D-FFD5D1D930B6}" type="datetime1">
              <a:rPr lang="en-US" smtClean="0"/>
              <a:t>5/12/2013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45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E54B-29D4-4273-B27A-DA6908345260}" type="datetime1">
              <a:rPr lang="en-US" smtClean="0"/>
              <a:t>5/12/2013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94F6A-8E97-4E09-9F7E-542C6285F95B}" type="datetime1">
              <a:rPr lang="en-US" smtClean="0"/>
              <a:t>5/12/2013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C14A-BE95-49B5-B267-FFA718CA13D1}" type="datetime1">
              <a:rPr lang="en-US" smtClean="0"/>
              <a:t>5/12/2013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23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488F-5609-4EF6-9805-FF1D2496E5E1}" type="datetime1">
              <a:rPr lang="en-US" smtClean="0"/>
              <a:t>5/12/2013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92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DAB4-D6A1-4350-96DE-4067456192E4}" type="datetime1">
              <a:rPr lang="en-US" smtClean="0"/>
              <a:t>5/12/2013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50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DB202-BCAF-4108-842B-19FB12A7D690}" type="datetime1">
              <a:rPr lang="en-US" smtClean="0"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7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5749-5CAA-4A46-9171-D8BFCBD7E009}" type="datetime1">
              <a:rPr lang="en-US" smtClean="0"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14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F1874-CA3D-461D-A04F-266C0B1C1C4B}" type="datetime1">
              <a:rPr lang="en-US" smtClean="0"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7E7E8-551A-4723-8B29-B239F0FEC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ae/url?sa=i&amp;rct=j&amp;q=&amp;esrc=s&amp;frm=1&amp;source=images&amp;cd=&amp;cad=rja&amp;docid=-H86mMhGpket5M&amp;tbnid=iw3TJbrLcTSS1M:&amp;ved=0CAUQjRw&amp;url=http://hamsandwich66.blogspot.com/2011/02/teacher-teacher.html&amp;ei=rW6LUZqwCdDtrQf-oIHwDg&amp;bvm=bv.46226182,d.aGc&amp;psig=AFQjCNE13kRVJHPFbNO2lVYv_ouB7LDoxg&amp;ust=1368178727831573" TargetMode="External"/><Relationship Id="rId7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://lillelyn.blogspot.com/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classwish.org/catalogs?categories=CLASSROOM+SUPPLIES_TEACHER+RESOURCES_NOTES/COMMUNICATION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hyperlink" Target="http://images.google.co.uk/imgres?imgurl=http://www.parteaz.co.uk/cms/files/Numbers%20icon%20v60.jpg&amp;imgrefurl=http://www.parteaz.co.uk/Numbers_and_Letters&amp;usg=__sVkKw3sXtv8qgQurLggMT4_Ogp8=&amp;h=350&amp;w=350&amp;sz=20&amp;hl=en&amp;start=4&amp;tbnid=ywL5YKoftT4sQM:&amp;tbnh=120&amp;tbnw=120&amp;prev=/images?q=numbers&amp;gbv=2&amp;hl=en&amp;sa=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.uk/imgres?imgurl=http://www.bbc.co.uk/cult/classic/classic/images/340/bbc1.jpg&amp;imgrefurl=http://www.bbc.co.uk/cult/classic/classic/bbc1.shtml&amp;usg=__Fl8ijqqPdtlaAvutv1YJ-RjDEf4=&amp;h=229&amp;w=340&amp;sz=5&amp;hl=en&amp;start=4&amp;tbnid=3aQ0KkYCDXCj_M:&amp;tbnh=80&amp;tbnw=119&amp;prev=/images?q=bbc1&amp;gbv=2&amp;hl=en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://images.google.co.uk/imgres?imgurl=http://hub.tv-ark.org.uk/images/channel5/channel5_images/launch/channel5_launch1997a.jpg&amp;imgrefurl=http://www2.tv-ark.org.uk/channel5/launch.html&amp;usg=__QvMUy83WzYi1qGuQTLfq2eIgE_Y=&amp;h=525&amp;w=700&amp;sz=43&amp;hl=en&amp;start=3&amp;tbnid=1Vif34hKil5JkM:&amp;tbnh=105&amp;tbnw=140&amp;prev=/images?q=channel+5&amp;gbv=2&amp;hl=e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hyperlink" Target="http://images.google.co.uk/imgres?imgurl=http://mikeely.files.wordpress.com/2008/03/examine.jpg&amp;imgrefurl=http://mikeely.wordpress.com/category/analysis-of-news/candidate-quotes/&amp;usg=__D8zxUW5LhuAmkLEDqtvSwIecpZw=&amp;h=459&amp;w=369&amp;sz=84&amp;hl=en&amp;start=3&amp;um=1&amp;tbnid=d3so3pxm1J0WXM:&amp;tbnh=128&amp;tbnw=103&amp;prev=/images?q=examine&amp;hl=en&amp;um=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classtools.net/main_area/template_loader.php/?time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4595" y="2742599"/>
            <a:ext cx="4400550" cy="1828800"/>
          </a:xfrm>
        </p:spPr>
        <p:txBody>
          <a:bodyPr>
            <a:norm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Student Planning Toolkit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680" y="3200400"/>
            <a:ext cx="2828381" cy="270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://3.bp.blogspot.com/_jUyONtReY0w/TUj8OBeOQnI/AAAAAAAABVQ/0_zxabF-Yy4/s1600/appleTeach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282366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6492" y="1805273"/>
            <a:ext cx="64609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Tomorrow’s Teachers!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30" name="Picture 6" descr="http://4.bp.blogspot.com/-D3fjiOHj2F4/UTIWCBd-TWI/AAAAAAAABbg/aMUlYMyWo_0/s1600/Worlds_Best_Teacher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983" y="6400800"/>
            <a:ext cx="320250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5" t="8202" r="13509" b="16041"/>
          <a:stretch/>
        </p:blipFill>
        <p:spPr>
          <a:xfrm>
            <a:off x="2095045" y="70757"/>
            <a:ext cx="2779875" cy="187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40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57200" y="344553"/>
            <a:ext cx="6172200" cy="1524000"/>
          </a:xfrm>
        </p:spPr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133601"/>
            <a:ext cx="6477000" cy="6034617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Introduction </a:t>
            </a:r>
            <a:r>
              <a:rPr lang="en-US" dirty="0" smtClean="0"/>
              <a:t>  p-g 3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How to question effectively  </a:t>
            </a:r>
            <a:r>
              <a:rPr lang="en-US" dirty="0" smtClean="0"/>
              <a:t>p-g 4-5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Planning higher order thinking questions  </a:t>
            </a:r>
            <a:r>
              <a:rPr lang="en-US" dirty="0" smtClean="0"/>
              <a:t>p-g </a:t>
            </a:r>
            <a:r>
              <a:rPr lang="en-US" dirty="0" smtClean="0"/>
              <a:t>6</a:t>
            </a:r>
            <a:endParaRPr lang="en-US" dirty="0" smtClean="0"/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Starter/ Plenary ideas  </a:t>
            </a:r>
            <a:r>
              <a:rPr lang="en-US" dirty="0" smtClean="0"/>
              <a:t>p-g </a:t>
            </a:r>
            <a:r>
              <a:rPr lang="en-US" dirty="0" smtClean="0"/>
              <a:t>7-16</a:t>
            </a:r>
            <a:endParaRPr lang="en-US" dirty="0" smtClean="0"/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Observation Feedback Form </a:t>
            </a:r>
            <a:r>
              <a:rPr lang="en-US" dirty="0" smtClean="0"/>
              <a:t>p-g </a:t>
            </a:r>
            <a:r>
              <a:rPr lang="en-US" dirty="0" smtClean="0"/>
              <a:t>17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2290" name="Picture 2" descr="https://encrypted-tbn2.gstatic.com/images?q=tbn:ANd9GcRZ7pUU1O5Z42yqDZnCfkRIYeQhlTJnT12jkANittU2lwLohC4C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096000"/>
            <a:ext cx="3736521" cy="272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7078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6172200" cy="1524000"/>
          </a:xfrm>
        </p:spPr>
        <p:txBody>
          <a:bodyPr/>
          <a:lstStyle/>
          <a:p>
            <a:r>
              <a:rPr lang="en-US" b="1" dirty="0" smtClean="0"/>
              <a:t>Introduction- </a:t>
            </a:r>
            <a:br>
              <a:rPr lang="en-US" b="1" dirty="0" smtClean="0"/>
            </a:br>
            <a:r>
              <a:rPr lang="en-US" b="1" dirty="0" smtClean="0"/>
              <a:t>Student Led 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6172200" cy="66293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Congratulations you have been chosen to take part in a project in which students lead their own learning  and you get to teach your class mates! We also want to challenge you in your learning.</a:t>
            </a:r>
          </a:p>
          <a:p>
            <a:pPr marL="0" indent="0">
              <a:buNone/>
            </a:pPr>
            <a:r>
              <a:rPr lang="en-US" dirty="0" smtClean="0"/>
              <a:t>You are going to be trained in using strategies that teachers use to assess what progress students are making in lessons.</a:t>
            </a:r>
          </a:p>
          <a:p>
            <a:pPr marL="0" indent="0">
              <a:buNone/>
            </a:pPr>
            <a:r>
              <a:rPr lang="en-US" dirty="0" smtClean="0"/>
              <a:t>You will also be taught how to question other people effectively. This will also improve your own higher order thinking skills.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Those who can…….TEACH! 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757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93827"/>
              </p:ext>
            </p:extLst>
          </p:nvPr>
        </p:nvGraphicFramePr>
        <p:xfrm>
          <a:off x="533400" y="2286000"/>
          <a:ext cx="5943599" cy="57529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0152"/>
                <a:gridCol w="3333447"/>
              </a:tblGrid>
              <a:tr h="17351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Strategy/approach</a:t>
                      </a:r>
                      <a:endParaRPr lang="en-US" sz="1600" b="1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Gains and benefits</a:t>
                      </a:r>
                      <a:endParaRPr lang="en-US" sz="1600" b="1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</a:tr>
              <a:tr h="71743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Thinking Time: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Consciously waiting for a pupil or class to think through an answer (before you break the silence) </a:t>
                      </a:r>
                      <a:r>
                        <a:rPr lang="en-US" sz="1600" dirty="0" err="1">
                          <a:effectLst/>
                        </a:rPr>
                        <a:t>e.g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15-30secs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Ensures </a:t>
                      </a:r>
                      <a:r>
                        <a:rPr lang="en-US" sz="1600" dirty="0">
                          <a:effectLst/>
                        </a:rPr>
                        <a:t>all pupils have a view or opinion to </a:t>
                      </a:r>
                      <a:r>
                        <a:rPr lang="en-US" sz="1600" dirty="0" smtClean="0">
                          <a:effectLst/>
                        </a:rPr>
                        <a:t>share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9905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No Hands Questioning: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Using the ‘no hands up’ rule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Improves engagement and challenges all pupils to </a:t>
                      </a:r>
                      <a:r>
                        <a:rPr lang="en-US" sz="1600" dirty="0" smtClean="0">
                          <a:effectLst/>
                        </a:rPr>
                        <a:t>think.</a:t>
                      </a:r>
                      <a:endParaRPr lang="en-US" sz="1600" dirty="0">
                        <a:effectLst/>
                      </a:endParaRPr>
                    </a:p>
                  </a:txBody>
                  <a:tcPr marL="51040" marR="51040" marT="0" marB="0"/>
                </a:tc>
              </a:tr>
              <a:tr h="86091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Basketball questioning: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Move questions and discussions between pupils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Engages more pupils.  Stops teacher being focus for all questioning.  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</a:tr>
              <a:tr h="57394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Conscripts and Volunteers: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Using a planned mix of ‘conscripts’ and ‘volunteers</a:t>
                      </a:r>
                      <a:r>
                        <a:rPr lang="en-US" sz="1600" dirty="0" smtClean="0">
                          <a:effectLst/>
                        </a:rPr>
                        <a:t>’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effectLst/>
                        <a:latin typeface="Times New Roman"/>
                        <a:ea typeface="MS Mincho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Enhances engagement and challenge for all.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</a:tr>
              <a:tr h="86091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Phone a friend: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Removes stress to enable those who cannot answer to participate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040" marR="5104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Encourages whole-class listening and </a:t>
                      </a:r>
                      <a:r>
                        <a:rPr lang="en-US" sz="1600" dirty="0" smtClean="0">
                          <a:effectLst/>
                        </a:rPr>
                        <a:t>participation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90600" y="12192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Questioning strategies</a:t>
            </a:r>
            <a:endParaRPr lang="en-US" sz="3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17" y="75733"/>
            <a:ext cx="1658938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890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882768"/>
              </p:ext>
            </p:extLst>
          </p:nvPr>
        </p:nvGraphicFramePr>
        <p:xfrm>
          <a:off x="381000" y="1524000"/>
          <a:ext cx="6057900" cy="38585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24453"/>
                <a:gridCol w="3333447"/>
              </a:tblGrid>
              <a:tr h="63274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Hot-seating:</a:t>
                      </a:r>
                      <a:endParaRPr lang="en-US" sz="1600" b="1" dirty="0">
                        <a:solidFill>
                          <a:srgbClr val="8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51040" marR="5104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Encourages listening for detail and provides challenge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</a:tr>
              <a:tr h="80645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Preview: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Previewing questions in advance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Signals the big concepts and learning of the lesson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</a:tr>
              <a:tr h="80645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Pair rehearsal: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of an answer or a question</a:t>
                      </a:r>
                      <a:endParaRPr lang="en-US" sz="1600" b="1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Encourages interaction, engagement and depth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</a:tr>
              <a:tr h="161291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5Ws: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Modeling simple exploratory questions to gather information</a:t>
                      </a:r>
                      <a:endParaRPr lang="en-US" sz="1600" b="1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Creates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a </a:t>
                      </a:r>
                      <a:r>
                        <a:rPr lang="en-US" sz="1600" dirty="0">
                          <a:effectLst/>
                        </a:rPr>
                        <a:t>thinking/self reflective approach to learning.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1040" marR="51040" marT="0" marB="0"/>
                </a:tc>
              </a:tr>
            </a:tbl>
          </a:graphicData>
        </a:graphic>
      </p:graphicFrame>
      <p:pic>
        <p:nvPicPr>
          <p:cNvPr id="4099" name="Picture 3" descr="6 ha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6019799"/>
            <a:ext cx="1981200" cy="223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2360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423447"/>
              </p:ext>
            </p:extLst>
          </p:nvPr>
        </p:nvGraphicFramePr>
        <p:xfrm>
          <a:off x="381000" y="381000"/>
          <a:ext cx="6134100" cy="8283359"/>
        </p:xfrm>
        <a:graphic>
          <a:graphicData uri="http://schemas.openxmlformats.org/drawingml/2006/table">
            <a:tbl>
              <a:tblPr/>
              <a:tblGrid>
                <a:gridCol w="1257166"/>
                <a:gridCol w="2709408"/>
                <a:gridCol w="2167526"/>
              </a:tblGrid>
              <a:tr h="567069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b="1" dirty="0">
                          <a:effectLst/>
                          <a:latin typeface="Arial"/>
                          <a:ea typeface="MS Mincho"/>
                        </a:rPr>
                        <a:t>BLOOMS TAXONOMY</a:t>
                      </a:r>
                      <a:endParaRPr lang="en-US" sz="11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5943">
                <a:tc>
                  <a:txBody>
                    <a:bodyPr/>
                    <a:lstStyle/>
                    <a:p>
                      <a:pPr marL="0" marR="0"/>
                      <a:r>
                        <a:rPr lang="en-GB" sz="1300" b="1">
                          <a:effectLst/>
                          <a:latin typeface="Arial"/>
                          <a:ea typeface="Times New Roman"/>
                        </a:rPr>
                        <a:t>Competence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b="1">
                          <a:effectLst/>
                          <a:latin typeface="Arial"/>
                          <a:ea typeface="MS Mincho"/>
                        </a:rPr>
                        <a:t>Skills Demonstrated</a:t>
                      </a:r>
                      <a:endParaRPr lang="en-US" sz="11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1" dirty="0">
                          <a:effectLst/>
                          <a:latin typeface="Arial"/>
                          <a:ea typeface="MS Mincho"/>
                        </a:rPr>
                        <a:t>Question Cues: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4787">
                <a:tc>
                  <a:txBody>
                    <a:bodyPr/>
                    <a:lstStyle/>
                    <a:p>
                      <a:pPr marL="0" marR="0"/>
                      <a:r>
                        <a:rPr lang="en-GB" sz="1000" b="1" kern="0">
                          <a:effectLst/>
                          <a:latin typeface="Times New Roman"/>
                          <a:ea typeface="Times New Roman"/>
                        </a:rPr>
                        <a:t>Knowledge</a:t>
                      </a:r>
                      <a:endParaRPr lang="en-US" sz="1000" b="1" ker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observation and recall of information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knowledge of dates, events, places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knowledge of major ideas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mastery of subject </a:t>
                      </a:r>
                      <a:r>
                        <a:rPr lang="en-GB" sz="1100" dirty="0" smtClean="0">
                          <a:effectLst/>
                          <a:latin typeface="+mn-lt"/>
                          <a:ea typeface="MS Mincho"/>
                        </a:rPr>
                        <a:t>matter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endParaRPr lang="en-GB" sz="1100" dirty="0" smtClean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list, define, tell, describe, identify, show, label, collect, examine, tabulate, quote, name, who, when, where, etc.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63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rial"/>
                          <a:ea typeface="MS Mincho"/>
                        </a:rPr>
                        <a:t>Comprehension </a:t>
                      </a:r>
                      <a:r>
                        <a:rPr lang="en-GB" sz="1100">
                          <a:effectLst/>
                          <a:latin typeface="Arial"/>
                          <a:ea typeface="MS Mincho"/>
                        </a:rPr>
                        <a:t>(understanding)</a:t>
                      </a:r>
                      <a:endParaRPr lang="en-US" sz="11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understanding information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grasp meaning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translate knowledge into new context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interpret facts, compare, contrast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order, group, infer causes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predict consequences </a:t>
                      </a:r>
                      <a:endParaRPr lang="en-GB" sz="1100" dirty="0" smtClean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endParaRPr lang="en-GB" sz="1100" dirty="0" smtClean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summarize, describe, interpret, contrast, predict, associate, distinguish, estimate, differentiate, discuss, extend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63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rial"/>
                          <a:ea typeface="MS Mincho"/>
                        </a:rPr>
                        <a:t>Application</a:t>
                      </a:r>
                      <a:endParaRPr lang="en-US" sz="11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use information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use methods, concepts, theories in new situations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solve problems using required skills or knowledge</a:t>
                      </a:r>
                      <a:r>
                        <a:rPr lang="en-GB" sz="1100" i="1" dirty="0">
                          <a:effectLst/>
                          <a:latin typeface="+mn-lt"/>
                          <a:ea typeface="MS Mincho"/>
                        </a:rPr>
                        <a:t>:</a:t>
                      </a: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 </a:t>
                      </a:r>
                      <a:br>
                        <a:rPr lang="en-GB" sz="1100" dirty="0">
                          <a:effectLst/>
                          <a:latin typeface="+mn-lt"/>
                          <a:ea typeface="MS Mincho"/>
                        </a:rPr>
                      </a:br>
                      <a:endParaRPr lang="en-GB" sz="1100" dirty="0" smtClean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endParaRPr lang="en-GB" sz="1100" dirty="0" smtClean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apply, demonstrate, calculate, complete, illustrate, show, solve, examine, modify, relate, change, classify, experiment, discover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47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rial"/>
                          <a:ea typeface="MS Mincho"/>
                        </a:rPr>
                        <a:t>Analysis</a:t>
                      </a:r>
                      <a:endParaRPr lang="en-US" sz="11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seeing patterns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organization of parts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recognition of hidden meanings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identification of components </a:t>
                      </a:r>
                      <a:endParaRPr lang="en-GB" sz="1100" dirty="0" smtClean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endParaRPr lang="en-GB" sz="1100" dirty="0" smtClean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 err="1">
                          <a:effectLst/>
                          <a:latin typeface="+mn-lt"/>
                          <a:ea typeface="MS Mincho"/>
                        </a:rPr>
                        <a:t>analyze</a:t>
                      </a: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, separate, order, explain, connect, classify, arrange, divide, compare, select, explain, infer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81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rial"/>
                          <a:ea typeface="MS Mincho"/>
                        </a:rPr>
                        <a:t>Synthesis</a:t>
                      </a:r>
                      <a:endParaRPr lang="en-US" sz="11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>
                          <a:effectLst/>
                          <a:latin typeface="+mn-lt"/>
                          <a:ea typeface="MS Mincho"/>
                        </a:rPr>
                        <a:t>use old ideas to create new ones </a:t>
                      </a:r>
                      <a:endParaRPr lang="en-US" sz="110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>
                          <a:effectLst/>
                          <a:latin typeface="+mn-lt"/>
                          <a:ea typeface="MS Mincho"/>
                        </a:rPr>
                        <a:t>generalize from given facts </a:t>
                      </a:r>
                      <a:endParaRPr lang="en-US" sz="110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>
                          <a:effectLst/>
                          <a:latin typeface="+mn-lt"/>
                          <a:ea typeface="MS Mincho"/>
                        </a:rPr>
                        <a:t>relate knowledge from several areas </a:t>
                      </a:r>
                      <a:endParaRPr lang="en-US" sz="110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>
                          <a:effectLst/>
                          <a:latin typeface="+mn-lt"/>
                          <a:ea typeface="MS Mincho"/>
                        </a:rPr>
                        <a:t>predict, draw conclusions </a:t>
                      </a:r>
                      <a:endParaRPr lang="en-US" sz="1100">
                        <a:effectLst/>
                        <a:latin typeface="+mn-lt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combine, integrate, modify, rearrange, substitute, plan, create, design, invent, what if?, compose, formulate, prepare, generalize, rewrite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60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rial"/>
                          <a:ea typeface="MS Mincho"/>
                        </a:rPr>
                        <a:t>Evaluation</a:t>
                      </a:r>
                      <a:endParaRPr lang="en-US" sz="11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compare and discriminate between ideas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assess value of theories, presentations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make choices based on reasoned argument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verify value of evidence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recognize subjectivity 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MS Mincho"/>
                        </a:rPr>
                        <a:t>assess, decide, rank, grade, test, measure, recommend, convince, select, judge, explain, discriminate, support, conclude, compare, summarize</a:t>
                      </a:r>
                      <a:endParaRPr lang="en-US" sz="11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65449" marR="654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600" y="15551"/>
            <a:ext cx="741400" cy="822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8289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6172200" cy="1524000"/>
          </a:xfrm>
        </p:spPr>
        <p:txBody>
          <a:bodyPr/>
          <a:lstStyle/>
          <a:p>
            <a:r>
              <a:rPr lang="en-US" dirty="0" smtClean="0"/>
              <a:t>PPPB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2133601"/>
            <a:ext cx="6172200" cy="67817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Question </a:t>
            </a:r>
            <a:r>
              <a:rPr lang="en-US" dirty="0"/>
              <a:t>the other students using the technique: Pose, Pause, Pounce, </a:t>
            </a:r>
            <a:r>
              <a:rPr lang="en-US" dirty="0" smtClean="0"/>
              <a:t>Bounce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Pose: </a:t>
            </a:r>
            <a:r>
              <a:rPr lang="en-US" b="1" dirty="0"/>
              <a:t>Ask a challenging question</a:t>
            </a:r>
            <a:endParaRPr lang="en-US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Pause:</a:t>
            </a:r>
            <a:r>
              <a:rPr lang="en-US" b="1" dirty="0"/>
              <a:t> Give the students some thinking time (around 10 seconds)</a:t>
            </a:r>
            <a:endParaRPr lang="en-US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Pounce:</a:t>
            </a:r>
            <a:r>
              <a:rPr lang="en-US" b="1" dirty="0"/>
              <a:t> Target a student with the question</a:t>
            </a:r>
            <a:endParaRPr lang="en-US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Bounce: </a:t>
            </a:r>
            <a:r>
              <a:rPr lang="en-US" b="1" dirty="0"/>
              <a:t>Bounce the question to other </a:t>
            </a:r>
            <a:r>
              <a:rPr lang="en-US" b="1" dirty="0" smtClean="0"/>
              <a:t>students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Some good bouncing phrases: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_________would you agree with _______ answer?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Can you explain __________ answer further?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What is your opinion __________?</a:t>
            </a:r>
            <a:endParaRPr lang="en-US" dirty="0">
              <a:solidFill>
                <a:srgbClr val="00B050"/>
              </a:solidFill>
            </a:endParaRPr>
          </a:p>
          <a:p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121325"/>
            <a:ext cx="2567162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6713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Taboo</a:t>
            </a:r>
            <a:endParaRPr lang="en-US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dirty="0" smtClean="0"/>
              <a:t>Students have to describe a key word without using that word (it is taboo!).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GB" sz="1200" dirty="0" smtClean="0"/>
              <a:t>(could do it in teams, pairs, whole-class)</a:t>
            </a:r>
            <a:endParaRPr lang="en-US" sz="1200" dirty="0" smtClean="0"/>
          </a:p>
        </p:txBody>
      </p:sp>
      <p:pic>
        <p:nvPicPr>
          <p:cNvPr id="19460" name="Picture 2" descr="http://www.public.asu.edu/~whansen/tabo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495800"/>
            <a:ext cx="2766189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4061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381000" y="636036"/>
            <a:ext cx="6172200" cy="1524000"/>
          </a:xfrm>
        </p:spPr>
        <p:txBody>
          <a:bodyPr/>
          <a:lstStyle/>
          <a:p>
            <a:pPr eaLnBrk="1" hangingPunct="1"/>
            <a:r>
              <a:rPr lang="en-GB" dirty="0" smtClean="0"/>
              <a:t>Tell me three things...</a:t>
            </a:r>
            <a:endParaRPr lang="en-US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134541" y="2652184"/>
            <a:ext cx="6723459" cy="6034616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/>
              <a:t>you have learnt today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you have done well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the group has done well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you would like to find out more about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you know now that you didn’t know 50 minutes ago</a:t>
            </a:r>
          </a:p>
        </p:txBody>
      </p:sp>
      <p:pic>
        <p:nvPicPr>
          <p:cNvPr id="17412" name="Picture 2" descr="number three mosi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715000"/>
            <a:ext cx="1712119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4298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51235" y="539751"/>
            <a:ext cx="6172200" cy="1524000"/>
          </a:xfrm>
        </p:spPr>
        <p:txBody>
          <a:bodyPr/>
          <a:lstStyle/>
          <a:p>
            <a:pPr eaLnBrk="1" hangingPunct="1"/>
            <a:r>
              <a:rPr lang="en-GB" smtClean="0"/>
              <a:t>5 – 5 – 1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smtClean="0">
                <a:latin typeface="Calibri" pitchFamily="34" charset="0"/>
              </a:rPr>
              <a:t>Summarise today’s topic in 5 sentences.</a:t>
            </a:r>
          </a:p>
          <a:p>
            <a:pPr algn="ctr" eaLnBrk="1" hangingPunct="1">
              <a:buFontTx/>
              <a:buNone/>
            </a:pPr>
            <a:endParaRPr lang="en-GB" smtClean="0">
              <a:latin typeface="Calibri" pitchFamily="34" charset="0"/>
            </a:endParaRPr>
          </a:p>
          <a:p>
            <a:pPr algn="ctr" eaLnBrk="1" hangingPunct="1">
              <a:buFontTx/>
              <a:buNone/>
            </a:pPr>
            <a:r>
              <a:rPr lang="en-GB" smtClean="0">
                <a:latin typeface="Calibri" pitchFamily="34" charset="0"/>
              </a:rPr>
              <a:t>Reduce to 5 words.</a:t>
            </a:r>
          </a:p>
          <a:p>
            <a:pPr algn="ctr" eaLnBrk="1" hangingPunct="1">
              <a:buFontTx/>
              <a:buNone/>
            </a:pPr>
            <a:endParaRPr lang="en-GB" smtClean="0">
              <a:latin typeface="Calibri" pitchFamily="34" charset="0"/>
            </a:endParaRPr>
          </a:p>
          <a:p>
            <a:pPr algn="ctr" eaLnBrk="1" hangingPunct="1">
              <a:buFontTx/>
              <a:buNone/>
            </a:pPr>
            <a:r>
              <a:rPr lang="en-GB" smtClean="0">
                <a:latin typeface="Calibri" pitchFamily="34" charset="0"/>
              </a:rPr>
              <a:t>Now to 1 word.</a:t>
            </a:r>
          </a:p>
          <a:p>
            <a:pPr algn="ctr" eaLnBrk="1" hangingPunct="1">
              <a:buFontTx/>
              <a:buNone/>
            </a:pPr>
            <a:endParaRPr lang="en-GB" smtClean="0">
              <a:latin typeface="Calibri" pitchFamily="34" charset="0"/>
            </a:endParaRPr>
          </a:p>
          <a:p>
            <a:pPr algn="ctr" eaLnBrk="1" hangingPunct="1">
              <a:buFontTx/>
              <a:buNone/>
            </a:pPr>
            <a:endParaRPr lang="en-GB" smtClean="0">
              <a:latin typeface="Calibri" pitchFamily="34" charset="0"/>
            </a:endParaRPr>
          </a:p>
          <a:p>
            <a:pPr algn="ctr" eaLnBrk="1" hangingPunct="1">
              <a:buFontTx/>
              <a:buNone/>
            </a:pPr>
            <a:r>
              <a:rPr lang="en-GB" sz="1400" smtClean="0">
                <a:latin typeface="Calibri" pitchFamily="34" charset="0"/>
              </a:rPr>
              <a:t>(with as many variations as there are numbers!)</a:t>
            </a:r>
          </a:p>
        </p:txBody>
      </p:sp>
      <p:pic>
        <p:nvPicPr>
          <p:cNvPr id="37892" name="Picture 5" descr="Numbers%2520icon%2520v6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6972300"/>
            <a:ext cx="8572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6" descr="Numbers%2520icon%2520v6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747" y="7067551"/>
            <a:ext cx="8572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8" descr="channel5_launch1997a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048" b="50000"/>
          <a:stretch>
            <a:fillRect/>
          </a:stretch>
        </p:blipFill>
        <p:spPr bwMode="auto">
          <a:xfrm>
            <a:off x="1" y="1"/>
            <a:ext cx="1040606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9" descr="channel5_launch1997a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048" b="50000"/>
          <a:stretch>
            <a:fillRect/>
          </a:stretch>
        </p:blipFill>
        <p:spPr bwMode="auto">
          <a:xfrm>
            <a:off x="998935" y="1"/>
            <a:ext cx="1040606" cy="66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11" descr="bbc1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485" y="1"/>
            <a:ext cx="647700" cy="73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10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9783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819400" y="510073"/>
            <a:ext cx="3032522" cy="1524000"/>
          </a:xfrm>
        </p:spPr>
        <p:txBody>
          <a:bodyPr/>
          <a:lstStyle/>
          <a:p>
            <a:pPr eaLnBrk="1" hangingPunct="1"/>
            <a:r>
              <a:rPr lang="en-GB" sz="3000" dirty="0" smtClean="0">
                <a:latin typeface="Calibri" pitchFamily="34" charset="0"/>
              </a:rPr>
              <a:t>Evaluation </a:t>
            </a:r>
            <a:br>
              <a:rPr lang="en-GB" sz="3000" dirty="0" smtClean="0">
                <a:latin typeface="Calibri" pitchFamily="34" charset="0"/>
              </a:rPr>
            </a:br>
            <a:r>
              <a:rPr lang="en-GB" sz="3000" dirty="0" smtClean="0">
                <a:latin typeface="Calibri" pitchFamily="34" charset="0"/>
              </a:rPr>
              <a:t>Tree</a:t>
            </a:r>
          </a:p>
        </p:txBody>
      </p:sp>
      <p:pic>
        <p:nvPicPr>
          <p:cNvPr id="53252" name="Picture 6" descr="untit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9" y="635000"/>
            <a:ext cx="3293269" cy="825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Text Box 7"/>
          <p:cNvSpPr txBox="1">
            <a:spLocks noChangeArrowheads="1"/>
          </p:cNvSpPr>
          <p:nvPr/>
        </p:nvSpPr>
        <p:spPr bwMode="auto">
          <a:xfrm>
            <a:off x="4023122" y="2364318"/>
            <a:ext cx="2538413" cy="438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800" dirty="0"/>
              <a:t>Ask students where they feel they are on the tree in relation to the lesson or topic. </a:t>
            </a:r>
          </a:p>
          <a:p>
            <a:pPr eaLnBrk="1" hangingPunct="1">
              <a:spcBef>
                <a:spcPct val="50000"/>
              </a:spcBef>
            </a:pPr>
            <a:endParaRPr lang="en-GB" sz="1800" dirty="0"/>
          </a:p>
          <a:p>
            <a:pPr eaLnBrk="1" hangingPunct="1">
              <a:spcBef>
                <a:spcPct val="50000"/>
              </a:spcBef>
            </a:pPr>
            <a:r>
              <a:rPr lang="en-GB" sz="1800" dirty="0"/>
              <a:t>Can be used repeatedly to articulate progress/problems.</a:t>
            </a:r>
          </a:p>
          <a:p>
            <a:pPr eaLnBrk="1" hangingPunct="1">
              <a:spcBef>
                <a:spcPct val="50000"/>
              </a:spcBef>
            </a:pPr>
            <a:r>
              <a:rPr lang="en-GB" sz="1800" dirty="0"/>
              <a:t>Could print out on A3/A2 and get students to put post-it notes on with their name. Could then pair up strong and weaker students etc</a:t>
            </a:r>
            <a:r>
              <a:rPr lang="en-GB" sz="1800" dirty="0" smtClean="0"/>
              <a:t>.</a:t>
            </a:r>
            <a:endParaRPr lang="en-GB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1326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351235" y="990600"/>
            <a:ext cx="6172200" cy="1524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pitchFamily="34" charset="0"/>
              </a:rPr>
              <a:t>Beat the Teacher</a:t>
            </a:r>
            <a:r>
              <a:rPr lang="en-GB" dirty="0" smtClean="0"/>
              <a:t> 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7239" y="3231244"/>
            <a:ext cx="6172200" cy="603461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400" dirty="0" smtClean="0">
                <a:latin typeface="Calibri" pitchFamily="34" charset="0"/>
              </a:rPr>
              <a:t>Your task is to try and beat the teacher!</a:t>
            </a:r>
          </a:p>
          <a:p>
            <a:pPr algn="ctr" eaLnBrk="1" hangingPunct="1">
              <a:buFontTx/>
              <a:buNone/>
            </a:pPr>
            <a:endParaRPr lang="en-GB" sz="2400" dirty="0" smtClean="0">
              <a:latin typeface="Calibri" pitchFamily="34" charset="0"/>
            </a:endParaRPr>
          </a:p>
          <a:p>
            <a:pPr algn="ctr" eaLnBrk="1" hangingPunct="1">
              <a:buFontTx/>
              <a:buNone/>
            </a:pPr>
            <a:r>
              <a:rPr lang="en-GB" sz="2400" dirty="0" smtClean="0">
                <a:latin typeface="Calibri" pitchFamily="34" charset="0"/>
              </a:rPr>
              <a:t>Come up with questions based around your learning today and see if the teacher can answer them.</a:t>
            </a:r>
          </a:p>
          <a:p>
            <a:pPr algn="ctr" eaLnBrk="1" hangingPunct="1">
              <a:buFontTx/>
              <a:buNone/>
            </a:pPr>
            <a:endParaRPr lang="en-GB" sz="2400" dirty="0" smtClean="0">
              <a:latin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en-GB" sz="2400" dirty="0" smtClean="0">
                <a:latin typeface="Calibri" pitchFamily="34" charset="0"/>
              </a:rPr>
              <a:t>Develop by: 	- snowballing </a:t>
            </a:r>
          </a:p>
          <a:p>
            <a:pPr eaLnBrk="1" hangingPunct="1">
              <a:buFontTx/>
              <a:buNone/>
            </a:pPr>
            <a:r>
              <a:rPr lang="en-GB" sz="2400" dirty="0" smtClean="0">
                <a:latin typeface="Calibri" pitchFamily="34" charset="0"/>
              </a:rPr>
              <a:t>			- writing questions on pieces of  paper and placing in a box. </a:t>
            </a:r>
          </a:p>
          <a:p>
            <a:pPr eaLnBrk="1" hangingPunct="1">
              <a:buFontTx/>
              <a:buNone/>
            </a:pPr>
            <a:r>
              <a:rPr lang="en-GB" sz="2400" dirty="0" smtClean="0">
                <a:latin typeface="Calibri" pitchFamily="34" charset="0"/>
              </a:rPr>
              <a:t>One student (sensible) then sits opposite the teacher at the front of the class and pulls out questions to ask a la Mastermind.</a:t>
            </a:r>
          </a:p>
        </p:txBody>
      </p:sp>
      <p:pic>
        <p:nvPicPr>
          <p:cNvPr id="66566" name="Picture 6" descr="teec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35" y="1"/>
            <a:ext cx="1154906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30930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Calibri" pitchFamily="34" charset="0"/>
              </a:rPr>
              <a:t>PLTS</a:t>
            </a:r>
          </a:p>
        </p:txBody>
      </p:sp>
      <p:pic>
        <p:nvPicPr>
          <p:cNvPr id="62468" name="Picture 5" descr="examin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60" y="827618"/>
            <a:ext cx="957263" cy="211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6" descr="SuperStock_1538R-2404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491" y="1693334"/>
            <a:ext cx="1243013" cy="230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7" descr="CatAndMirr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381" y="5916085"/>
            <a:ext cx="1119188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8" descr="1771179517_ce3fe36c4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35" y="3898900"/>
            <a:ext cx="140255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9" descr="organise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969" y="5530851"/>
            <a:ext cx="1114425" cy="249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3" name="Picture 10" descr="chp_protes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73" y="6707717"/>
            <a:ext cx="1297781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4" name="Text Box 11"/>
          <p:cNvSpPr txBox="1">
            <a:spLocks noChangeArrowheads="1"/>
          </p:cNvSpPr>
          <p:nvPr/>
        </p:nvSpPr>
        <p:spPr bwMode="auto">
          <a:xfrm>
            <a:off x="4779169" y="4091518"/>
            <a:ext cx="167521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/>
              <a:t>Creative Thinker</a:t>
            </a:r>
          </a:p>
        </p:txBody>
      </p:sp>
      <p:sp>
        <p:nvSpPr>
          <p:cNvPr id="62475" name="Text Box 12"/>
          <p:cNvSpPr txBox="1">
            <a:spLocks noChangeArrowheads="1"/>
          </p:cNvSpPr>
          <p:nvPr/>
        </p:nvSpPr>
        <p:spPr bwMode="auto">
          <a:xfrm>
            <a:off x="134541" y="2940051"/>
            <a:ext cx="20264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/>
              <a:t>Independent Enquirer</a:t>
            </a:r>
          </a:p>
        </p:txBody>
      </p:sp>
      <p:sp>
        <p:nvSpPr>
          <p:cNvPr id="62476" name="Text Box 13"/>
          <p:cNvSpPr txBox="1">
            <a:spLocks noChangeArrowheads="1"/>
          </p:cNvSpPr>
          <p:nvPr/>
        </p:nvSpPr>
        <p:spPr bwMode="auto">
          <a:xfrm>
            <a:off x="296466" y="5723467"/>
            <a:ext cx="16752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/>
              <a:t>Team Worker</a:t>
            </a:r>
          </a:p>
        </p:txBody>
      </p:sp>
      <p:sp>
        <p:nvSpPr>
          <p:cNvPr id="62477" name="Text Box 14"/>
          <p:cNvSpPr txBox="1">
            <a:spLocks noChangeArrowheads="1"/>
          </p:cNvSpPr>
          <p:nvPr/>
        </p:nvSpPr>
        <p:spPr bwMode="auto">
          <a:xfrm>
            <a:off x="5049441" y="8028518"/>
            <a:ext cx="16752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/>
              <a:t>Self Manager</a:t>
            </a:r>
          </a:p>
        </p:txBody>
      </p:sp>
      <p:sp>
        <p:nvSpPr>
          <p:cNvPr id="62478" name="Text Box 15"/>
          <p:cNvSpPr txBox="1">
            <a:spLocks noChangeArrowheads="1"/>
          </p:cNvSpPr>
          <p:nvPr/>
        </p:nvSpPr>
        <p:spPr bwMode="auto">
          <a:xfrm>
            <a:off x="2833688" y="8123767"/>
            <a:ext cx="167521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/>
              <a:t>Reflective Learner</a:t>
            </a:r>
          </a:p>
        </p:txBody>
      </p:sp>
      <p:sp>
        <p:nvSpPr>
          <p:cNvPr id="62479" name="Text Box 16"/>
          <p:cNvSpPr txBox="1">
            <a:spLocks noChangeArrowheads="1"/>
          </p:cNvSpPr>
          <p:nvPr/>
        </p:nvSpPr>
        <p:spPr bwMode="auto">
          <a:xfrm>
            <a:off x="513160" y="8477709"/>
            <a:ext cx="18895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 dirty="0"/>
              <a:t>Effective Participator</a:t>
            </a:r>
          </a:p>
        </p:txBody>
      </p:sp>
      <p:sp>
        <p:nvSpPr>
          <p:cNvPr id="62480" name="Text Box 17"/>
          <p:cNvSpPr txBox="1">
            <a:spLocks noChangeArrowheads="1"/>
          </p:cNvSpPr>
          <p:nvPr/>
        </p:nvSpPr>
        <p:spPr bwMode="auto">
          <a:xfrm>
            <a:off x="1916906" y="2076451"/>
            <a:ext cx="27003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62481" name="Text Box 18"/>
          <p:cNvSpPr txBox="1">
            <a:spLocks noChangeArrowheads="1"/>
          </p:cNvSpPr>
          <p:nvPr/>
        </p:nvSpPr>
        <p:spPr bwMode="auto">
          <a:xfrm>
            <a:off x="2187178" y="1788584"/>
            <a:ext cx="2538413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GB" sz="1600"/>
              <a:t>Pick one of the skills and explain how you have used it today…</a:t>
            </a:r>
          </a:p>
          <a:p>
            <a:pPr eaLnBrk="1" hangingPunct="1">
              <a:spcBef>
                <a:spcPct val="50000"/>
              </a:spcBef>
              <a:buFontTx/>
              <a:buAutoNum type="arabicParenR" startAt="2"/>
            </a:pPr>
            <a:r>
              <a:rPr lang="en-GB" sz="1600"/>
              <a:t>Pick one of the skills and explain how you have improved it today…</a:t>
            </a:r>
          </a:p>
          <a:p>
            <a:pPr eaLnBrk="1" hangingPunct="1">
              <a:spcBef>
                <a:spcPct val="50000"/>
              </a:spcBef>
            </a:pPr>
            <a:r>
              <a:rPr lang="en-GB" sz="1600"/>
              <a:t>3)	Pick one of the skills and explain how you will aim to use it or improve it next time…</a:t>
            </a:r>
          </a:p>
          <a:p>
            <a:pPr eaLnBrk="1" hangingPunct="1">
              <a:spcBef>
                <a:spcPct val="50000"/>
              </a:spcBef>
              <a:buFontTx/>
              <a:buAutoNum type="arabicParenR" startAt="2"/>
            </a:pPr>
            <a:endParaRPr lang="en-GB" sz="1600"/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endParaRPr lang="en-GB" sz="16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13</a:t>
            </a:fld>
            <a:endParaRPr lang="en-US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4759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260699" y="461434"/>
            <a:ext cx="6172200" cy="1524000"/>
          </a:xfrm>
        </p:spPr>
        <p:txBody>
          <a:bodyPr/>
          <a:lstStyle/>
          <a:p>
            <a:pPr eaLnBrk="1" hangingPunct="1"/>
            <a:r>
              <a:rPr lang="en-GB" sz="3400" dirty="0" smtClean="0">
                <a:latin typeface="Calibri" pitchFamily="34" charset="0"/>
              </a:rPr>
              <a:t>Question Tennis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466" y="2362200"/>
            <a:ext cx="6172200" cy="6470651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400" dirty="0" smtClean="0">
                <a:latin typeface="Calibri" pitchFamily="34" charset="0"/>
              </a:rPr>
              <a:t>Arrange the class in two rows facing each other. The first student asks the student opposite a question about the lesson. If they get it right the person sat next to them gets to ask a question of the student opposite. If they get it wrong, the first team continue asking the questions.</a:t>
            </a:r>
          </a:p>
          <a:p>
            <a:pPr algn="ctr" eaLnBrk="1" hangingPunct="1">
              <a:buFontTx/>
              <a:buNone/>
            </a:pPr>
            <a:endParaRPr lang="en-GB" sz="2400" dirty="0" smtClean="0">
              <a:latin typeface="Calibri" pitchFamily="34" charset="0"/>
            </a:endParaRPr>
          </a:p>
          <a:p>
            <a:pPr algn="ctr" eaLnBrk="1" hangingPunct="1">
              <a:buFontTx/>
              <a:buNone/>
            </a:pPr>
            <a:r>
              <a:rPr lang="en-GB" sz="2400" dirty="0" smtClean="0">
                <a:latin typeface="Calibri" pitchFamily="34" charset="0"/>
              </a:rPr>
              <a:t>A1 asks B1.</a:t>
            </a:r>
          </a:p>
          <a:p>
            <a:pPr algn="ctr" eaLnBrk="1" hangingPunct="1">
              <a:buFontTx/>
              <a:buNone/>
            </a:pPr>
            <a:r>
              <a:rPr lang="en-GB" sz="2400" dirty="0" smtClean="0">
                <a:latin typeface="Calibri" pitchFamily="34" charset="0"/>
              </a:rPr>
              <a:t>If B1 gets it right, then B2 asks A2.</a:t>
            </a:r>
          </a:p>
          <a:p>
            <a:pPr algn="ctr" eaLnBrk="1" hangingPunct="1">
              <a:buFontTx/>
              <a:buNone/>
            </a:pPr>
            <a:r>
              <a:rPr lang="en-GB" sz="2400" dirty="0" smtClean="0">
                <a:latin typeface="Calibri" pitchFamily="34" charset="0"/>
              </a:rPr>
              <a:t>If B1 gets it wrong, then A2 asks B2.</a:t>
            </a:r>
          </a:p>
          <a:p>
            <a:pPr algn="ctr" eaLnBrk="1" hangingPunct="1">
              <a:buFontTx/>
              <a:buNone/>
            </a:pPr>
            <a:endParaRPr lang="en-GB" sz="2400" dirty="0" smtClean="0">
              <a:latin typeface="Calibri" pitchFamily="34" charset="0"/>
            </a:endParaRPr>
          </a:p>
          <a:p>
            <a:pPr algn="ctr" eaLnBrk="1" hangingPunct="1">
              <a:buFontTx/>
              <a:buNone/>
            </a:pPr>
            <a:r>
              <a:rPr lang="en-GB" sz="2400" dirty="0" smtClean="0">
                <a:latin typeface="Calibri" pitchFamily="34" charset="0"/>
              </a:rPr>
              <a:t>Etc.</a:t>
            </a:r>
          </a:p>
        </p:txBody>
      </p:sp>
      <p:pic>
        <p:nvPicPr>
          <p:cNvPr id="112645" name="Picture 6" descr="wimbledon-tenn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65" y="177240"/>
            <a:ext cx="12954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7" name="Picture 9" descr="tennisPitt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97" y="6998910"/>
            <a:ext cx="950119" cy="211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8" name="Picture 10" descr="tennisPitt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669" y="6906555"/>
            <a:ext cx="950119" cy="211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14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191582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311798" y="1993987"/>
            <a:ext cx="6172200" cy="1524000"/>
          </a:xfrm>
        </p:spPr>
        <p:txBody>
          <a:bodyPr/>
          <a:lstStyle/>
          <a:p>
            <a:pPr eaLnBrk="1" hangingPunct="1"/>
            <a:r>
              <a:rPr lang="en-GB" smtClean="0">
                <a:latin typeface="Calibri" pitchFamily="34" charset="0"/>
              </a:rPr>
              <a:t>Objective Traffic Lights</a:t>
            </a:r>
          </a:p>
        </p:txBody>
      </p:sp>
      <p:sp>
        <p:nvSpPr>
          <p:cNvPr id="88068" name="Text Box 5"/>
          <p:cNvSpPr txBox="1">
            <a:spLocks noChangeArrowheads="1"/>
          </p:cNvSpPr>
          <p:nvPr/>
        </p:nvSpPr>
        <p:spPr bwMode="auto">
          <a:xfrm>
            <a:off x="482058" y="3581400"/>
            <a:ext cx="5831681" cy="457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dirty="0"/>
              <a:t>How do you feel about the lesson objectives?</a:t>
            </a:r>
          </a:p>
          <a:p>
            <a:pPr algn="ctr" eaLnBrk="1" hangingPunct="1">
              <a:spcBef>
                <a:spcPct val="50000"/>
              </a:spcBef>
            </a:pPr>
            <a:endParaRPr lang="en-GB" dirty="0"/>
          </a:p>
          <a:p>
            <a:pPr algn="ctr" eaLnBrk="1" hangingPunct="1">
              <a:spcBef>
                <a:spcPct val="50000"/>
              </a:spcBef>
            </a:pPr>
            <a:r>
              <a:rPr lang="en-GB" dirty="0"/>
              <a:t>Red = don’t think I have grasped this</a:t>
            </a:r>
          </a:p>
          <a:p>
            <a:pPr algn="ctr" eaLnBrk="1" hangingPunct="1">
              <a:spcBef>
                <a:spcPct val="50000"/>
              </a:spcBef>
            </a:pPr>
            <a:r>
              <a:rPr lang="en-GB" dirty="0"/>
              <a:t>Amber = feeling OK about this, have just about got there</a:t>
            </a:r>
          </a:p>
          <a:p>
            <a:pPr algn="ctr" eaLnBrk="1" hangingPunct="1">
              <a:spcBef>
                <a:spcPct val="50000"/>
              </a:spcBef>
            </a:pPr>
            <a:r>
              <a:rPr lang="en-GB" dirty="0"/>
              <a:t>Green = Confident I have achieved this</a:t>
            </a:r>
          </a:p>
          <a:p>
            <a:pPr algn="ctr" eaLnBrk="1" hangingPunct="1">
              <a:spcBef>
                <a:spcPct val="50000"/>
              </a:spcBef>
            </a:pPr>
            <a:endParaRPr lang="en-GB" dirty="0"/>
          </a:p>
          <a:p>
            <a:pPr algn="ctr" eaLnBrk="1" hangingPunct="1">
              <a:spcBef>
                <a:spcPct val="50000"/>
              </a:spcBef>
            </a:pPr>
            <a:r>
              <a:rPr lang="en-GB" sz="1400" dirty="0"/>
              <a:t>Develop through </a:t>
            </a:r>
            <a:r>
              <a:rPr lang="en-GB" sz="1400" dirty="0" err="1"/>
              <a:t>AfL</a:t>
            </a:r>
            <a:r>
              <a:rPr lang="en-GB" sz="1400" dirty="0"/>
              <a:t> tools i.e. hand out traffic light cards that students show visibly, use coloured pens for students to indicate on their work how they have assessed themselves, have a class count of red/amber/green and then pair up greens with reds and ambers to try and improve the spread</a:t>
            </a:r>
          </a:p>
        </p:txBody>
      </p:sp>
      <p:pic>
        <p:nvPicPr>
          <p:cNvPr id="88069" name="Picture 7" descr="425px-Traffic_lights_3_sta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70"/>
          <a:stretch>
            <a:fillRect/>
          </a:stretch>
        </p:blipFill>
        <p:spPr bwMode="auto">
          <a:xfrm>
            <a:off x="0" y="347134"/>
            <a:ext cx="1295400" cy="1729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2732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60 Seconds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1235" y="2652184"/>
            <a:ext cx="6172200" cy="6034616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400" dirty="0" smtClean="0">
                <a:latin typeface="Calibri" pitchFamily="34" charset="0"/>
              </a:rPr>
              <a:t>Timer on board – </a:t>
            </a:r>
          </a:p>
          <a:p>
            <a:pPr eaLnBrk="1" hangingPunct="1">
              <a:buFontTx/>
              <a:buNone/>
            </a:pPr>
            <a:r>
              <a:rPr lang="en-GB" sz="2400" dirty="0" smtClean="0">
                <a:hlinkClick r:id="rId2"/>
              </a:rPr>
              <a:t>http://classtools.net/main_area/template_loader.php/?timer</a:t>
            </a:r>
            <a:r>
              <a:rPr lang="en-GB" sz="2400" dirty="0" smtClean="0"/>
              <a:t> </a:t>
            </a:r>
          </a:p>
          <a:p>
            <a:pPr eaLnBrk="1" hangingPunct="1">
              <a:buFontTx/>
              <a:buNone/>
            </a:pPr>
            <a:endParaRPr lang="en-GB" sz="2400" dirty="0" smtClean="0"/>
          </a:p>
          <a:p>
            <a:pPr eaLnBrk="1" hangingPunct="1">
              <a:buFontTx/>
              <a:buNone/>
            </a:pPr>
            <a:r>
              <a:rPr lang="en-GB" sz="2400" dirty="0" smtClean="0"/>
              <a:t>Set students the challenge of summing up the lesson in sixty seconds. </a:t>
            </a:r>
          </a:p>
          <a:p>
            <a:pPr eaLnBrk="1" hangingPunct="1">
              <a:buFontTx/>
              <a:buNone/>
            </a:pPr>
            <a:endParaRPr lang="en-GB" sz="2400" dirty="0" smtClean="0"/>
          </a:p>
          <a:p>
            <a:pPr eaLnBrk="1" hangingPunct="1">
              <a:buFontTx/>
              <a:buNone/>
            </a:pPr>
            <a:r>
              <a:rPr lang="en-GB" sz="2400" dirty="0" smtClean="0"/>
              <a:t>Students then read out their summations until a really full picture is presented to the class.</a:t>
            </a:r>
          </a:p>
          <a:p>
            <a:pPr eaLnBrk="1" hangingPunct="1">
              <a:buFontTx/>
              <a:buNone/>
            </a:pPr>
            <a:endParaRPr lang="en-GB" sz="2400" dirty="0" smtClean="0"/>
          </a:p>
        </p:txBody>
      </p:sp>
      <p:pic>
        <p:nvPicPr>
          <p:cNvPr id="79877" name="Picture 6" descr="1967-Mustang-Fastback-Gone-in-60-Seconds-Eleanor-Emblem-1920x14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1" y="347133"/>
            <a:ext cx="16192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3553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76200" y="2405062"/>
            <a:ext cx="6705600" cy="4333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b="1" dirty="0">
                <a:effectLst/>
                <a:latin typeface="Comic Sans MS"/>
                <a:ea typeface="Calibri"/>
                <a:cs typeface="Times New Roman"/>
              </a:rPr>
              <a:t>Observation Feedback Form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b="1" dirty="0">
                <a:effectLst/>
                <a:latin typeface="Comic Sans MS"/>
                <a:ea typeface="Calibri"/>
                <a:cs typeface="Times New Roman"/>
              </a:rPr>
              <a:t>Name:</a:t>
            </a:r>
            <a:r>
              <a:rPr lang="en-US" sz="1400" b="1" dirty="0">
                <a:effectLst/>
                <a:latin typeface="Comic Sans MS"/>
                <a:ea typeface="Calibri"/>
                <a:cs typeface="Times New Roman"/>
              </a:rPr>
              <a:t>                        </a:t>
            </a:r>
            <a:r>
              <a:rPr lang="en-US" sz="1400" b="1" u="sng" dirty="0">
                <a:effectLst/>
                <a:latin typeface="Comic Sans MS"/>
                <a:ea typeface="Calibri"/>
                <a:cs typeface="Times New Roman"/>
              </a:rPr>
              <a:t>Tomorrow’s Teachers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b="1" dirty="0">
                <a:effectLst/>
                <a:latin typeface="Comic Sans MS"/>
                <a:ea typeface="Calibri"/>
                <a:cs typeface="Times New Roman"/>
              </a:rPr>
              <a:t>Date: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b="1" dirty="0">
                <a:effectLst/>
                <a:latin typeface="Comic Sans MS"/>
                <a:ea typeface="Calibri"/>
                <a:cs typeface="Times New Roman"/>
              </a:rPr>
              <a:t>Strategy used: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b="1" dirty="0">
                <a:effectLst/>
                <a:latin typeface="Comic Sans MS"/>
                <a:ea typeface="Calibri"/>
                <a:cs typeface="Times New Roman"/>
              </a:rPr>
              <a:t> 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b="1" dirty="0">
                <a:effectLst/>
                <a:latin typeface="Comic Sans MS"/>
                <a:ea typeface="Calibri"/>
                <a:cs typeface="Times New Roman"/>
              </a:rPr>
              <a:t>  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/>
                <a:ea typeface="Calibri"/>
                <a:cs typeface="Times New Roman"/>
              </a:rPr>
              <a:t>                 __________________________________________________________________________________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/>
                <a:ea typeface="Calibri"/>
                <a:cs typeface="Times New Roman"/>
              </a:rPr>
              <a:t>___________________________________________________________________________________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/>
                <a:ea typeface="Calibri"/>
                <a:cs typeface="Times New Roman"/>
              </a:rPr>
              <a:t>               ___________________________________________________________________________________</a:t>
            </a: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131358" y="4384213"/>
            <a:ext cx="467995" cy="450215"/>
          </a:xfrm>
          <a:prstGeom prst="star5">
            <a:avLst/>
          </a:prstGeom>
          <a:solidFill>
            <a:srgbClr val="000080"/>
          </a:solidFill>
          <a:ln w="9525" algn="in">
            <a:solidFill>
              <a:sysClr val="windowText" lastClr="000000">
                <a:lumMod val="0"/>
                <a:lumOff val="0"/>
              </a:sys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>
                <a:effectLst/>
                <a:latin typeface="Calibri"/>
                <a:ea typeface="Calibri"/>
                <a:cs typeface="Times New Roman"/>
              </a:rPr>
              <a:t> </a:t>
            </a:r>
          </a:p>
        </p:txBody>
      </p:sp>
      <p:pic>
        <p:nvPicPr>
          <p:cNvPr id="6" name="Picture 5" descr="wand_21[1]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2065">
            <a:off x="215281" y="5767463"/>
            <a:ext cx="464185" cy="6572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22680" y="525624"/>
            <a:ext cx="45053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Your teacher will regularly give you feedback, so you can see what you are doing well and what you need to do to improve next time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E7E8-551A-4723-8B29-B239F0FEC858}" type="slidenum">
              <a:rPr lang="en-US" smtClean="0"/>
              <a:t>17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3" r="26518" b="32035"/>
          <a:stretch/>
        </p:blipFill>
        <p:spPr bwMode="auto">
          <a:xfrm>
            <a:off x="5197151" y="0"/>
            <a:ext cx="1660849" cy="12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2400300"/>
            <a:ext cx="6716712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793" y="2590800"/>
            <a:ext cx="1362710" cy="885825"/>
          </a:xfrm>
          <a:prstGeom prst="rect">
            <a:avLst/>
          </a:prstGeom>
        </p:spPr>
      </p:pic>
      <p:sp>
        <p:nvSpPr>
          <p:cNvPr id="13" name="AutoShape 2"/>
          <p:cNvSpPr>
            <a:spLocks noChangeArrowheads="1"/>
          </p:cNvSpPr>
          <p:nvPr/>
        </p:nvSpPr>
        <p:spPr bwMode="auto">
          <a:xfrm>
            <a:off x="154685" y="4440196"/>
            <a:ext cx="467995" cy="450215"/>
          </a:xfrm>
          <a:prstGeom prst="star5">
            <a:avLst/>
          </a:prstGeom>
          <a:solidFill>
            <a:srgbClr val="000080"/>
          </a:solidFill>
          <a:ln w="9525" algn="in">
            <a:solidFill>
              <a:sysClr val="windowText" lastClr="000000">
                <a:lumMod val="0"/>
                <a:lumOff val="0"/>
              </a:sys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>
                <a:effectLst/>
                <a:latin typeface="Calibri"/>
                <a:ea typeface="Calibri"/>
                <a:cs typeface="Times New Roman"/>
              </a:rPr>
              <a:t> </a:t>
            </a:r>
          </a:p>
        </p:txBody>
      </p:sp>
      <p:pic>
        <p:nvPicPr>
          <p:cNvPr id="14" name="Picture 13" descr="wand_21[1]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2065">
            <a:off x="215280" y="5767464"/>
            <a:ext cx="464185" cy="657225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43528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1184</Words>
  <Application>Microsoft Office PowerPoint</Application>
  <PresentationFormat>On-screen Show (4:3)</PresentationFormat>
  <Paragraphs>196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Contents</vt:lpstr>
      <vt:lpstr>Introduction-  Student Led learning</vt:lpstr>
      <vt:lpstr>PowerPoint Presentation</vt:lpstr>
      <vt:lpstr>PowerPoint Presentation</vt:lpstr>
      <vt:lpstr>PowerPoint Presentation</vt:lpstr>
      <vt:lpstr>PPPB</vt:lpstr>
      <vt:lpstr>Taboo</vt:lpstr>
      <vt:lpstr>Tell me three things...</vt:lpstr>
      <vt:lpstr>5 – 5 – 1 </vt:lpstr>
      <vt:lpstr>Evaluation  Tree</vt:lpstr>
      <vt:lpstr>Beat the Teacher </vt:lpstr>
      <vt:lpstr>PLTS</vt:lpstr>
      <vt:lpstr>Question Tennis</vt:lpstr>
      <vt:lpstr>Objective Traffic Lights</vt:lpstr>
      <vt:lpstr>60 Seconds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Edgar</dc:creator>
  <cp:lastModifiedBy>Rachael Edgar</cp:lastModifiedBy>
  <cp:revision>13</cp:revision>
  <dcterms:created xsi:type="dcterms:W3CDTF">2013-05-09T09:19:12Z</dcterms:created>
  <dcterms:modified xsi:type="dcterms:W3CDTF">2013-05-12T06:43:53Z</dcterms:modified>
</cp:coreProperties>
</file>