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6" r:id="rId4"/>
    <p:sldId id="265" r:id="rId5"/>
    <p:sldId id="283" r:id="rId6"/>
    <p:sldId id="282" r:id="rId7"/>
    <p:sldId id="292" r:id="rId8"/>
    <p:sldId id="277" r:id="rId9"/>
    <p:sldId id="275" r:id="rId10"/>
    <p:sldId id="291" r:id="rId11"/>
    <p:sldId id="267" r:id="rId12"/>
    <p:sldId id="268" r:id="rId13"/>
    <p:sldId id="269" r:id="rId14"/>
    <p:sldId id="270" r:id="rId15"/>
    <p:sldId id="281" r:id="rId16"/>
    <p:sldId id="284" r:id="rId17"/>
    <p:sldId id="285" r:id="rId18"/>
    <p:sldId id="272" r:id="rId19"/>
    <p:sldId id="286" r:id="rId20"/>
    <p:sldId id="287" r:id="rId21"/>
    <p:sldId id="288" r:id="rId22"/>
    <p:sldId id="289" r:id="rId23"/>
    <p:sldId id="290" r:id="rId24"/>
    <p:sldId id="273" r:id="rId25"/>
    <p:sldId id="276" r:id="rId26"/>
    <p:sldId id="25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81" autoAdjust="0"/>
    <p:restoredTop sz="94660"/>
  </p:normalViewPr>
  <p:slideViewPr>
    <p:cSldViewPr snapToGrid="0">
      <p:cViewPr>
        <p:scale>
          <a:sx n="75" d="100"/>
          <a:sy n="75" d="100"/>
        </p:scale>
        <p:origin x="-7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9/16/2013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d54.org/science/5e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d54.org/science/5es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d54.org/science/5es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learningspy.co.uk/2013/06/30/teaching-cycle-stage-2-model/" TargetMode="External"/><Relationship Id="rId13" Type="http://schemas.openxmlformats.org/officeDocument/2006/relationships/hyperlink" Target="http://t.co/JjFyCXjvdG" TargetMode="External"/><Relationship Id="rId3" Type="http://schemas.openxmlformats.org/officeDocument/2006/relationships/hyperlink" Target="http://www.mantleoftheexpert.com/about-moe/introduction/what-is-moe/" TargetMode="External"/><Relationship Id="rId7" Type="http://schemas.openxmlformats.org/officeDocument/2006/relationships/hyperlink" Target="http://learningspy.co.uk/2013/06/26/teaching-cycle-stage-1-explaining/" TargetMode="External"/><Relationship Id="rId12" Type="http://schemas.openxmlformats.org/officeDocument/2006/relationships/hyperlink" Target="http://classteaching.wordpress.com/2013/04/25/developing-independent-learners-the-7-monkeys/" TargetMode="External"/><Relationship Id="rId2" Type="http://schemas.openxmlformats.org/officeDocument/2006/relationships/hyperlink" Target="http://t.co/RUIQnRGQw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earningspy.co.uk/2013/06/24/great-teaching-happens-in-cycles/" TargetMode="External"/><Relationship Id="rId11" Type="http://schemas.openxmlformats.org/officeDocument/2006/relationships/hyperlink" Target="http://www.fromgoodtooutstanding.com/2013/05/ofsted-2012-independent-learning" TargetMode="External"/><Relationship Id="rId5" Type="http://schemas.openxmlformats.org/officeDocument/2006/relationships/hyperlink" Target="http://newlandstandl.wordpress.com/" TargetMode="External"/><Relationship Id="rId10" Type="http://schemas.openxmlformats.org/officeDocument/2006/relationships/hyperlink" Target="http://learningspy.co.uk/2013/07/04/teaching-sequence-for-developing-independence-stage-4-practise/" TargetMode="External"/><Relationship Id="rId4" Type="http://schemas.openxmlformats.org/officeDocument/2006/relationships/hyperlink" Target="http://t.co/W1OMVoMj5l" TargetMode="External"/><Relationship Id="rId9" Type="http://schemas.openxmlformats.org/officeDocument/2006/relationships/hyperlink" Target="http://learningspy.co.uk/2013/07/02/teaching-cycle-stage-3-scaffold/" TargetMode="Externa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8" y="1343152"/>
            <a:ext cx="10572000" cy="2971051"/>
          </a:xfrm>
        </p:spPr>
        <p:txBody>
          <a:bodyPr/>
          <a:lstStyle/>
          <a:p>
            <a:r>
              <a:rPr lang="en-GB" dirty="0" smtClean="0"/>
              <a:t>Leaders of Learning (</a:t>
            </a:r>
            <a:r>
              <a:rPr lang="en-GB" dirty="0" err="1" smtClean="0"/>
              <a:t>LoL</a:t>
            </a:r>
            <a:r>
              <a:rPr lang="en-GB" dirty="0" smtClean="0"/>
              <a:t>)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Teaching and Learning Hubs 2013-2014</a:t>
            </a:r>
            <a:r>
              <a:rPr lang="en-GB" dirty="0"/>
              <a:t/>
            </a:r>
            <a:br>
              <a:rPr lang="en-GB" dirty="0"/>
            </a:br>
            <a:r>
              <a:rPr lang="en-GB" sz="3600" dirty="0" smtClean="0"/>
              <a:t>Monday 16</a:t>
            </a:r>
            <a:r>
              <a:rPr lang="en-GB" sz="3600" baseline="30000" dirty="0" smtClean="0"/>
              <a:t>th</a:t>
            </a:r>
            <a:r>
              <a:rPr lang="en-GB" sz="3600" dirty="0" smtClean="0"/>
              <a:t> September 2013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61" y="2299855"/>
            <a:ext cx="3637639" cy="3637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T&amp;L Hubs- The set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5 calendared Teaching and Learning meetings this academic year. These involve all staff, grouped into hubs, cross curricular and cross phase who meet regarding a specific area of pedagogy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idea behind this is that CPD is more valuable if concentrated on one area of specific practice that is revisited over a longer period of time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There is also the opportunity for staff to engage in action based research with their colleagues at SRS and also across partnership schools.</a:t>
            </a:r>
            <a:endParaRPr lang="en-GB" dirty="0"/>
          </a:p>
          <a:p>
            <a:r>
              <a:rPr lang="en-US" dirty="0"/>
              <a:t>This work will be disseminated through department meetings and spotlight briefing sessions throughout the year.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0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050342"/>
              </p:ext>
            </p:extLst>
          </p:nvPr>
        </p:nvGraphicFramePr>
        <p:xfrm>
          <a:off x="651163" y="2272144"/>
          <a:ext cx="10903527" cy="4156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4306"/>
                <a:gridCol w="3058454"/>
                <a:gridCol w="2109112"/>
                <a:gridCol w="2851655"/>
              </a:tblGrid>
              <a:tr h="831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One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16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September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22/9-  3/10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Hub Meeting Two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Monday 11</a:t>
                      </a:r>
                      <a:r>
                        <a:rPr lang="en-US" sz="1800" baseline="30000">
                          <a:effectLst/>
                        </a:rPr>
                        <a:t>th</a:t>
                      </a:r>
                      <a:r>
                        <a:rPr lang="en-US" sz="1800">
                          <a:effectLst/>
                        </a:rPr>
                        <a:t> November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17/11- 28/11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Three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10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February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16/2-  27/2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Four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21</a:t>
                      </a:r>
                      <a:r>
                        <a:rPr lang="en-US" sz="1800" baseline="30000" dirty="0">
                          <a:effectLst/>
                        </a:rPr>
                        <a:t>st</a:t>
                      </a:r>
                      <a:r>
                        <a:rPr lang="en-US" sz="1800" dirty="0">
                          <a:effectLst/>
                        </a:rPr>
                        <a:t> April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3.15pm-4.15pm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WOW wk 27/4-  8/5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313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Hub Meeting Five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Monday 26</a:t>
                      </a:r>
                      <a:r>
                        <a:rPr lang="en-US" sz="1800" baseline="30000" dirty="0">
                          <a:effectLst/>
                        </a:rPr>
                        <a:t>th</a:t>
                      </a:r>
                      <a:r>
                        <a:rPr lang="en-US" sz="1800" dirty="0">
                          <a:effectLst/>
                        </a:rPr>
                        <a:t> May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3.15pm-4.15pm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WOW </a:t>
                      </a:r>
                      <a:r>
                        <a:rPr lang="en-US" sz="1800" dirty="0" err="1">
                          <a:effectLst/>
                        </a:rPr>
                        <a:t>wk</a:t>
                      </a:r>
                      <a:r>
                        <a:rPr lang="en-US" sz="1800" dirty="0">
                          <a:effectLst/>
                        </a:rPr>
                        <a:t> 1/5-  12/5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1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7188"/>
            <a:ext cx="11247244" cy="970450"/>
          </a:xfrm>
        </p:spPr>
        <p:txBody>
          <a:bodyPr/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err="1" smtClean="0"/>
              <a:t>WoW</a:t>
            </a:r>
            <a:r>
              <a:rPr lang="en-GB" dirty="0" smtClean="0"/>
              <a:t> week: 22</a:t>
            </a:r>
            <a:r>
              <a:rPr lang="en-GB" baseline="30000" dirty="0" smtClean="0"/>
              <a:t>nd</a:t>
            </a:r>
            <a:r>
              <a:rPr lang="en-GB" dirty="0" smtClean="0"/>
              <a:t> September – 3</a:t>
            </a:r>
            <a:r>
              <a:rPr lang="en-GB" baseline="30000" dirty="0" smtClean="0"/>
              <a:t>rd</a:t>
            </a:r>
            <a:r>
              <a:rPr lang="en-GB" dirty="0" smtClean="0"/>
              <a:t> October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87237"/>
            <a:ext cx="10554574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Everyone to buddy up with someone else by the end of the meeting. Please make sure you buddy up with someone from a different department/phase.</a:t>
            </a:r>
          </a:p>
          <a:p>
            <a:pPr marL="0" indent="0">
              <a:buNone/>
            </a:pPr>
            <a:r>
              <a:rPr lang="en-GB" sz="2400" dirty="0" smtClean="0"/>
              <a:t>During </a:t>
            </a:r>
            <a:r>
              <a:rPr lang="en-GB" sz="2400" dirty="0" err="1" smtClean="0"/>
              <a:t>WoW</a:t>
            </a:r>
            <a:r>
              <a:rPr lang="en-GB" sz="2400" dirty="0" smtClean="0"/>
              <a:t> weeks you are required to carry out a peer observation which demonstrates a strategy that we have suggested you trial (see SRS Peer Observation </a:t>
            </a:r>
            <a:r>
              <a:rPr lang="en-GB" sz="2400" dirty="0" err="1" smtClean="0"/>
              <a:t>proforma</a:t>
            </a:r>
            <a:r>
              <a:rPr lang="en-GB" sz="2400" dirty="0" smtClean="0"/>
              <a:t>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Strategy………..John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87237"/>
            <a:ext cx="10554574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One minute – in your groups, define:  ‘Enquiry Based Learning’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7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‘Enquiry Based Learning’:  </a:t>
            </a:r>
            <a:r>
              <a:rPr lang="en-GB" sz="2800" dirty="0" smtClean="0"/>
              <a:t>Investigating  </a:t>
            </a:r>
            <a:r>
              <a:rPr lang="en-GB" sz="2800" dirty="0"/>
              <a:t>questions, scenarios or problems</a:t>
            </a:r>
            <a:r>
              <a:rPr lang="en-GB" sz="2800" dirty="0" smtClean="0"/>
              <a:t>. It is open-ended</a:t>
            </a:r>
            <a:r>
              <a:rPr lang="en-GB" sz="2800" dirty="0"/>
              <a:t>, student-centred, hands on.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54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 Inquiry places students' questions and ideas, rather than solely those of the teacher, at the centre of the learning experience.</a:t>
            </a:r>
            <a:r>
              <a:rPr lang="en-GB" sz="4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649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WARNING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l_fi" descr="http://www.michaelshouse.com/blog/wp-content/uploads/2010/10/alcoholism-warning-signs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" y="2194560"/>
            <a:ext cx="4754880" cy="39547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229350" y="2400300"/>
            <a:ext cx="54292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Enquiry based learning is not the same as Problem solving.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5844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Enquiry based learning?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87237"/>
            <a:ext cx="10554574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steps for EBL are as follows:</a:t>
            </a:r>
          </a:p>
          <a:p>
            <a:pPr marL="0" indent="0">
              <a:buNone/>
            </a:pPr>
            <a:r>
              <a:rPr lang="en-US" sz="2400" dirty="0"/>
              <a:t>Ask questions</a:t>
            </a:r>
          </a:p>
          <a:p>
            <a:pPr marL="0" indent="0">
              <a:buNone/>
            </a:pPr>
            <a:r>
              <a:rPr lang="en-US" sz="2400" dirty="0"/>
              <a:t>Explore by observing and investigating</a:t>
            </a:r>
          </a:p>
          <a:p>
            <a:pPr marL="0" indent="0">
              <a:buNone/>
            </a:pPr>
            <a:r>
              <a:rPr lang="en-US" sz="2400" dirty="0" err="1" smtClean="0"/>
              <a:t>Analyse</a:t>
            </a:r>
            <a:r>
              <a:rPr lang="en-US" sz="2400" dirty="0" smtClean="0"/>
              <a:t> </a:t>
            </a:r>
            <a:r>
              <a:rPr lang="en-US" sz="2400" dirty="0"/>
              <a:t>and describe findings</a:t>
            </a:r>
          </a:p>
          <a:p>
            <a:pPr marL="0" indent="0">
              <a:buNone/>
            </a:pPr>
            <a:r>
              <a:rPr lang="en-US" sz="2400" dirty="0"/>
              <a:t>Communicate and share by writing and discussing</a:t>
            </a:r>
          </a:p>
          <a:p>
            <a:pPr marL="0" indent="0">
              <a:buNone/>
            </a:pPr>
            <a:r>
              <a:rPr lang="en-US" sz="2400" dirty="0"/>
              <a:t>Reflect on what has been learned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/>
              <a:t>Why….. </a:t>
            </a:r>
            <a:endParaRPr lang="en-US" sz="6600" dirty="0"/>
          </a:p>
        </p:txBody>
      </p:sp>
      <p:pic>
        <p:nvPicPr>
          <p:cNvPr id="6" name="il_fi" descr="http://www.healthandlife.com.au/files/images/content/rightimages/rightimage_why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2222500"/>
            <a:ext cx="3571876" cy="417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689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…. should we incorporate enquiry based learning?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87237"/>
            <a:ext cx="10554574" cy="4071562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Children develop research skills</a:t>
            </a: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It is a more self directed learning path</a:t>
            </a: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Pupils work on their presentation skills </a:t>
            </a: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Working in teams</a:t>
            </a: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Encourages curiosity in a topic</a:t>
            </a: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As a teacher you can grab the children’s interest / the children are guided by their own interests.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8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Enquiry based learning strategies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884" y="2133599"/>
            <a:ext cx="1006061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There are various strategies for enquiry based learning, for example:</a:t>
            </a:r>
          </a:p>
          <a:p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 5 E’s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Engagement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Exploration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Explanation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Elaboration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Evaluation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Guided discovery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Set your LO/WALT as a question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7 monkeys of independent learning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Pupils creating their own success criteria based on their findings/investigation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10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Strategy………..Joy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pic>
        <p:nvPicPr>
          <p:cNvPr id="5" name="Picture 2" descr="\\HQVFS02\Priteachers\Joy.K\My Documents\Old Photos\SRS Year 1\FS1 Blue Jan 2012 A\FS1 Blue Jan 2012 A 0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637768"/>
            <a:ext cx="3496307" cy="262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57725" y="2257425"/>
            <a:ext cx="69185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 the Early Years we focus our day on a strategy on PDR! </a:t>
            </a:r>
          </a:p>
          <a:p>
            <a:r>
              <a:rPr lang="en-US" sz="3200" dirty="0" smtClean="0"/>
              <a:t>This is where children plan, do and review what they have been doing during the day.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58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Strategy………..Jo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0571" y="2148114"/>
            <a:ext cx="1037993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Guided discovery in PE/pupils success criteria</a:t>
            </a:r>
          </a:p>
          <a:p>
            <a:endParaRPr lang="en-US" b="1" dirty="0"/>
          </a:p>
          <a:p>
            <a:r>
              <a:rPr lang="en-US" b="1" dirty="0" smtClean="0"/>
              <a:t>Athletics: Sprinting lesson KS2/KS3</a:t>
            </a:r>
          </a:p>
          <a:p>
            <a:endParaRPr lang="en-US" dirty="0"/>
          </a:p>
          <a:p>
            <a:r>
              <a:rPr lang="en-US" b="1" dirty="0" smtClean="0"/>
              <a:t>Intro:</a:t>
            </a:r>
            <a:r>
              <a:rPr lang="en-US" dirty="0" smtClean="0"/>
              <a:t>		Lesson objection question set (WALT), no success criteria outlined, pupils to 				investigate this during the lesson/question in their sock task</a:t>
            </a:r>
          </a:p>
          <a:p>
            <a:r>
              <a:rPr lang="en-US" b="1" dirty="0" smtClean="0"/>
              <a:t>Starter:	</a:t>
            </a:r>
            <a:r>
              <a:rPr lang="en-US" dirty="0" smtClean="0"/>
              <a:t>	Sprint using own technique for 3 sec, mark where they stop</a:t>
            </a:r>
          </a:p>
          <a:p>
            <a:r>
              <a:rPr lang="en-US" b="1" dirty="0" smtClean="0"/>
              <a:t>Main:</a:t>
            </a:r>
            <a:r>
              <a:rPr lang="en-US" dirty="0" smtClean="0"/>
              <a:t>		Pupils given various drills for each element to carryout and to identify the best 				technique to use. Pupils to discuss in their groups and provide detailed answers 			and examples.</a:t>
            </a:r>
          </a:p>
          <a:p>
            <a:r>
              <a:rPr lang="en-US" dirty="0"/>
              <a:t>	</a:t>
            </a:r>
            <a:r>
              <a:rPr lang="en-US" dirty="0" smtClean="0"/>
              <a:t>		Peer assess throughout</a:t>
            </a:r>
          </a:p>
          <a:p>
            <a:r>
              <a:rPr lang="en-US" b="1" dirty="0" smtClean="0"/>
              <a:t>Plenary:	</a:t>
            </a:r>
            <a:r>
              <a:rPr lang="en-US" dirty="0" smtClean="0"/>
              <a:t>	Sprint using improved technique for  sec, mark where they stop again.</a:t>
            </a:r>
          </a:p>
          <a:p>
            <a:r>
              <a:rPr lang="en-US" dirty="0"/>
              <a:t>	</a:t>
            </a:r>
            <a:r>
              <a:rPr lang="en-US" dirty="0" smtClean="0"/>
              <a:t>		Reasons for improvements</a:t>
            </a:r>
          </a:p>
          <a:p>
            <a:r>
              <a:rPr lang="en-US" dirty="0"/>
              <a:t>	</a:t>
            </a:r>
            <a:r>
              <a:rPr lang="en-US" dirty="0" smtClean="0"/>
              <a:t>		Pupils discuss and inform teacher of the success criteria</a:t>
            </a:r>
          </a:p>
          <a:p>
            <a:r>
              <a:rPr lang="en-US" dirty="0"/>
              <a:t>	</a:t>
            </a:r>
            <a:r>
              <a:rPr lang="en-US" dirty="0" smtClean="0"/>
              <a:t>		Level their performance/evaluate</a:t>
            </a:r>
          </a:p>
          <a:p>
            <a:r>
              <a:rPr lang="en-US" dirty="0"/>
              <a:t>	</a:t>
            </a:r>
            <a:r>
              <a:rPr lang="en-US" dirty="0" smtClean="0"/>
              <a:t>		Q&amp;A</a:t>
            </a:r>
          </a:p>
          <a:p>
            <a:r>
              <a:rPr lang="en-US" dirty="0"/>
              <a:t>	</a:t>
            </a:r>
            <a:r>
              <a:rPr lang="en-US" dirty="0" smtClean="0"/>
              <a:t>		Cool down</a:t>
            </a:r>
          </a:p>
          <a:p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Strategy………..John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843314"/>
            <a:ext cx="79716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Guided discovery in Science/pupils success criteria</a:t>
            </a:r>
          </a:p>
          <a:p>
            <a:endParaRPr lang="en-US" sz="3200" b="1" dirty="0"/>
          </a:p>
          <a:p>
            <a:r>
              <a:rPr lang="en-US" sz="3200" b="1" dirty="0" err="1" smtClean="0"/>
              <a:t>Yr</a:t>
            </a:r>
            <a:r>
              <a:rPr lang="en-US" sz="3200" b="1" dirty="0" smtClean="0"/>
              <a:t> 7: Science: Investigating why penguins huddle?</a:t>
            </a:r>
          </a:p>
          <a:p>
            <a:endParaRPr lang="en-US" sz="3200" dirty="0"/>
          </a:p>
          <a:p>
            <a:r>
              <a:rPr lang="en-US" sz="3200" b="1" dirty="0" smtClean="0"/>
              <a:t>Intro:</a:t>
            </a:r>
            <a:r>
              <a:rPr lang="en-US" sz="3200" dirty="0" smtClean="0"/>
              <a:t>		Lesson objection question set.  No success criteria outlined, pupils to investigate this during the lesson.</a:t>
            </a:r>
          </a:p>
          <a:p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static-secure.guim.co.uk/sys-images/Environment/Pix/columnists/2013/2/6/1360149771803/Penguins---Spy-in-the-Hud-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254" y="1182713"/>
            <a:ext cx="4837745" cy="322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Strategy………..John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847" y="2148114"/>
            <a:ext cx="60725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Students shown equipment. In groups they come up with ways to investigate question: </a:t>
            </a:r>
          </a:p>
          <a:p>
            <a:endParaRPr lang="en-US" sz="3200" b="1" dirty="0"/>
          </a:p>
          <a:p>
            <a:r>
              <a:rPr lang="en-US" sz="3200" b="1" dirty="0" smtClean="0"/>
              <a:t>Why do penguins huddle?</a:t>
            </a:r>
          </a:p>
          <a:p>
            <a:endParaRPr lang="en-US" sz="3200" dirty="0"/>
          </a:p>
          <a:p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http://static3.depositphotos.com/1000647/246/i/950/depositphotos_2466964-Test-Tub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243" y="1163976"/>
            <a:ext cx="5011126" cy="525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9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Strategy………..John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846" y="2148114"/>
            <a:ext cx="660009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Success Criteria (e.g.):</a:t>
            </a:r>
          </a:p>
          <a:p>
            <a:pPr marL="514350" indent="-514350">
              <a:buFontTx/>
              <a:buAutoNum type="arabicParenR"/>
            </a:pPr>
            <a:r>
              <a:rPr lang="en-US" sz="3200" b="1" dirty="0"/>
              <a:t>Relate experiment to penguins huddling</a:t>
            </a:r>
          </a:p>
          <a:p>
            <a:pPr marL="514350" indent="-514350">
              <a:buAutoNum type="arabicParenR"/>
            </a:pPr>
            <a:r>
              <a:rPr lang="en-US" sz="3200" b="1" dirty="0" smtClean="0"/>
              <a:t>Identify equipment needed</a:t>
            </a:r>
          </a:p>
          <a:p>
            <a:pPr marL="514350" indent="-514350">
              <a:buAutoNum type="arabicParenR"/>
            </a:pPr>
            <a:r>
              <a:rPr lang="en-US" sz="3200" b="1" dirty="0" smtClean="0"/>
              <a:t>Explain why the selected equipment has been chosen</a:t>
            </a:r>
          </a:p>
          <a:p>
            <a:pPr marL="514350" indent="-514350">
              <a:buAutoNum type="arabicParenR"/>
            </a:pPr>
            <a:endParaRPr lang="en-US" sz="3200" dirty="0"/>
          </a:p>
          <a:p>
            <a:r>
              <a:rPr lang="en-US" dirty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http://static3.depositphotos.com/1000647/246/i/950/depositphotos_2466964-Test-Tub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243" y="1163976"/>
            <a:ext cx="5011126" cy="525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8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5 E Learning Cycle Model (Bobbie)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87237"/>
            <a:ext cx="6691293" cy="4071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The 5 E’s represent five stages of a sequence of teaching and learning.</a:t>
            </a:r>
          </a:p>
          <a:p>
            <a:pPr marL="0" indent="0">
              <a:buNone/>
            </a:pPr>
            <a:r>
              <a:rPr lang="en-GB" sz="2400" dirty="0" smtClean="0"/>
              <a:t>An enquiry based approach to learning.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988" y="2646566"/>
            <a:ext cx="33020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9268"/>
            <a:ext cx="12192000" cy="45687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dirty="0" smtClean="0"/>
              <a:t>Mentally engage the students with an event or question. Engagement activities help students to make connections with what they know and can do.</a:t>
            </a:r>
          </a:p>
          <a:p>
            <a:pPr>
              <a:buNone/>
            </a:pPr>
            <a:r>
              <a:rPr lang="en-US" sz="2400" b="1" dirty="0" smtClean="0"/>
              <a:t>What the Teacher Does</a:t>
            </a:r>
            <a:endParaRPr lang="en-US" sz="2400" dirty="0" smtClean="0"/>
          </a:p>
          <a:p>
            <a:r>
              <a:rPr lang="en-US" sz="2400" dirty="0" smtClean="0"/>
              <a:t>Creates interest</a:t>
            </a:r>
          </a:p>
          <a:p>
            <a:r>
              <a:rPr lang="en-US" sz="2400" dirty="0" smtClean="0"/>
              <a:t>Generates curiosity</a:t>
            </a:r>
          </a:p>
          <a:p>
            <a:r>
              <a:rPr lang="en-US" sz="2400" dirty="0" smtClean="0"/>
              <a:t>Raises questions</a:t>
            </a:r>
          </a:p>
          <a:p>
            <a:r>
              <a:rPr lang="en-US" sz="2400" dirty="0" smtClean="0"/>
              <a:t>Elicits responses that uncover what the students know or think about the concept/topic</a:t>
            </a:r>
          </a:p>
          <a:p>
            <a:pPr>
              <a:buNone/>
            </a:pPr>
            <a:r>
              <a:rPr lang="en-US" sz="2400" b="1" dirty="0" smtClean="0"/>
              <a:t>What the Student Does</a:t>
            </a:r>
            <a:endParaRPr lang="en-US" sz="2400" dirty="0" smtClean="0"/>
          </a:p>
          <a:p>
            <a:r>
              <a:rPr lang="en-US" sz="2400" dirty="0" smtClean="0"/>
              <a:t>Asks questions, such as Why did this happen? What do I already know about this? What can I </a:t>
            </a:r>
            <a:r>
              <a:rPr lang="en-US" sz="2400" u="sng" dirty="0" smtClean="0">
                <a:hlinkClick r:id="rId2" tooltip="Click to Continue &gt; by safesaver"/>
              </a:rPr>
              <a:t>find</a:t>
            </a:r>
            <a:r>
              <a:rPr lang="en-US" sz="2400" dirty="0" smtClean="0"/>
              <a:t> out about this?</a:t>
            </a:r>
          </a:p>
          <a:p>
            <a:r>
              <a:rPr lang="en-US" sz="2400" dirty="0" smtClean="0"/>
              <a:t>Shows interest in the topic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Exploration (Investigation)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85428"/>
            <a:ext cx="12192000" cy="4772571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Students work with one another to explore ideas through hands-on activities. Under the guidance of the teacher, students clarify their own understanding of major concepts and skills.</a:t>
            </a:r>
          </a:p>
          <a:p>
            <a:pPr>
              <a:buNone/>
            </a:pPr>
            <a:r>
              <a:rPr lang="en-US" sz="2400" b="1" dirty="0" smtClean="0"/>
              <a:t>What the Teacher Does</a:t>
            </a:r>
            <a:endParaRPr lang="en-US" sz="2400" dirty="0" smtClean="0"/>
          </a:p>
          <a:p>
            <a:r>
              <a:rPr lang="en-US" sz="2400" dirty="0" smtClean="0"/>
              <a:t>Encourages the students to work together without direct instruction from the teacher</a:t>
            </a:r>
          </a:p>
          <a:p>
            <a:r>
              <a:rPr lang="en-US" sz="2400" dirty="0" smtClean="0"/>
              <a:t>Observes and listens to the students as they interact</a:t>
            </a:r>
          </a:p>
          <a:p>
            <a:r>
              <a:rPr lang="en-US" sz="2400" dirty="0" smtClean="0"/>
              <a:t>Asks probing questions to redirect the students’ investigation when necessary</a:t>
            </a:r>
          </a:p>
          <a:p>
            <a:r>
              <a:rPr lang="en-US" sz="2400" dirty="0" smtClean="0"/>
              <a:t>Provides time for students to puzzle through problems</a:t>
            </a:r>
          </a:p>
          <a:p>
            <a:pPr>
              <a:buNone/>
            </a:pPr>
            <a:r>
              <a:rPr lang="en-US" sz="2400" b="1" dirty="0" smtClean="0"/>
              <a:t>What the Student Does</a:t>
            </a:r>
            <a:endParaRPr lang="en-US" sz="2400" dirty="0" smtClean="0"/>
          </a:p>
          <a:p>
            <a:r>
              <a:rPr lang="en-US" sz="2400" dirty="0" smtClean="0"/>
              <a:t>Tests predictions and hypothesis</a:t>
            </a:r>
          </a:p>
          <a:p>
            <a:r>
              <a:rPr lang="en-US" sz="2400" dirty="0" smtClean="0"/>
              <a:t>Forms new predictions and hypotheses</a:t>
            </a:r>
          </a:p>
          <a:p>
            <a:r>
              <a:rPr lang="en-US" sz="2400" dirty="0" smtClean="0"/>
              <a:t>Tries alternatives and discusses them with others</a:t>
            </a:r>
          </a:p>
          <a:p>
            <a:r>
              <a:rPr lang="en-US" sz="2400" dirty="0" smtClean="0"/>
              <a:t>Records observations and ideas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Explanation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22436"/>
            <a:ext cx="12192000" cy="50707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/>
              <a:t>Students explain their understanding of the concepts and processes they are learning. Teachers clarify students’ understanding and introduce new concepts and skills.</a:t>
            </a:r>
          </a:p>
          <a:p>
            <a:pPr>
              <a:buNone/>
            </a:pPr>
            <a:r>
              <a:rPr lang="en-US" sz="2400" b="1" dirty="0" smtClean="0"/>
              <a:t>What the Teacher Does</a:t>
            </a:r>
            <a:endParaRPr lang="en-US" sz="2400" dirty="0" smtClean="0"/>
          </a:p>
          <a:p>
            <a:r>
              <a:rPr lang="en-US" sz="2400" dirty="0" smtClean="0"/>
              <a:t>Encourages the students to explain concepts and definitions in their own words</a:t>
            </a:r>
          </a:p>
          <a:p>
            <a:r>
              <a:rPr lang="en-US" sz="2400" dirty="0" smtClean="0"/>
              <a:t>Asks for justification (evidence) and clarification from students</a:t>
            </a:r>
          </a:p>
          <a:p>
            <a:r>
              <a:rPr lang="en-US" sz="2400" dirty="0" smtClean="0"/>
              <a:t>Uses students’ previous experiences as the basis for explaining concepts</a:t>
            </a:r>
          </a:p>
          <a:p>
            <a:pPr>
              <a:buNone/>
            </a:pPr>
            <a:r>
              <a:rPr lang="en-US" sz="2400" b="1" dirty="0" smtClean="0"/>
              <a:t>What the Student Does</a:t>
            </a:r>
            <a:endParaRPr lang="en-US" sz="2400" dirty="0" smtClean="0"/>
          </a:p>
          <a:p>
            <a:r>
              <a:rPr lang="en-US" sz="2400" dirty="0" smtClean="0"/>
              <a:t>Explains possible solutions or answers to others</a:t>
            </a:r>
          </a:p>
          <a:p>
            <a:r>
              <a:rPr lang="en-US" sz="2400" dirty="0" smtClean="0"/>
              <a:t>Questions one another’s explanations</a:t>
            </a:r>
          </a:p>
          <a:p>
            <a:r>
              <a:rPr lang="en-US" sz="2400" dirty="0" smtClean="0"/>
              <a:t>Listens to and tries to comprehend explanations the teacher offers</a:t>
            </a:r>
          </a:p>
          <a:p>
            <a:r>
              <a:rPr lang="en-US" sz="2400" dirty="0" smtClean="0"/>
              <a:t>Uses recorded observation in explanations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Elaboration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038116"/>
            <a:ext cx="12417379" cy="50707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dirty="0" smtClean="0"/>
              <a:t>These lessons challenge students to </a:t>
            </a:r>
            <a:r>
              <a:rPr lang="en-US" sz="2400" u="sng" dirty="0" smtClean="0">
                <a:hlinkClick r:id="rId2" tooltip="Click to Continue &gt; by safesaver"/>
              </a:rPr>
              <a:t>apply</a:t>
            </a:r>
            <a:r>
              <a:rPr lang="en-US" sz="2400" dirty="0" smtClean="0"/>
              <a:t> what they have learned and build on the students’ understanding of concepts to extend their knowledge and skills.</a:t>
            </a:r>
          </a:p>
          <a:p>
            <a:pPr>
              <a:buNone/>
            </a:pPr>
            <a:r>
              <a:rPr lang="en-US" sz="2400" b="1" dirty="0" smtClean="0"/>
              <a:t>What the Teacher Does</a:t>
            </a:r>
            <a:endParaRPr lang="en-US" sz="2400" dirty="0" smtClean="0"/>
          </a:p>
          <a:p>
            <a:r>
              <a:rPr lang="en-US" sz="2400" dirty="0" smtClean="0"/>
              <a:t>Encourages the students to </a:t>
            </a:r>
            <a:r>
              <a:rPr lang="en-US" sz="2400" u="sng" dirty="0" smtClean="0">
                <a:hlinkClick r:id="rId2" tooltip="Click to Continue &gt; by safesaver"/>
              </a:rPr>
              <a:t>apply</a:t>
            </a:r>
            <a:r>
              <a:rPr lang="en-US" sz="2400" dirty="0" smtClean="0"/>
              <a:t> or extend the concepts and skills in new situations</a:t>
            </a:r>
          </a:p>
          <a:p>
            <a:r>
              <a:rPr lang="en-US" sz="2400" dirty="0" smtClean="0"/>
              <a:t>Reminds the students of alternative explanations</a:t>
            </a:r>
          </a:p>
          <a:p>
            <a:r>
              <a:rPr lang="en-US" sz="2400" dirty="0" smtClean="0"/>
              <a:t>Refers the students to existing data and evidence and asks: What do you already know? Why do you think…? </a:t>
            </a:r>
          </a:p>
          <a:p>
            <a:pPr>
              <a:buNone/>
            </a:pPr>
            <a:r>
              <a:rPr lang="en-US" sz="2400" b="1" dirty="0" smtClean="0"/>
              <a:t>What the Student Does</a:t>
            </a:r>
            <a:endParaRPr lang="en-US" sz="2400" dirty="0" smtClean="0"/>
          </a:p>
          <a:p>
            <a:r>
              <a:rPr lang="en-US" sz="2400" dirty="0" smtClean="0"/>
              <a:t>Uses previous information to ask questions, propose solutions, make decisions, design experiments</a:t>
            </a:r>
          </a:p>
          <a:p>
            <a:r>
              <a:rPr lang="en-US" sz="2400" dirty="0" smtClean="0"/>
              <a:t>Draws reasonable conclusions from evidence</a:t>
            </a:r>
          </a:p>
          <a:p>
            <a:r>
              <a:rPr lang="en-US" sz="2400" dirty="0" smtClean="0"/>
              <a:t>Records observations and explanations</a:t>
            </a:r>
          </a:p>
          <a:p>
            <a:r>
              <a:rPr lang="en-US" sz="2400" dirty="0" smtClean="0"/>
              <a:t>Checks for understanding among peers</a:t>
            </a:r>
          </a:p>
          <a:p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2036"/>
            <a:ext cx="12192000" cy="533144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/>
              <a:t>Students assess their own knowledge, skills, and abilities. These lessons allow teachers to evaluate students’ progress.</a:t>
            </a:r>
          </a:p>
          <a:p>
            <a:pPr>
              <a:buNone/>
            </a:pPr>
            <a:r>
              <a:rPr lang="en-US" sz="2400" b="1" dirty="0" smtClean="0"/>
              <a:t>What the Teacher Does</a:t>
            </a:r>
            <a:endParaRPr lang="en-US" sz="2400" dirty="0" smtClean="0"/>
          </a:p>
          <a:p>
            <a:r>
              <a:rPr lang="en-US" sz="2400" dirty="0" smtClean="0"/>
              <a:t>Accesses students’ knowledge and/or skills</a:t>
            </a:r>
          </a:p>
          <a:p>
            <a:r>
              <a:rPr lang="en-US" sz="2400" dirty="0" smtClean="0"/>
              <a:t>Looks for evidence that the students have changed their thinking or behaviors</a:t>
            </a:r>
          </a:p>
          <a:p>
            <a:r>
              <a:rPr lang="en-US" sz="2400" dirty="0" smtClean="0"/>
              <a:t>Asks open-minded questions, such as Why do you think…? What evidence do you have? What do you know about it? How would you explain it?</a:t>
            </a:r>
          </a:p>
          <a:p>
            <a:pPr>
              <a:buNone/>
            </a:pPr>
            <a:r>
              <a:rPr lang="en-US" sz="2400" b="1" dirty="0" smtClean="0"/>
              <a:t>What the </a:t>
            </a:r>
            <a:r>
              <a:rPr lang="en-US" sz="2400" b="1" u="sng" dirty="0" smtClean="0">
                <a:hlinkClick r:id="rId2" tooltip="Click to Continue &gt; by safesaver"/>
              </a:rPr>
              <a:t>Student</a:t>
            </a:r>
            <a:r>
              <a:rPr lang="en-US" sz="2400" b="1" dirty="0" smtClean="0"/>
              <a:t> Does</a:t>
            </a:r>
            <a:endParaRPr lang="en-US" sz="2400" dirty="0" smtClean="0"/>
          </a:p>
          <a:p>
            <a:r>
              <a:rPr lang="en-US" sz="2400" dirty="0" smtClean="0"/>
              <a:t>Answers open-ended questions by using observations, evidence, and previously accepted explanations</a:t>
            </a:r>
          </a:p>
          <a:p>
            <a:r>
              <a:rPr lang="en-US" sz="2400" dirty="0" smtClean="0"/>
              <a:t>Demonstrates an understanding or knowledge of the concept or skill</a:t>
            </a:r>
          </a:p>
          <a:p>
            <a:r>
              <a:rPr lang="en-US" sz="2400" dirty="0" smtClean="0"/>
              <a:t>Evaluates his or her own progress and knowledge</a:t>
            </a:r>
          </a:p>
          <a:p>
            <a:r>
              <a:rPr lang="en-US" sz="2400" dirty="0" smtClean="0"/>
              <a:t>Asks related questions that would encourage future investigations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998" y="1261320"/>
            <a:ext cx="10571998" cy="97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348563"/>
            <a:ext cx="10554574" cy="351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Task: In a group come up with your own </a:t>
            </a:r>
            <a:r>
              <a:rPr lang="en-GB" sz="2400" dirty="0" smtClean="0"/>
              <a:t>strategies/ideas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(10 min)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6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125" y="515156"/>
            <a:ext cx="10571998" cy="970450"/>
          </a:xfrm>
        </p:spPr>
        <p:txBody>
          <a:bodyPr/>
          <a:lstStyle/>
          <a:p>
            <a:r>
              <a:rPr lang="en-GB" dirty="0" smtClean="0"/>
              <a:t>Reminder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348563"/>
            <a:ext cx="10554574" cy="9432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1</a:t>
            </a:r>
            <a:r>
              <a:rPr lang="en-GB" sz="2400" baseline="30000" dirty="0" smtClean="0"/>
              <a:t>st</a:t>
            </a:r>
            <a:r>
              <a:rPr lang="en-GB" sz="2400" dirty="0" smtClean="0"/>
              <a:t> </a:t>
            </a:r>
            <a:r>
              <a:rPr lang="en-GB" sz="2400" dirty="0" err="1"/>
              <a:t>W</a:t>
            </a:r>
            <a:r>
              <a:rPr lang="en-GB" sz="2400" dirty="0" err="1" smtClean="0"/>
              <a:t>oW</a:t>
            </a:r>
            <a:r>
              <a:rPr lang="en-GB" sz="2400" dirty="0" smtClean="0"/>
              <a:t> week 22</a:t>
            </a:r>
            <a:r>
              <a:rPr lang="en-GB" sz="2400" baseline="30000" dirty="0" smtClean="0"/>
              <a:t>nd</a:t>
            </a:r>
            <a:r>
              <a:rPr lang="en-GB" sz="2400" dirty="0" smtClean="0"/>
              <a:t> September – 3</a:t>
            </a:r>
            <a:r>
              <a:rPr lang="en-GB" sz="2400" baseline="30000" dirty="0" smtClean="0"/>
              <a:t>rd</a:t>
            </a:r>
            <a:r>
              <a:rPr lang="en-GB" sz="2400" dirty="0" smtClean="0"/>
              <a:t> October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78607" y="4243135"/>
            <a:ext cx="10554574" cy="94327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charset="2"/>
              <a:buNone/>
            </a:pPr>
            <a:r>
              <a:rPr lang="en-GB" sz="4000" b="1" dirty="0" smtClean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7810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Enquiry based leaders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8" y="2355274"/>
            <a:ext cx="11596255" cy="5153890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hlinkClick r:id="rId2"/>
              </a:rPr>
              <a:t>The challenges and realities of enquiry based learning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mantle of the expert </a:t>
            </a:r>
            <a:r>
              <a:rPr lang="en-GB" dirty="0" smtClean="0"/>
              <a:t>(mantleoftheexpert.com </a:t>
            </a:r>
            <a:r>
              <a:rPr lang="en-GB" dirty="0" err="1" smtClean="0"/>
              <a:t>Dorothey</a:t>
            </a:r>
            <a:r>
              <a:rPr lang="en-GB" dirty="0" smtClean="0"/>
              <a:t> </a:t>
            </a:r>
            <a:r>
              <a:rPr lang="en-GB" dirty="0" err="1" smtClean="0"/>
              <a:t>Heathcote</a:t>
            </a:r>
            <a:r>
              <a:rPr lang="en-GB" dirty="0" smtClean="0"/>
              <a:t>)</a:t>
            </a:r>
          </a:p>
          <a:p>
            <a:r>
              <a:rPr lang="en-GB" dirty="0" smtClean="0">
                <a:hlinkClick r:id="rId4"/>
              </a:rPr>
              <a:t>Independence v independent learning</a:t>
            </a:r>
            <a:r>
              <a:rPr lang="en-GB" dirty="0" smtClean="0"/>
              <a:t> 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</a:p>
          <a:p>
            <a:r>
              <a:rPr lang="en-GB" dirty="0" smtClean="0">
                <a:hlinkClick r:id="rId5"/>
              </a:rPr>
              <a:t>Promoting independence</a:t>
            </a:r>
            <a:r>
              <a:rPr lang="en-GB" dirty="0" smtClean="0"/>
              <a:t> (Newlands T&amp;L this is fab!)</a:t>
            </a:r>
          </a:p>
          <a:p>
            <a:r>
              <a:rPr lang="en-GB" u="sng" dirty="0" smtClean="0">
                <a:hlinkClick r:id="rId6"/>
              </a:rPr>
              <a:t>Great teaching happens in cycles</a:t>
            </a:r>
            <a:r>
              <a:rPr lang="en-GB" u="sng" dirty="0" smtClean="0"/>
              <a:t> </a:t>
            </a:r>
            <a:r>
              <a:rPr lang="en-GB" dirty="0" smtClean="0"/>
              <a:t>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u="sng" dirty="0" smtClean="0">
                <a:hlinkClick r:id="rId7"/>
              </a:rPr>
              <a:t>Stage 1: Explaining</a:t>
            </a:r>
            <a:r>
              <a:rPr lang="en-GB" u="sng" dirty="0" smtClean="0"/>
              <a:t> </a:t>
            </a:r>
            <a:r>
              <a:rPr lang="en-GB" dirty="0" smtClean="0"/>
              <a:t> 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</a:p>
          <a:p>
            <a:r>
              <a:rPr lang="en-GB" u="sng" dirty="0" smtClean="0">
                <a:hlinkClick r:id="rId8"/>
              </a:rPr>
              <a:t>Stage 2: Model</a:t>
            </a:r>
            <a:r>
              <a:rPr lang="en-GB" dirty="0" smtClean="0"/>
              <a:t> (David </a:t>
            </a:r>
            <a:r>
              <a:rPr lang="en-GB" dirty="0" err="1" smtClean="0"/>
              <a:t>Didau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u="sng" dirty="0" smtClean="0">
                <a:hlinkClick r:id="rId9"/>
              </a:rPr>
              <a:t>Stage 3: Scaffold</a:t>
            </a:r>
            <a:r>
              <a:rPr lang="en-GB" u="sng" dirty="0" smtClean="0"/>
              <a:t> (David </a:t>
            </a:r>
            <a:r>
              <a:rPr lang="en-GB" u="sng" dirty="0" err="1" smtClean="0"/>
              <a:t>Didau</a:t>
            </a:r>
            <a:r>
              <a:rPr lang="en-GB" u="sng" dirty="0" smtClean="0"/>
              <a:t>)</a:t>
            </a:r>
            <a:endParaRPr lang="en-GB" dirty="0"/>
          </a:p>
          <a:p>
            <a:r>
              <a:rPr lang="en-GB" u="sng" dirty="0" smtClean="0">
                <a:hlinkClick r:id="rId10"/>
              </a:rPr>
              <a:t>Stage 4: Practice</a:t>
            </a:r>
            <a:r>
              <a:rPr lang="en-GB" u="sng" dirty="0" smtClean="0"/>
              <a:t> (David </a:t>
            </a:r>
            <a:r>
              <a:rPr lang="en-GB" u="sng" dirty="0" err="1" smtClean="0"/>
              <a:t>Didau</a:t>
            </a:r>
            <a:r>
              <a:rPr lang="en-GB" u="sng" dirty="0" smtClean="0"/>
              <a:t>)</a:t>
            </a:r>
            <a:endParaRPr lang="en-GB" dirty="0"/>
          </a:p>
          <a:p>
            <a:r>
              <a:rPr lang="en-GB" u="sng" dirty="0" smtClean="0">
                <a:hlinkClick r:id="rId11"/>
              </a:rPr>
              <a:t>20 ways to promote independence</a:t>
            </a:r>
            <a:r>
              <a:rPr lang="en-GB" u="sng" dirty="0" smtClean="0"/>
              <a:t>  </a:t>
            </a:r>
            <a:r>
              <a:rPr lang="en-GB" dirty="0" smtClean="0"/>
              <a:t>  (From </a:t>
            </a:r>
            <a:r>
              <a:rPr lang="en-GB" dirty="0"/>
              <a:t>good to </a:t>
            </a:r>
            <a:r>
              <a:rPr lang="en-GB" dirty="0" smtClean="0"/>
              <a:t>outstanding.com)</a:t>
            </a:r>
            <a:endParaRPr lang="en-GB" dirty="0"/>
          </a:p>
          <a:p>
            <a:r>
              <a:rPr lang="en-GB" u="sng" dirty="0" smtClean="0">
                <a:hlinkClick r:id="rId12"/>
              </a:rPr>
              <a:t>Developing independent learners: The 7 monkeys</a:t>
            </a:r>
            <a:r>
              <a:rPr lang="en-GB" u="sng" dirty="0" smtClean="0"/>
              <a:t> </a:t>
            </a:r>
            <a:r>
              <a:rPr lang="en-GB" dirty="0" smtClean="0"/>
              <a:t> (Shaun Allison)</a:t>
            </a:r>
            <a:endParaRPr lang="en-GB" dirty="0"/>
          </a:p>
          <a:p>
            <a:r>
              <a:rPr lang="en-GB" u="sng" dirty="0" smtClean="0">
                <a:hlinkClick r:id="rId13"/>
              </a:rPr>
              <a:t>Independence strategies/ ideas</a:t>
            </a:r>
            <a:r>
              <a:rPr lang="en-GB" u="sng" dirty="0" smtClean="0"/>
              <a:t> (</a:t>
            </a:r>
            <a:r>
              <a:rPr lang="en-GB" dirty="0" err="1" smtClean="0"/>
              <a:t>Amjad</a:t>
            </a:r>
            <a:r>
              <a:rPr lang="en-GB" dirty="0" smtClean="0"/>
              <a:t> Ali)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22327" y="2355274"/>
            <a:ext cx="27154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school promotes itself as one which fosters enquiry based learning. So this group will focus on strategies developing our students as independent learners. 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60501" y="0"/>
            <a:ext cx="1231499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1388</TotalTime>
  <Words>1219</Words>
  <Application>Microsoft Office PowerPoint</Application>
  <PresentationFormat>Custom</PresentationFormat>
  <Paragraphs>188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Quotable</vt:lpstr>
      <vt:lpstr>Leaders of Learning (LoL)  Teaching and Learning Hubs 2013-2014 Monday 16th September 2013</vt:lpstr>
      <vt:lpstr>T&amp;L Hubs- The set up</vt:lpstr>
      <vt:lpstr>Dates</vt:lpstr>
      <vt:lpstr>1st WoW week: 22nd September – 3rd October</vt:lpstr>
      <vt:lpstr>Strategy………..John</vt:lpstr>
      <vt:lpstr>PowerPoint Presentation</vt:lpstr>
      <vt:lpstr>PowerPoint Presentation</vt:lpstr>
      <vt:lpstr>WARNING</vt:lpstr>
      <vt:lpstr>What is Enquiry based learning?</vt:lpstr>
      <vt:lpstr>Why….. </vt:lpstr>
      <vt:lpstr>…. should we incorporate enquiry based learning?</vt:lpstr>
      <vt:lpstr>Enquiry based learning strategies</vt:lpstr>
      <vt:lpstr>Strategy………..Joy</vt:lpstr>
      <vt:lpstr>Strategy………..Jo</vt:lpstr>
      <vt:lpstr>Strategy………..John</vt:lpstr>
      <vt:lpstr>Strategy………..John</vt:lpstr>
      <vt:lpstr>Strategy………..John</vt:lpstr>
      <vt:lpstr>The 5 E Learning Cycle Model (Bobbie)</vt:lpstr>
      <vt:lpstr>Engagement</vt:lpstr>
      <vt:lpstr>Exploration (Investigation)</vt:lpstr>
      <vt:lpstr>Explanation</vt:lpstr>
      <vt:lpstr>Elaboration</vt:lpstr>
      <vt:lpstr>Evaluation</vt:lpstr>
      <vt:lpstr>PowerPoint Presentation</vt:lpstr>
      <vt:lpstr>Reminder</vt:lpstr>
      <vt:lpstr>Enquiry based leaders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 of Learning (LoL)  Teaching and Learning Hubs 2013-2014 Wednesday 28th August 2013</dc:title>
  <dc:creator>RachaelE</dc:creator>
  <cp:lastModifiedBy>Rachael Edgar</cp:lastModifiedBy>
  <cp:revision>52</cp:revision>
  <dcterms:created xsi:type="dcterms:W3CDTF">2013-09-14T12:21:09Z</dcterms:created>
  <dcterms:modified xsi:type="dcterms:W3CDTF">2013-09-16T07:01:17Z</dcterms:modified>
</cp:coreProperties>
</file>