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6"/>
  </p:handoutMasterIdLst>
  <p:sldIdLst>
    <p:sldId id="256" r:id="rId2"/>
    <p:sldId id="263" r:id="rId3"/>
    <p:sldId id="266" r:id="rId4"/>
    <p:sldId id="267" r:id="rId5"/>
    <p:sldId id="279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>
        <p:scale>
          <a:sx n="60" d="100"/>
          <a:sy n="60" d="100"/>
        </p:scale>
        <p:origin x="-240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4ED30D-C855-45A8-9BC7-D972F1A7DAD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0C5319-7BCF-448B-B2EA-16A06CEED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22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9/17/2013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.co/R1q4fCQfks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t.co/pdtLiogv7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isedgar.wordpress.com/2013/07/05/teach-meet-cv-rachael-edgar-dubai_teachmeet/" TargetMode="External"/><Relationship Id="rId5" Type="http://schemas.openxmlformats.org/officeDocument/2006/relationships/hyperlink" Target="http://newlandstandl.wordpress.com/" TargetMode="External"/><Relationship Id="rId4" Type="http://schemas.openxmlformats.org/officeDocument/2006/relationships/hyperlink" Target="http://t.co/sfbj2MEGQR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8" y="1343152"/>
            <a:ext cx="10572000" cy="2971051"/>
          </a:xfrm>
        </p:spPr>
        <p:txBody>
          <a:bodyPr/>
          <a:lstStyle/>
          <a:p>
            <a:r>
              <a:rPr lang="en-GB" dirty="0" smtClean="0"/>
              <a:t>Leaders of Learning (</a:t>
            </a:r>
            <a:r>
              <a:rPr lang="en-GB" dirty="0" err="1" smtClean="0"/>
              <a:t>LoL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Teaching and Learning Hubs 2013-2014</a:t>
            </a:r>
            <a:r>
              <a:rPr lang="en-GB" dirty="0"/>
              <a:t/>
            </a:r>
            <a:br>
              <a:rPr lang="en-GB" dirty="0"/>
            </a:b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Kellie.H</a:t>
            </a:r>
            <a:r>
              <a:rPr lang="en-GB" dirty="0" smtClean="0"/>
              <a:t> &amp; </a:t>
            </a:r>
            <a:r>
              <a:rPr lang="en-GB" dirty="0" err="1" smtClean="0"/>
              <a:t>Andrew.P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61" y="2299855"/>
            <a:ext cx="3637639" cy="3637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99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T&amp;L Hubs- The set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/>
              <a:t>There are 5 calendared Teaching and Learning meetings this academic year. These involve all staff, grouped into hubs, cross curricular and cross phase who meet regarding a specific area of pedagogy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Community leaders- </a:t>
            </a:r>
            <a:r>
              <a:rPr lang="en-US" sz="3600" dirty="0" smtClean="0"/>
              <a:t>This </a:t>
            </a:r>
            <a:r>
              <a:rPr lang="en-US" sz="3600" dirty="0"/>
              <a:t>group will focus on </a:t>
            </a:r>
            <a:r>
              <a:rPr lang="en-US" sz="3600" u="sng" dirty="0"/>
              <a:t>student leadership </a:t>
            </a:r>
            <a:r>
              <a:rPr lang="en-US" sz="3600" dirty="0"/>
              <a:t>and developing </a:t>
            </a:r>
            <a:r>
              <a:rPr lang="en-US" sz="3600" u="sng" dirty="0"/>
              <a:t>student autonomy </a:t>
            </a:r>
            <a:r>
              <a:rPr lang="en-US" sz="3600" dirty="0"/>
              <a:t>within the school community, e.g. </a:t>
            </a:r>
            <a:r>
              <a:rPr lang="en-US" sz="3600" u="sng" dirty="0"/>
              <a:t>students controlling </a:t>
            </a:r>
            <a:r>
              <a:rPr lang="en-US" sz="3600" dirty="0"/>
              <a:t>peer mentoring groups, </a:t>
            </a:r>
            <a:r>
              <a:rPr lang="en-US" sz="3600" u="sng" dirty="0"/>
              <a:t>setting up </a:t>
            </a:r>
            <a:r>
              <a:rPr lang="en-US" sz="3600" dirty="0"/>
              <a:t>anti bullying committees, students</a:t>
            </a:r>
            <a:r>
              <a:rPr lang="en-US" sz="3600" u="sng" dirty="0"/>
              <a:t> identifying </a:t>
            </a:r>
            <a:r>
              <a:rPr lang="en-US" sz="3600" dirty="0"/>
              <a:t>prefects etc. Also looking at student led learning within a classroom setting.</a:t>
            </a:r>
            <a:endParaRPr lang="en-GB" sz="3600" dirty="0"/>
          </a:p>
          <a:p>
            <a:endParaRPr lang="en-US" sz="2800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08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When?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050342"/>
              </p:ext>
            </p:extLst>
          </p:nvPr>
        </p:nvGraphicFramePr>
        <p:xfrm>
          <a:off x="651163" y="2272144"/>
          <a:ext cx="10903527" cy="4156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4306"/>
                <a:gridCol w="3058454"/>
                <a:gridCol w="2109112"/>
                <a:gridCol w="2851655"/>
              </a:tblGrid>
              <a:tr h="831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One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16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September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22/9-  3/10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Two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11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November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17/11- 28/11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Three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10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February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16/2-  27/2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Four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21</a:t>
                      </a:r>
                      <a:r>
                        <a:rPr lang="en-US" sz="1800" baseline="30000" dirty="0">
                          <a:effectLst/>
                        </a:rPr>
                        <a:t>st</a:t>
                      </a:r>
                      <a:r>
                        <a:rPr lang="en-US" sz="1800" dirty="0">
                          <a:effectLst/>
                        </a:rPr>
                        <a:t> April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27/4-  8/5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Five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26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May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3.15pm-4.15pm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WOW </a:t>
                      </a:r>
                      <a:r>
                        <a:rPr lang="en-US" sz="1800" dirty="0" err="1">
                          <a:effectLst/>
                        </a:rPr>
                        <a:t>wk</a:t>
                      </a:r>
                      <a:r>
                        <a:rPr lang="en-US" sz="1800" dirty="0">
                          <a:effectLst/>
                        </a:rPr>
                        <a:t> 1/5-  12/5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14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400" dirty="0"/>
              <a:t>The idea behind this is that CPD is more valuable if concentrated on one area of specific practice that is revisited over a longer period of time.</a:t>
            </a:r>
          </a:p>
          <a:p>
            <a:r>
              <a:rPr lang="en-US" sz="2400" dirty="0"/>
              <a:t> There is also the opportunity for staff to engage in action based research with their colleagues at SRS and also across partnership schools.</a:t>
            </a:r>
            <a:endParaRPr lang="en-GB" sz="2400" dirty="0"/>
          </a:p>
          <a:p>
            <a:r>
              <a:rPr lang="en-US" sz="2400" dirty="0"/>
              <a:t>This work will be disseminated through department meetings and spotlight briefing sessions throughout the year.</a:t>
            </a:r>
            <a:endParaRPr lang="en-GB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02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Community leaders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24" y="2956578"/>
            <a:ext cx="10554574" cy="3636511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Top ways to reduce Teacher Talk</a:t>
            </a:r>
            <a:r>
              <a:rPr lang="en-GB" dirty="0" smtClean="0"/>
              <a:t> (Ross McGill)</a:t>
            </a:r>
          </a:p>
          <a:p>
            <a:r>
              <a:rPr lang="en-GB" dirty="0" smtClean="0">
                <a:hlinkClick r:id="rId3"/>
              </a:rPr>
              <a:t>Letting students lead the learning</a:t>
            </a:r>
            <a:r>
              <a:rPr lang="en-GB" dirty="0" smtClean="0"/>
              <a:t> (Sarah </a:t>
            </a:r>
            <a:r>
              <a:rPr lang="en-GB" dirty="0" err="1" smtClean="0"/>
              <a:t>Findlater</a:t>
            </a:r>
            <a:r>
              <a:rPr lang="en-GB" dirty="0" smtClean="0"/>
              <a:t>)</a:t>
            </a:r>
          </a:p>
          <a:p>
            <a:r>
              <a:rPr lang="en-GB" dirty="0" smtClean="0">
                <a:hlinkClick r:id="rId4"/>
              </a:rPr>
              <a:t>Student led CPD</a:t>
            </a:r>
            <a:r>
              <a:rPr lang="en-GB" dirty="0" smtClean="0"/>
              <a:t> (Shaun Allison)</a:t>
            </a:r>
          </a:p>
          <a:p>
            <a:r>
              <a:rPr lang="en-GB" dirty="0" smtClean="0">
                <a:hlinkClick r:id="rId5"/>
              </a:rPr>
              <a:t>Students as 'Leaders of talk' Talk Toolkit</a:t>
            </a:r>
            <a:r>
              <a:rPr lang="en-GB" dirty="0" smtClean="0"/>
              <a:t> (Newlands T&amp;L)</a:t>
            </a:r>
          </a:p>
          <a:p>
            <a:r>
              <a:rPr lang="en-GB" dirty="0" smtClean="0">
                <a:hlinkClick r:id="rId6"/>
              </a:rPr>
              <a:t>Student leadership materials from </a:t>
            </a:r>
            <a:r>
              <a:rPr lang="en-GB" dirty="0" err="1" smtClean="0">
                <a:hlinkClick r:id="rId6"/>
              </a:rPr>
              <a:t>TMLondon</a:t>
            </a:r>
            <a:r>
              <a:rPr lang="en-GB" dirty="0" smtClean="0"/>
              <a:t> (Rachael Edgar)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6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General knowledge quiz</a:t>
            </a:r>
          </a:p>
          <a:p>
            <a:r>
              <a:rPr lang="en-GB" dirty="0"/>
              <a:t>Capital cities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93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503" y="4246678"/>
            <a:ext cx="10571998" cy="970450"/>
          </a:xfrm>
        </p:spPr>
        <p:txBody>
          <a:bodyPr/>
          <a:lstStyle/>
          <a:p>
            <a:r>
              <a:rPr lang="en-GB" dirty="0"/>
              <a:t>Community Leaders:</a:t>
            </a:r>
            <a:br>
              <a:rPr lang="en-GB" dirty="0"/>
            </a:br>
            <a:r>
              <a:rPr lang="en-GB" dirty="0"/>
              <a:t>Cooperative Learning through</a:t>
            </a:r>
            <a:br>
              <a:rPr lang="en-GB" dirty="0"/>
            </a:br>
            <a:r>
              <a:rPr lang="en-GB" dirty="0" err="1"/>
              <a:t>Kagan</a:t>
            </a:r>
            <a:r>
              <a:rPr lang="en-GB" dirty="0"/>
              <a:t> Structures</a:t>
            </a:r>
            <a:br>
              <a:rPr lang="en-GB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197" y="2094251"/>
            <a:ext cx="2695951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501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What are </a:t>
            </a:r>
            <a:r>
              <a:rPr lang="en-GB" b="1" dirty="0" err="1"/>
              <a:t>Kagan</a:t>
            </a:r>
            <a:r>
              <a:rPr lang="en-GB" b="1" dirty="0"/>
              <a:t> Structures?</a:t>
            </a:r>
            <a:endParaRPr lang="en-GB" dirty="0"/>
          </a:p>
          <a:p>
            <a:r>
              <a:rPr lang="en-GB" dirty="0"/>
              <a:t>Structures are simple, step-by-step instructional strategies. Most </a:t>
            </a:r>
            <a:r>
              <a:rPr lang="en-GB" dirty="0" err="1"/>
              <a:t>Kagan</a:t>
            </a:r>
            <a:r>
              <a:rPr lang="en-GB" dirty="0"/>
              <a:t> Structures are designed to increase student engagement and cooperation.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37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407" y="5887550"/>
            <a:ext cx="10571998" cy="970450"/>
          </a:xfrm>
        </p:spPr>
        <p:txBody>
          <a:bodyPr/>
          <a:lstStyle/>
          <a:p>
            <a:r>
              <a:rPr lang="en-GB" dirty="0"/>
              <a:t>Let’s try capital cities again!</a:t>
            </a:r>
            <a:br>
              <a:rPr lang="en-GB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04" y="1403131"/>
            <a:ext cx="11789826" cy="386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8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42" y="6012416"/>
            <a:ext cx="10571998" cy="970450"/>
          </a:xfrm>
        </p:spPr>
        <p:txBody>
          <a:bodyPr/>
          <a:lstStyle/>
          <a:p>
            <a:r>
              <a:rPr lang="en-GB" dirty="0"/>
              <a:t>Let’s try Shakespeare or Charles Dickens</a:t>
            </a:r>
            <a:br>
              <a:rPr lang="en-GB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7" y="1655380"/>
            <a:ext cx="11518993" cy="384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65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235" y="5523685"/>
            <a:ext cx="10571998" cy="970450"/>
          </a:xfrm>
        </p:spPr>
        <p:txBody>
          <a:bodyPr/>
          <a:lstStyle/>
          <a:p>
            <a:r>
              <a:rPr lang="en-GB" dirty="0"/>
              <a:t>Let’s try enterprise 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1716"/>
            <a:ext cx="12078890" cy="389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69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159" y="5649808"/>
            <a:ext cx="10571998" cy="970450"/>
          </a:xfrm>
        </p:spPr>
        <p:txBody>
          <a:bodyPr/>
          <a:lstStyle/>
          <a:p>
            <a:r>
              <a:rPr lang="en-GB" dirty="0"/>
              <a:t>Let’s try economics</a:t>
            </a:r>
            <a:br>
              <a:rPr lang="en-GB" dirty="0"/>
            </a:br>
            <a:r>
              <a:rPr lang="en-GB" sz="2400" dirty="0"/>
              <a:t>Apple increased the price of the </a:t>
            </a:r>
            <a:r>
              <a:rPr lang="en-GB" sz="2400" dirty="0" err="1"/>
              <a:t>Ipad</a:t>
            </a:r>
            <a:r>
              <a:rPr lang="en-GB" sz="2400" dirty="0"/>
              <a:t> from £480 to £520 and demand fell from 300 to 280 units sold per major store per week.  Was this a good decision?  Yes or No?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14" y="867103"/>
            <a:ext cx="11427447" cy="322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07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Bef>
                <a:spcPts val="1875"/>
              </a:spcBef>
              <a:spcAft>
                <a:spcPts val="750"/>
              </a:spcAft>
              <a:buNone/>
            </a:pP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basic principles of </a:t>
            </a:r>
            <a:r>
              <a:rPr lang="en-GB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Kagan</a:t>
            </a: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Cooperative Learning?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algn="just">
              <a:lnSpc>
                <a:spcPct val="107000"/>
              </a:lnSpc>
              <a:spcBef>
                <a:spcPts val="375"/>
              </a:spcBef>
              <a:spcAft>
                <a:spcPts val="1125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The learning task promotes teamwork and students experience themselves as being on the same side;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algn="just">
              <a:lnSpc>
                <a:spcPct val="107000"/>
              </a:lnSpc>
              <a:spcBef>
                <a:spcPts val="375"/>
              </a:spcBef>
              <a:spcAft>
                <a:spcPts val="1125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Each student is held accountable for their individual contribution;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algn="just">
              <a:lnSpc>
                <a:spcPct val="107000"/>
              </a:lnSpc>
              <a:spcBef>
                <a:spcPts val="375"/>
              </a:spcBef>
              <a:spcAft>
                <a:spcPts val="1125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Students participate about equally; and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algn="just">
              <a:lnSpc>
                <a:spcPct val="107000"/>
              </a:lnSpc>
              <a:spcBef>
                <a:spcPts val="375"/>
              </a:spcBef>
              <a:spcAft>
                <a:spcPts val="1125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Many students are engaged at once.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05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 partner, discuss how you could use some of the </a:t>
            </a:r>
            <a:r>
              <a:rPr lang="en-GB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Kagan</a:t>
            </a:r>
            <a:r>
              <a:rPr lang="en-GB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Structures in your subject/year group and be prepared to feedback.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35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1139</TotalTime>
  <Words>407</Words>
  <Application>Microsoft Office PowerPoint</Application>
  <PresentationFormat>Custom</PresentationFormat>
  <Paragraphs>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Quotable</vt:lpstr>
      <vt:lpstr>Leaders of Learning (LoL)  Teaching and Learning Hubs 2013-2014 </vt:lpstr>
      <vt:lpstr>T&amp;L Hubs- The set up</vt:lpstr>
      <vt:lpstr>When?</vt:lpstr>
      <vt:lpstr>Why?</vt:lpstr>
      <vt:lpstr>Community leaders</vt:lpstr>
      <vt:lpstr>PowerPoint Presentation</vt:lpstr>
      <vt:lpstr>Community Leaders: Cooperative Learning through Kagan Structures </vt:lpstr>
      <vt:lpstr>PowerPoint Presentation</vt:lpstr>
      <vt:lpstr>Let’s try capital cities again! </vt:lpstr>
      <vt:lpstr>Let’s try Shakespeare or Charles Dickens </vt:lpstr>
      <vt:lpstr>Let’s try enterprise  </vt:lpstr>
      <vt:lpstr>Let’s try economics Apple increased the price of the Ipad from £480 to £520 and demand fell from 300 to 280 units sold per major store per week.  Was this a good decision?  Yes or No?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 of Learning (LoL)  Teaching and Learning Hubs 2013-2014 Wednesday 28th August 2013</dc:title>
  <dc:creator>RachaelE</dc:creator>
  <cp:lastModifiedBy>Rachael Edgar</cp:lastModifiedBy>
  <cp:revision>31</cp:revision>
  <cp:lastPrinted>2013-09-16T09:26:01Z</cp:lastPrinted>
  <dcterms:created xsi:type="dcterms:W3CDTF">2013-08-05T20:51:31Z</dcterms:created>
  <dcterms:modified xsi:type="dcterms:W3CDTF">2013-09-17T03:21:47Z</dcterms:modified>
</cp:coreProperties>
</file>