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611EC-EB71-411B-83C2-A70454A9FF59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26A6C-0546-433C-9FF2-EAD4A322F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62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64FE6-A679-488A-9D76-9A230A0CC7D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494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1B05A79-58AB-43C5-BFBA-FEFD1B0206BF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EF5883-7523-4C1B-B22E-E46F5A9174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youtube.com/watch?v=flnO-u2cSZ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LOL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Community leaders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71800" y="5181600"/>
            <a:ext cx="5562600" cy="838200"/>
          </a:xfrm>
        </p:spPr>
        <p:txBody>
          <a:bodyPr/>
          <a:lstStyle/>
          <a:p>
            <a:pPr algn="ctr"/>
            <a:fld id="{516114B5-709F-4CB7-A31D-1BDDCE4365FE}" type="datetime2"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Tuesday, December 17, 2013</a:t>
            </a:fld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980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Feedback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761" y="1219200"/>
            <a:ext cx="5082478" cy="4902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19200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Rally Robin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67600" y="49530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Timed pair share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198756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Round robin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67600" y="942201"/>
            <a:ext cx="123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Rally coach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04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www.youtube.com/watch?v=flnO-u2cSZM</a:t>
            </a:r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2" r="31250" b="26822"/>
          <a:stretch/>
        </p:blipFill>
        <p:spPr bwMode="auto">
          <a:xfrm>
            <a:off x="2133600" y="1905000"/>
            <a:ext cx="5385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71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New structure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5800" dirty="0" smtClean="0"/>
              <a:t>WOW within your department </a:t>
            </a:r>
          </a:p>
          <a:p>
            <a:pPr>
              <a:buFont typeface="Arial" pitchFamily="34" charset="0"/>
              <a:buChar char="•"/>
            </a:pPr>
            <a:r>
              <a:rPr lang="en-US" sz="5800" dirty="0" smtClean="0"/>
              <a:t>HOY/HOD to pair people up.</a:t>
            </a:r>
          </a:p>
          <a:p>
            <a:pPr>
              <a:buFont typeface="Arial" pitchFamily="34" charset="0"/>
              <a:buChar char="•"/>
            </a:pPr>
            <a:r>
              <a:rPr lang="en-US" sz="5800" dirty="0" smtClean="0"/>
              <a:t>Can be X groups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371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/>
            <a:r>
              <a:rPr lang="en-US" u="sng" dirty="0" smtClean="0"/>
              <a:t>G&amp;T Q&amp;A</a:t>
            </a:r>
            <a:endParaRPr lang="en-US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" t="25429" r="34743" b="9375"/>
          <a:stretch/>
        </p:blipFill>
        <p:spPr bwMode="auto">
          <a:xfrm>
            <a:off x="762000" y="990600"/>
            <a:ext cx="731348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78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Student roles Secondary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07157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Everyone is in charge of something. It</a:t>
            </a:r>
          </a:p>
          <a:p>
            <a:r>
              <a:rPr lang="en-US" sz="3200" dirty="0" smtClean="0"/>
              <a:t>Encourages independence</a:t>
            </a:r>
          </a:p>
          <a:p>
            <a:r>
              <a:rPr lang="en-US" sz="3200" dirty="0" smtClean="0"/>
              <a:t>Group work</a:t>
            </a:r>
          </a:p>
          <a:p>
            <a:r>
              <a:rPr lang="en-US" sz="3200" dirty="0" smtClean="0"/>
              <a:t>Communication</a:t>
            </a:r>
          </a:p>
          <a:p>
            <a:r>
              <a:rPr lang="en-US" sz="3200" dirty="0" smtClean="0"/>
              <a:t>Differentiation by task/outcome</a:t>
            </a:r>
          </a:p>
          <a:p>
            <a:r>
              <a:rPr lang="en-US" sz="3200" dirty="0" smtClean="0"/>
              <a:t>Independent learning  </a:t>
            </a:r>
          </a:p>
          <a:p>
            <a:r>
              <a:rPr lang="en-US" sz="3200" dirty="0" smtClean="0"/>
              <a:t>Pupils initiate discussions </a:t>
            </a:r>
          </a:p>
          <a:p>
            <a:r>
              <a:rPr lang="en-US" sz="3200" dirty="0" smtClean="0"/>
              <a:t>Independently reflect on learning …….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2371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833758"/>
              </p:ext>
            </p:extLst>
          </p:nvPr>
        </p:nvGraphicFramePr>
        <p:xfrm>
          <a:off x="251520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074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0587"/>
          <a:stretch/>
        </p:blipFill>
        <p:spPr bwMode="auto">
          <a:xfrm>
            <a:off x="385192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4301920" y="4873061"/>
            <a:ext cx="2340000" cy="1404000"/>
          </a:xfrm>
          <a:prstGeom prst="roundRect">
            <a:avLst>
              <a:gd name="adj" fmla="val 10609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pic>
        <p:nvPicPr>
          <p:cNvPr id="7" name="Picture 6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2365" r="75207" b="41552"/>
          <a:stretch/>
        </p:blipFill>
        <p:spPr>
          <a:xfrm>
            <a:off x="251520" y="116632"/>
            <a:ext cx="3240000" cy="648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3828" y="64709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610" y="64067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Emotion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Feeler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610" y="284880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Chief 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Umpire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5796" y="64709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“Why?”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Questioner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5796" y="285522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Match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Referee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5796" y="5039584"/>
            <a:ext cx="2232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Information Seeker</a:t>
            </a:r>
          </a:p>
          <a:p>
            <a:pPr algn="ctr"/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6866" y="4867707"/>
            <a:ext cx="2340000" cy="1404000"/>
          </a:xfrm>
          <a:prstGeom prst="roundRect">
            <a:avLst>
              <a:gd name="adj" fmla="val 10609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40742" y="503316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123Marker" pitchFamily="2" charset="0"/>
                <a:ea typeface="123Marker" pitchFamily="2" charset="0"/>
              </a:rPr>
              <a:t>Devil’s </a:t>
            </a:r>
          </a:p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123Marker" pitchFamily="2" charset="0"/>
                <a:ea typeface="123Marker" pitchFamily="2" charset="0"/>
              </a:rPr>
              <a:t>Advocate</a:t>
            </a:r>
            <a:endParaRPr lang="en-GB" sz="2000" b="1" dirty="0">
              <a:solidFill>
                <a:schemeClr val="bg1"/>
              </a:solidFill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792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33746"/>
            <a:ext cx="2249487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C:\Users\jude\Pictures\thinking-hat-bl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57" y="2433746"/>
            <a:ext cx="2252343" cy="207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53136"/>
            <a:ext cx="2195513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C:\Users\jude\Pictures\thinking-hat-whi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53135"/>
            <a:ext cx="2160240" cy="19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jude\Pictures\thinking-hat-r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1896"/>
            <a:ext cx="2304256" cy="212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9006"/>
              </p:ext>
            </p:extLst>
          </p:nvPr>
        </p:nvGraphicFramePr>
        <p:xfrm>
          <a:off x="1835696" y="116632"/>
          <a:ext cx="7047839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537978"/>
                <a:gridCol w="3303423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Listening to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information.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Asking “Why?” to seek more.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Why are we learning this? Why is this important?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Having a reaction!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Giving an opinion</a:t>
                      </a: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 based on your feelings.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I like it because… I don’t like it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because…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Reminding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everyone of his/her role.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Encouraging harmony during group work.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Can we check your job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description, please!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Alerting 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everyone to reasoning behind the task/activity.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Getting discussions back on track if necessary.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 What have you decided to do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and why?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Seeking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information from additional resources.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Ensuring that FACTS are correct through evidence.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Make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notes, look in books, search on the Internet, ask!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/>
                        <a:t>Critical</a:t>
                      </a:r>
                      <a:r>
                        <a:rPr lang="en-GB" sz="1400" baseline="0" dirty="0" smtClean="0"/>
                        <a:t> (although NOT negative) voice.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/>
                        <a:t>Spotting</a:t>
                      </a:r>
                      <a:r>
                        <a:rPr lang="en-GB" sz="1400" dirty="0" smtClean="0"/>
                        <a:t> possible</a:t>
                      </a:r>
                      <a:r>
                        <a:rPr lang="en-GB" sz="1400" baseline="0" dirty="0" smtClean="0"/>
                        <a:t> pitfalls or problems.</a:t>
                      </a:r>
                      <a:r>
                        <a:rPr lang="en-GB" sz="1400" dirty="0" smtClean="0"/>
                        <a:t> 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How do we know that this is the best way? Is there another?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Right Arrow 9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934654"/>
              </p:ext>
            </p:extLst>
          </p:nvPr>
        </p:nvGraphicFramePr>
        <p:xfrm>
          <a:off x="251879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41085" r="75207" b="3226"/>
          <a:stretch/>
        </p:blipFill>
        <p:spPr>
          <a:xfrm>
            <a:off x="251519" y="116632"/>
            <a:ext cx="3240000" cy="6480000"/>
          </a:xfrm>
          <a:prstGeom prst="rect">
            <a:avLst/>
          </a:prstGeom>
        </p:spPr>
      </p:pic>
      <p:pic>
        <p:nvPicPr>
          <p:cNvPr id="4098" name="Picture 2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24"/>
          <a:stretch/>
        </p:blipFill>
        <p:spPr bwMode="auto">
          <a:xfrm>
            <a:off x="385228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395" y="2793743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Spelling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Checker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611" y="561495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Creativity 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Sparkler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6156" y="563171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“What if?”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Inquisitor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6156" y="2793742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“YES!”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Campaigner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1494" y="5097999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Grammar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Police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6156" y="5110307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Numeracy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Spotter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461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jude\Pictures\thinking-hat-yell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702" y="2420888"/>
            <a:ext cx="226629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232025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Users\jude\Pictures\thinking-hat-gre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39"/>
            <a:ext cx="2232248" cy="205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66122"/>
              </p:ext>
            </p:extLst>
          </p:nvPr>
        </p:nvGraphicFramePr>
        <p:xfrm>
          <a:off x="1835696" y="116632"/>
          <a:ext cx="7047839" cy="6758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504056"/>
                <a:gridCol w="3303423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Practising your creativity.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Coming up with alternative solutions.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Make and KEEP quick sketches of at least 3 different ideas before choosing a final outcome.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Encouraging creativity in others by supporting them in coming up with alternatives.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Leading whole-class discussions.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Volunteer your ideas!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Always taking a POSITIVE view.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Encouraging others to forge ahead with their work.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This looks really good because…This is really interesting because…I am pleased with…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all spelling on the board.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Supporting students with spellings.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Using your skills/ knowledge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to help others. Using a Dictionary. Using ICT spelling support. LAST RESORT: Asking a TA/Teacher.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dk1"/>
                          </a:solidFill>
                        </a:rPr>
                        <a:t>Pointing out </a:t>
                      </a:r>
                      <a:r>
                        <a:rPr lang="en-GB" sz="1400" baseline="0" dirty="0" smtClean="0">
                          <a:solidFill>
                            <a:schemeClr val="dk1"/>
                          </a:solidFill>
                        </a:rPr>
                        <a:t>when MATHS is used.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dk1"/>
                          </a:solidFill>
                        </a:rPr>
                        <a:t>Supporting students with MATHS.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For example: Using your skills/ knowledge to help others. Using ICT numeracy support. LAST RESORT: Asking a Teaching Assistant/Teacher.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 grammar on the board.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Supporting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students with grammar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Using your skills/ knowledge to help others. Using ICT grammar support. LAST RESORT: Asking a TA/Teacher.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321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805672"/>
              </p:ext>
            </p:extLst>
          </p:nvPr>
        </p:nvGraphicFramePr>
        <p:xfrm>
          <a:off x="251520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146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14"/>
          <a:stretch/>
        </p:blipFill>
        <p:spPr bwMode="auto">
          <a:xfrm>
            <a:off x="25152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32"/>
          <a:stretch/>
        </p:blipFill>
        <p:spPr bwMode="auto">
          <a:xfrm>
            <a:off x="385228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396" y="632162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Quality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Assurance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6156" y="653752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Cheer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Leader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396" y="285221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Quality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Control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56" y="2845146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ICT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Monitor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396" y="508446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“How?”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Examiner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56" y="5118248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Skills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Tracker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2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941788"/>
              </p:ext>
            </p:extLst>
          </p:nvPr>
        </p:nvGraphicFramePr>
        <p:xfrm>
          <a:off x="1835696" y="116632"/>
          <a:ext cx="7047839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601400"/>
                <a:gridCol w="3240001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Supporting individuals and groups of students with encouraging words.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 Are you pleased with what you are doing? I think you are working really well BECAUSE…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Reminding students to refer to their individual targets.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Asking what has to be done for succeeding at each level.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Point out the success criteria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for each different level.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Finding out how ICT is to be used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Supporting students with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use of ICT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Using your skills/ knowledge to help others.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LAST RESORT: Asking a TA/Teacher.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 students’ work/methods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against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 their individual targets.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Providing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critical feedback.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Use the success criteria for the different levels to support student progress.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Recording the skills being used – new and old.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Reporting on student progress.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Drawing attention to individuals who have made progress with their skills.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Asking questions about the methods used/to be used.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Sharing information from students showing particular prowess.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 How did you do that? How do I do that?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340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307621"/>
              </p:ext>
            </p:extLst>
          </p:nvPr>
        </p:nvGraphicFramePr>
        <p:xfrm>
          <a:off x="251520" y="116632"/>
          <a:ext cx="6840401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438"/>
                <a:gridCol w="393962"/>
                <a:gridCol w="3240001"/>
              </a:tblGrid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224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122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0"/>
          <a:stretch/>
        </p:blipFill>
        <p:spPr bwMode="auto">
          <a:xfrm>
            <a:off x="25152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683568" y="384195"/>
            <a:ext cx="2340000" cy="1439848"/>
          </a:xfrm>
          <a:prstGeom prst="roundRect">
            <a:avLst>
              <a:gd name="adj" fmla="val 10609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58550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Positive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Thinker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pic>
        <p:nvPicPr>
          <p:cNvPr id="5123" name="Picture 3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0"/>
          <a:stretch/>
        </p:blipFill>
        <p:spPr bwMode="auto">
          <a:xfrm>
            <a:off x="3852280" y="116632"/>
            <a:ext cx="324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396" y="2802008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Kit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Manager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6156" y="282110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Resource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Manager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960" y="512200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Critical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Challenger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56156" y="386892"/>
            <a:ext cx="2340000" cy="1404000"/>
          </a:xfrm>
          <a:prstGeom prst="roundRect">
            <a:avLst>
              <a:gd name="adj" fmla="val 10609"/>
            </a:avLst>
          </a:prstGeom>
          <a:solidFill>
            <a:srgbClr val="CC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427984" y="61511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Progress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Checker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74412" y="513616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OFFICIAL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Knowledge</a:t>
            </a:r>
          </a:p>
          <a:p>
            <a:pPr algn="ctr"/>
            <a:r>
              <a:rPr lang="en-GB" sz="2000" b="1" dirty="0" smtClean="0">
                <a:latin typeface="123Marker" pitchFamily="2" charset="0"/>
                <a:ea typeface="123Marker" pitchFamily="2" charset="0"/>
              </a:rPr>
              <a:t>Hunter</a:t>
            </a:r>
            <a:endParaRPr lang="en-GB" sz="2000" b="1" dirty="0">
              <a:latin typeface="123Marker" pitchFamily="2" charset="0"/>
              <a:ea typeface="123Marker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956376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54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jude\Pictures\thinking-hat-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53135"/>
            <a:ext cx="2194290" cy="202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jude\Pictures\thinking-hat-wh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53135"/>
            <a:ext cx="2160240" cy="19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jude\Pictures\thinking-hat-yell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26629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16881"/>
              </p:ext>
            </p:extLst>
          </p:nvPr>
        </p:nvGraphicFramePr>
        <p:xfrm>
          <a:off x="1835696" y="116632"/>
          <a:ext cx="7047839" cy="662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432048"/>
                <a:gridCol w="3303423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Monitoring the progress of groups.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Sharing this information with the class.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For example: X number of boys/girls on Level 2/3/4 etc. have made progress with their Drawing skills today.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Working out the benefits of the work being undertaken.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="0" baseline="0" dirty="0" smtClean="0">
                          <a:solidFill>
                            <a:schemeClr val="tx1"/>
                          </a:solidFill>
                        </a:rPr>
                        <a:t>Pointing out the value of the lesson content.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This is really useful because…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Checking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that students are taking responsibility for class resources.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Showing others where things belong.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 Letting the Teacher know if something is/is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not done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Reminding students that they are responsible for their table kits.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Checking the content of the kits for missing/broken items.</a:t>
                      </a: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Reporting missing/broken items to the Teacher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Adding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extra USEFUL facts to those provided by the teacher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Finding out answers to students’ questions</a:t>
                      </a:r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For example: Going on the Internet to find out more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about skills/knowledge.</a:t>
                      </a:r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JOB DESCRIPTION</a:t>
                      </a:r>
                    </a:p>
                    <a:p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</a:rPr>
                        <a:t> role involves: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/>
                        <a:t>Taking a CRITICAL view</a:t>
                      </a:r>
                      <a:r>
                        <a:rPr lang="en-GB" sz="1400" baseline="0" dirty="0" smtClean="0"/>
                        <a:t> of the lesson content.</a:t>
                      </a:r>
                      <a:endParaRPr lang="en-GB" sz="140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GB" sz="1400" dirty="0" smtClean="0"/>
                        <a:t>Encouraging others to think about the consequences of their actions.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b="1" dirty="0" smtClean="0"/>
                        <a:t>For example:</a:t>
                      </a:r>
                      <a:r>
                        <a:rPr lang="en-GB" sz="1400" b="1" baseline="0" dirty="0" smtClean="0"/>
                        <a:t> What is the value in this?</a:t>
                      </a:r>
                      <a:endParaRPr lang="en-GB" sz="1400" b="1" dirty="0" smtClean="0"/>
                    </a:p>
                  </a:txBody>
                  <a:tcPr marL="180000" marR="180000" marT="72000" marB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 flipH="1">
            <a:off x="251520" y="2789314"/>
            <a:ext cx="936104" cy="1046161"/>
          </a:xfrm>
          <a:prstGeom prst="rightArrow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895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roles: primary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9" t="23177" r="14258" b="18489"/>
          <a:stretch/>
        </p:blipFill>
        <p:spPr bwMode="auto">
          <a:xfrm>
            <a:off x="914400" y="1066800"/>
            <a:ext cx="66484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771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22135" r="13086" b="17448"/>
          <a:stretch/>
        </p:blipFill>
        <p:spPr bwMode="auto">
          <a:xfrm>
            <a:off x="990600" y="914400"/>
            <a:ext cx="68199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413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t="22646" r="13358" b="16539"/>
          <a:stretch/>
        </p:blipFill>
        <p:spPr bwMode="auto">
          <a:xfrm>
            <a:off x="1219200" y="1295400"/>
            <a:ext cx="689610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225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 t="22656" r="14063" b="16927"/>
          <a:stretch/>
        </p:blipFill>
        <p:spPr bwMode="auto">
          <a:xfrm>
            <a:off x="1143000" y="1066800"/>
            <a:ext cx="6705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961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 </a:t>
            </a:r>
            <a:r>
              <a:rPr lang="en-US" smtClean="0"/>
              <a:t>for primary….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44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Idea 3: Lesson STUDY</a:t>
            </a:r>
            <a:endParaRPr lang="en-US" u="sng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22960" y="1219200"/>
            <a:ext cx="7520940" cy="3579849"/>
          </a:xfrm>
        </p:spPr>
        <p:txBody>
          <a:bodyPr>
            <a:no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Get into groups of 3 (in your department)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Plan a lesson to address an area of need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1 teacher delivers the lesson the other 2 observe 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Particular attention on 3 students progress and attainment in the lesson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All 3 discuss what went well (WWW) and Even better if (EBI)</a:t>
            </a:r>
          </a:p>
          <a:p>
            <a:pPr algn="ctr">
              <a:buFont typeface="Arial" pitchFamily="34" charset="0"/>
              <a:buChar char="•"/>
            </a:pPr>
            <a:r>
              <a:rPr lang="en-US" sz="2800" dirty="0" smtClean="0"/>
              <a:t>Re-plan lesson and all observe again </a:t>
            </a:r>
          </a:p>
          <a:p>
            <a:pPr algn="ctr">
              <a:buFont typeface="Arial" pitchFamily="34" charset="0"/>
              <a:buChar char="•"/>
            </a:pPr>
            <a:endParaRPr lang="en-US" sz="2800" dirty="0" smtClean="0"/>
          </a:p>
          <a:p>
            <a:pPr algn="ctr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0158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62</TotalTime>
  <Words>1107</Words>
  <Application>Microsoft Office PowerPoint</Application>
  <PresentationFormat>On-screen Show (4:3)</PresentationFormat>
  <Paragraphs>224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Angles</vt:lpstr>
      <vt:lpstr>LOL 2</vt:lpstr>
      <vt:lpstr>Feedback</vt:lpstr>
      <vt:lpstr>PowerPoint Presentation</vt:lpstr>
      <vt:lpstr>New structure</vt:lpstr>
      <vt:lpstr>G&amp;T Q&amp;A</vt:lpstr>
      <vt:lpstr>Student roles Secondary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 roles: primary</vt:lpstr>
      <vt:lpstr>PowerPoint Presentation</vt:lpstr>
      <vt:lpstr>PowerPoint Presentation</vt:lpstr>
      <vt:lpstr>PowerPoint Presentation</vt:lpstr>
      <vt:lpstr>Another example for primary….</vt:lpstr>
      <vt:lpstr>Idea 3: Lesson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LOL 2</dc:title>
  <dc:creator>Kellie Hoult</dc:creator>
  <cp:lastModifiedBy>Rachael Edgar</cp:lastModifiedBy>
  <cp:revision>11</cp:revision>
  <dcterms:created xsi:type="dcterms:W3CDTF">2013-11-06T03:13:11Z</dcterms:created>
  <dcterms:modified xsi:type="dcterms:W3CDTF">2013-12-17T05:01:47Z</dcterms:modified>
</cp:coreProperties>
</file>