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7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8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90" r:id="rId3"/>
    <p:sldMasterId id="2147483705" r:id="rId4"/>
    <p:sldMasterId id="2147483720" r:id="rId5"/>
    <p:sldMasterId id="2147483735" r:id="rId6"/>
    <p:sldMasterId id="2147483750" r:id="rId7"/>
    <p:sldMasterId id="2147483765" r:id="rId8"/>
    <p:sldMasterId id="2147483780" r:id="rId9"/>
  </p:sldMasterIdLst>
  <p:sldIdLst>
    <p:sldId id="257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71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7501" y="1449252"/>
            <a:ext cx="7929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7501" y="5280847"/>
            <a:ext cx="7929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7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39" y="447188"/>
            <a:ext cx="7928999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73" y="2222287"/>
            <a:ext cx="7915931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05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06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2951396"/>
            <a:ext cx="7921064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1" y="5281306"/>
            <a:ext cx="7921064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17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4036" y="2222293"/>
            <a:ext cx="3889405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614" y="2222287"/>
            <a:ext cx="3895937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949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066" y="2174875"/>
            <a:ext cx="389239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047" y="2751243"/>
            <a:ext cx="3892392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614" y="2174875"/>
            <a:ext cx="389593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614" y="2751243"/>
            <a:ext cx="3895937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74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86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5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4" y="446192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4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77" y="446193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4" y="2260745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84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048" y="727627"/>
            <a:ext cx="3639741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1048" y="2344684"/>
            <a:ext cx="3639741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410" y="6041467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467"/>
            <a:ext cx="2471560" cy="365125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993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77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4800600"/>
            <a:ext cx="792106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01" y="5367338"/>
            <a:ext cx="7921064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975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73773" y="1081456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239" y="1238502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893" y="4443785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681034" y="1081561"/>
            <a:ext cx="28575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579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4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69" y="2435961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7002" y="2286003"/>
            <a:ext cx="3660225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693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558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9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708" y="586171"/>
            <a:ext cx="1871093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7502" y="446089"/>
            <a:ext cx="4958655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283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7501" y="1449248"/>
            <a:ext cx="7929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7501" y="5280847"/>
            <a:ext cx="7929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349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39" y="447188"/>
            <a:ext cx="7928999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73" y="2222287"/>
            <a:ext cx="7915931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5511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02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2951396"/>
            <a:ext cx="7921064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1" y="5281302"/>
            <a:ext cx="7921064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380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4036" y="2222293"/>
            <a:ext cx="3889405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612" y="2222287"/>
            <a:ext cx="3895937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8617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066" y="2174875"/>
            <a:ext cx="389239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047" y="2751239"/>
            <a:ext cx="3892392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612" y="2174875"/>
            <a:ext cx="389593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612" y="2751239"/>
            <a:ext cx="3895937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122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934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415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4" y="446188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4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75" y="446189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4" y="2260745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1033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048" y="727623"/>
            <a:ext cx="3639741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1048" y="2344684"/>
            <a:ext cx="3639741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408" y="6041463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463"/>
            <a:ext cx="2471560" cy="365125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989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8471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4800600"/>
            <a:ext cx="792106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01" y="5367338"/>
            <a:ext cx="7921064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4826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73773" y="1081456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239" y="1238502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893" y="4443781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681032" y="1081557"/>
            <a:ext cx="28575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038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4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67" y="2435961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7002" y="2286003"/>
            <a:ext cx="3660225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9348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394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9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706" y="586171"/>
            <a:ext cx="1871093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7502" y="446089"/>
            <a:ext cx="4958655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1274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7501" y="1449242"/>
            <a:ext cx="7929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7501" y="5280847"/>
            <a:ext cx="7929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236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39" y="447188"/>
            <a:ext cx="7928999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73" y="2222287"/>
            <a:ext cx="7915931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613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96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2951396"/>
            <a:ext cx="7921064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1" y="5281296"/>
            <a:ext cx="7921064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7344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4036" y="2222293"/>
            <a:ext cx="3889405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609" y="2222287"/>
            <a:ext cx="3895937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0542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066" y="2174875"/>
            <a:ext cx="389239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047" y="2751233"/>
            <a:ext cx="3892392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609" y="2174875"/>
            <a:ext cx="389593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609" y="2751233"/>
            <a:ext cx="3895937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8669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6995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8418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4" y="446182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4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72" y="446183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4" y="2260745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3475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048" y="727617"/>
            <a:ext cx="3639741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1048" y="2344684"/>
            <a:ext cx="3639741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405" y="6041457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457"/>
            <a:ext cx="2471560" cy="365125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983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9146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4800600"/>
            <a:ext cx="792106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01" y="5367338"/>
            <a:ext cx="7921064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5457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73773" y="1081456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239" y="1238502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893" y="4443775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681029" y="1081551"/>
            <a:ext cx="28575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3208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4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64" y="2435961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7002" y="2286003"/>
            <a:ext cx="3660225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193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7078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9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703" y="586171"/>
            <a:ext cx="1871093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7502" y="446089"/>
            <a:ext cx="4958655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120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7501" y="1449218"/>
            <a:ext cx="7929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7501" y="5280847"/>
            <a:ext cx="7929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860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35" y="447188"/>
            <a:ext cx="7928999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69" y="2222287"/>
            <a:ext cx="7915931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2913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72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2951396"/>
            <a:ext cx="7921064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1" y="5281272"/>
            <a:ext cx="7921064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2211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4036" y="2222293"/>
            <a:ext cx="3889405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97" y="2222287"/>
            <a:ext cx="3895937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7201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066" y="2174875"/>
            <a:ext cx="389239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047" y="2751209"/>
            <a:ext cx="3892392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97" y="2174875"/>
            <a:ext cx="389593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97" y="2751209"/>
            <a:ext cx="3895937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4054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9022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6946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4" y="446158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4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60" y="446159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4" y="2260745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42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048" y="727593"/>
            <a:ext cx="3639741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1048" y="2344684"/>
            <a:ext cx="3639741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93" y="6041433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433"/>
            <a:ext cx="2471560" cy="365125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959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0159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4800600"/>
            <a:ext cx="792106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01" y="5367338"/>
            <a:ext cx="7921064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579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73773" y="1081456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239" y="1238502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893" y="4443751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681017" y="1081527"/>
            <a:ext cx="28575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4244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4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52" y="2435961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7002" y="2286003"/>
            <a:ext cx="3660225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7486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8523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9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91" y="586171"/>
            <a:ext cx="1871093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7502" y="446089"/>
            <a:ext cx="4958655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22055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7501" y="1449208"/>
            <a:ext cx="7929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7501" y="5280847"/>
            <a:ext cx="7929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649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30" y="447188"/>
            <a:ext cx="7928999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64" y="2222287"/>
            <a:ext cx="7915931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8381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62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2951396"/>
            <a:ext cx="7921064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1" y="5281262"/>
            <a:ext cx="7921064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1797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4036" y="2222293"/>
            <a:ext cx="3889405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92" y="2222287"/>
            <a:ext cx="3895937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0727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066" y="2174875"/>
            <a:ext cx="389239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047" y="2751199"/>
            <a:ext cx="3892392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92" y="2174875"/>
            <a:ext cx="389593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92" y="2751199"/>
            <a:ext cx="3895937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2768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1571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6265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4" y="446148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4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55" y="446149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4" y="2260745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357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048" y="727583"/>
            <a:ext cx="3639741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1048" y="2344684"/>
            <a:ext cx="3639741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88" y="6041423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423"/>
            <a:ext cx="2471560" cy="365125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949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0664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4800600"/>
            <a:ext cx="792106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01" y="5367338"/>
            <a:ext cx="7921064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0462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73773" y="1081456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239" y="1238502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893" y="4443741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681012" y="1081517"/>
            <a:ext cx="28575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4565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4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47" y="2435961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7002" y="2286003"/>
            <a:ext cx="3660225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1415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0489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9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86" y="586171"/>
            <a:ext cx="1871093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7502" y="446089"/>
            <a:ext cx="4958655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76747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7501" y="1449198"/>
            <a:ext cx="7929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7501" y="5280847"/>
            <a:ext cx="7929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6498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25" y="447188"/>
            <a:ext cx="7928999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59" y="2222287"/>
            <a:ext cx="7915931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8381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52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2951396"/>
            <a:ext cx="7921064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1" y="5281252"/>
            <a:ext cx="7921064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1797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4036" y="2222293"/>
            <a:ext cx="3889405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7" y="2222287"/>
            <a:ext cx="3895937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0727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066" y="2174875"/>
            <a:ext cx="389239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047" y="2751189"/>
            <a:ext cx="3892392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7" y="2174875"/>
            <a:ext cx="389593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7" y="2751189"/>
            <a:ext cx="3895937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2768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1571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62659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4" y="446138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4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50" y="446139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4" y="2260745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3573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048" y="727573"/>
            <a:ext cx="3639741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1048" y="2344684"/>
            <a:ext cx="3639741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83" y="6041413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413"/>
            <a:ext cx="2471560" cy="365125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939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0664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4800600"/>
            <a:ext cx="792106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01" y="5367338"/>
            <a:ext cx="7921064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046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73773" y="1081456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239" y="1238502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893" y="4443731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681007" y="1081507"/>
            <a:ext cx="28575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4565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4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42" y="2435961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7002" y="2286003"/>
            <a:ext cx="3660225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1415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0489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9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81" y="586171"/>
            <a:ext cx="1871093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7502" y="446089"/>
            <a:ext cx="4958655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76747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7501" y="1449186"/>
            <a:ext cx="7929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7501" y="5280847"/>
            <a:ext cx="7929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6498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19" y="447188"/>
            <a:ext cx="7928999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53" y="2222287"/>
            <a:ext cx="7915931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83818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4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2951396"/>
            <a:ext cx="7921064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1" y="5281240"/>
            <a:ext cx="7921064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1797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4036" y="2222293"/>
            <a:ext cx="3889405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222287"/>
            <a:ext cx="3895937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07277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065" y="2174875"/>
            <a:ext cx="389239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047" y="2751177"/>
            <a:ext cx="3892392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174875"/>
            <a:ext cx="389593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2751177"/>
            <a:ext cx="3895937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27683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1571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6265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4" y="44612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4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44" y="44612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4" y="2260745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3573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048" y="727561"/>
            <a:ext cx="3639741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1048" y="2344684"/>
            <a:ext cx="3639741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77" y="604140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401"/>
            <a:ext cx="2471560" cy="365125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92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0664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4800600"/>
            <a:ext cx="792106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01" y="5367338"/>
            <a:ext cx="7921064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0462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73773" y="1081456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239" y="1238502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893" y="4443719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681001" y="1081495"/>
            <a:ext cx="28575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45651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4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36" y="2435961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7002" y="2286003"/>
            <a:ext cx="3660225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141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0489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9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75" y="586171"/>
            <a:ext cx="1871093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7502" y="446089"/>
            <a:ext cx="4958655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7674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7501" y="1449172"/>
            <a:ext cx="7929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7501" y="5280847"/>
            <a:ext cx="7929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6498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12" y="447188"/>
            <a:ext cx="7928999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46" y="2222287"/>
            <a:ext cx="7915931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83818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26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2951396"/>
            <a:ext cx="7921064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1" y="5281226"/>
            <a:ext cx="7921064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17979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4036" y="2222293"/>
            <a:ext cx="3889405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74" y="2222287"/>
            <a:ext cx="3895937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07277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058" y="2174875"/>
            <a:ext cx="389239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047" y="2751163"/>
            <a:ext cx="3892392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74" y="2174875"/>
            <a:ext cx="389593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74" y="2751163"/>
            <a:ext cx="3895937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2768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15717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62659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4" y="446112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4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37" y="446113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4" y="2260745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357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048" y="727547"/>
            <a:ext cx="3639741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1048" y="2344684"/>
            <a:ext cx="3639741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70" y="6041387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87"/>
            <a:ext cx="2471560" cy="365125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913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06645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4800600"/>
            <a:ext cx="792106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01" y="5367338"/>
            <a:ext cx="7921064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0462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73773" y="1081456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239" y="1238502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893" y="4443705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680994" y="1081481"/>
            <a:ext cx="28575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45651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4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29" y="2435961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7002" y="2286003"/>
            <a:ext cx="3660225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1415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04891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9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68" y="586171"/>
            <a:ext cx="1871093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7502" y="446089"/>
            <a:ext cx="4958655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76747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7501" y="1449156"/>
            <a:ext cx="7929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7501" y="5280847"/>
            <a:ext cx="7929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6498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4" y="447188"/>
            <a:ext cx="7928999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38" y="2222287"/>
            <a:ext cx="7915931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83818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2951396"/>
            <a:ext cx="7921064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1" y="5281210"/>
            <a:ext cx="7921064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17979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4036" y="2222293"/>
            <a:ext cx="3889405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66" y="2222287"/>
            <a:ext cx="3895937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07277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050" y="2174875"/>
            <a:ext cx="389239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047" y="2751147"/>
            <a:ext cx="3892392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66" y="2174875"/>
            <a:ext cx="389593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66" y="2751147"/>
            <a:ext cx="3895937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27683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15717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62659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4" y="44609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4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9" y="44609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4" y="2260745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3573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048" y="727531"/>
            <a:ext cx="3639741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1048" y="2344684"/>
            <a:ext cx="3639741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62" y="604137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71"/>
            <a:ext cx="2471560" cy="365125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9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06645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01" y="4800600"/>
            <a:ext cx="792106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01" y="5367338"/>
            <a:ext cx="7921064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0462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73773" y="1081456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239" y="1238502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893" y="4443689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680986" y="1081465"/>
            <a:ext cx="28575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45651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4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21" y="2435961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7002" y="2286003"/>
            <a:ext cx="3660225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1415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04891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9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60" y="586171"/>
            <a:ext cx="1871093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7502" y="446089"/>
            <a:ext cx="4958655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>
                <a:solidFill>
                  <a:prstClr val="white"/>
                </a:solidFill>
              </a:rPr>
              <a:pPr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76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539" y="447188"/>
            <a:ext cx="7928999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0" y="2184404"/>
            <a:ext cx="7922464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636" y="6041467"/>
            <a:ext cx="648324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00969" y="6041467"/>
            <a:ext cx="100778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dirty="0">
                <a:solidFill>
                  <a:prstClr val="white"/>
                </a:solidFill>
              </a:rPr>
              <a:pPr defTabSz="457200"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8750" y="5915993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srgbClr val="00C6BB"/>
                </a:solidFill>
              </a:rPr>
              <a:pPr defTabSz="457200"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748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539" y="447188"/>
            <a:ext cx="7928999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0" y="2184404"/>
            <a:ext cx="7922464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636" y="6041463"/>
            <a:ext cx="648324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00969" y="6041463"/>
            <a:ext cx="100778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dirty="0">
                <a:solidFill>
                  <a:prstClr val="white"/>
                </a:solidFill>
              </a:rPr>
              <a:pPr defTabSz="457200"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8750" y="5915989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srgbClr val="00C6BB"/>
                </a:solidFill>
              </a:rPr>
              <a:pPr defTabSz="457200"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409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539" y="447188"/>
            <a:ext cx="7928999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0" y="2184404"/>
            <a:ext cx="7922464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636" y="6041457"/>
            <a:ext cx="648324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00969" y="6041457"/>
            <a:ext cx="100778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dirty="0">
                <a:solidFill>
                  <a:prstClr val="white"/>
                </a:solidFill>
              </a:rPr>
              <a:pPr defTabSz="457200"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8750" y="5915983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srgbClr val="00C6BB"/>
                </a:solidFill>
              </a:rPr>
              <a:pPr defTabSz="457200"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1960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535" y="447188"/>
            <a:ext cx="7928999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0" y="2184404"/>
            <a:ext cx="7922464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636" y="6041433"/>
            <a:ext cx="648324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00969" y="6041433"/>
            <a:ext cx="100778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dirty="0">
                <a:solidFill>
                  <a:prstClr val="white"/>
                </a:solidFill>
              </a:rPr>
              <a:pPr defTabSz="457200"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8750" y="5915959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srgbClr val="00C6BB"/>
                </a:solidFill>
              </a:rPr>
              <a:pPr defTabSz="457200"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3984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530" y="447188"/>
            <a:ext cx="7928999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0" y="2184404"/>
            <a:ext cx="7922464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636" y="6041423"/>
            <a:ext cx="648324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00969" y="6041423"/>
            <a:ext cx="100778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dirty="0">
                <a:solidFill>
                  <a:prstClr val="white"/>
                </a:solidFill>
              </a:rPr>
              <a:pPr defTabSz="457200"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8750" y="5915949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srgbClr val="00C6BB"/>
                </a:solidFill>
              </a:rPr>
              <a:pPr defTabSz="457200"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0575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525" y="447188"/>
            <a:ext cx="7928999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0" y="2184404"/>
            <a:ext cx="7922464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636" y="6041413"/>
            <a:ext cx="648324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00969" y="6041413"/>
            <a:ext cx="100778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dirty="0">
                <a:solidFill>
                  <a:prstClr val="white"/>
                </a:solidFill>
              </a:rPr>
              <a:pPr defTabSz="457200"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8750" y="5915939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srgbClr val="00C6BB"/>
                </a:solidFill>
              </a:rPr>
              <a:pPr defTabSz="457200"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0575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519" y="447188"/>
            <a:ext cx="7928999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0" y="2184404"/>
            <a:ext cx="7922464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636" y="6041401"/>
            <a:ext cx="648324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00969" y="6041401"/>
            <a:ext cx="100778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dirty="0">
                <a:solidFill>
                  <a:prstClr val="white"/>
                </a:solidFill>
              </a:rPr>
              <a:pPr defTabSz="457200"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8750" y="591592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srgbClr val="00C6BB"/>
                </a:solidFill>
              </a:rPr>
              <a:pPr defTabSz="457200"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0575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512" y="447188"/>
            <a:ext cx="7928999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0" y="2184404"/>
            <a:ext cx="7922464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636" y="6041387"/>
            <a:ext cx="648324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00969" y="6041387"/>
            <a:ext cx="100778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dirty="0">
                <a:solidFill>
                  <a:prstClr val="white"/>
                </a:solidFill>
              </a:rPr>
              <a:pPr defTabSz="457200"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8750" y="5915913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srgbClr val="00C6BB"/>
                </a:solidFill>
              </a:rPr>
              <a:pPr defTabSz="457200"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0575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504" y="447188"/>
            <a:ext cx="7928999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00" y="2184404"/>
            <a:ext cx="7922464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636" y="6041371"/>
            <a:ext cx="648324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00969" y="6041371"/>
            <a:ext cx="100778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dirty="0">
                <a:solidFill>
                  <a:prstClr val="white"/>
                </a:solidFill>
              </a:rPr>
              <a:pPr defTabSz="457200"/>
              <a:t>9/16/2013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8750" y="591589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srgbClr val="00C6BB"/>
                </a:solidFill>
              </a:rPr>
              <a:pPr defTabSz="457200"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0575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0s_qxJDuas" TargetMode="External"/><Relationship Id="rId2" Type="http://schemas.openxmlformats.org/officeDocument/2006/relationships/hyperlink" Target="http://www.kaganonline.com/" TargetMode="External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601" y="1343259"/>
            <a:ext cx="7929000" cy="2971051"/>
          </a:xfrm>
        </p:spPr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4800" dirty="0" smtClean="0"/>
              <a:t>Leaders of Learning (</a:t>
            </a:r>
            <a:r>
              <a:rPr lang="en-GB" sz="4800" dirty="0" err="1" smtClean="0"/>
              <a:t>LoL</a:t>
            </a:r>
            <a:r>
              <a:rPr lang="en-GB" sz="4800" dirty="0" smtClean="0"/>
              <a:t>)</a:t>
            </a:r>
            <a:br>
              <a:rPr lang="en-GB" sz="4800" dirty="0" smtClean="0"/>
            </a:br>
            <a:r>
              <a:rPr lang="en-GB" sz="4800" dirty="0" smtClean="0"/>
              <a:t>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4000" dirty="0" smtClean="0"/>
              <a:t>Teaching and Learning Hubs 2013-2014</a:t>
            </a:r>
            <a:r>
              <a:rPr lang="en-GB" dirty="0"/>
              <a:t/>
            </a:r>
            <a:br>
              <a:rPr lang="en-GB" dirty="0"/>
            </a:br>
            <a:r>
              <a:rPr lang="en-GB" sz="3600" dirty="0" smtClean="0"/>
              <a:t>Monday 16</a:t>
            </a:r>
            <a:r>
              <a:rPr lang="en-GB" sz="3600" baseline="30000" dirty="0" smtClean="0"/>
              <a:t>th</a:t>
            </a:r>
            <a:r>
              <a:rPr lang="en-GB" sz="3600" dirty="0" smtClean="0"/>
              <a:t> September 2013</a:t>
            </a:r>
            <a:endParaRPr lang="en-GB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52" y="2299858"/>
            <a:ext cx="2728229" cy="36376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07501" y="5280946"/>
            <a:ext cx="7929000" cy="111995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Community Leaders</a:t>
            </a:r>
          </a:p>
          <a:p>
            <a:pPr algn="ctr"/>
            <a:r>
              <a:rPr lang="en-US" dirty="0"/>
              <a:t>Paula O’Hare, Lee Felton, Tina Malone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0368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T&amp;L Hubs- The set up  </a:t>
            </a:r>
            <a:r>
              <a:rPr lang="en-GB" dirty="0" smtClean="0">
                <a:solidFill>
                  <a:srgbClr val="FFFF00"/>
                </a:solidFill>
              </a:rPr>
              <a:t>Tina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50" y="2286000"/>
            <a:ext cx="7915931" cy="4029998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There are 5 calendared Teaching and Learning meetings this academic year. These involve all staff, grouped into hubs, cross curricular and cross phase who meet regarding a specific area of pedagogy</a:t>
            </a:r>
            <a:r>
              <a:rPr lang="en-US" sz="2000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sz="2000" dirty="0"/>
              <a:t>The idea behind this is that CPD is more valuable if concentrated on one area of specific practice that is revisited over a longer period of time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sz="2000" dirty="0"/>
              <a:t>There is also the opportunity for staff to engage in action based research with their colleagues at SRS and also across partnership schools.</a:t>
            </a:r>
            <a:endParaRPr lang="en-GB" sz="2000" dirty="0"/>
          </a:p>
          <a:p>
            <a:r>
              <a:rPr lang="en-US" sz="2000" dirty="0"/>
              <a:t>This work will be </a:t>
            </a:r>
            <a:r>
              <a:rPr lang="en-US" sz="2000" dirty="0" smtClean="0"/>
              <a:t>distributed </a:t>
            </a:r>
            <a:r>
              <a:rPr lang="en-US" sz="2000" dirty="0"/>
              <a:t>through department meetings and spotlight briefing sessions throughout the year.</a:t>
            </a:r>
            <a:endParaRPr lang="en-GB" sz="2000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0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Dates                        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1391091"/>
              </p:ext>
            </p:extLst>
          </p:nvPr>
        </p:nvGraphicFramePr>
        <p:xfrm>
          <a:off x="488373" y="2272144"/>
          <a:ext cx="8177646" cy="41563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3230"/>
                <a:gridCol w="2293841"/>
                <a:gridCol w="1581834"/>
                <a:gridCol w="2138741"/>
              </a:tblGrid>
              <a:tr h="831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Hub Meeting One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Monday 16</a:t>
                      </a:r>
                      <a:r>
                        <a:rPr lang="en-US" sz="1800" baseline="30000">
                          <a:effectLst/>
                        </a:rPr>
                        <a:t>th</a:t>
                      </a:r>
                      <a:r>
                        <a:rPr lang="en-US" sz="1800">
                          <a:effectLst/>
                        </a:rPr>
                        <a:t> September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22/9-  3/10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Hub Meeting Two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Monday 11</a:t>
                      </a:r>
                      <a:r>
                        <a:rPr lang="en-US" sz="1800" baseline="30000">
                          <a:effectLst/>
                        </a:rPr>
                        <a:t>th</a:t>
                      </a:r>
                      <a:r>
                        <a:rPr lang="en-US" sz="1800">
                          <a:effectLst/>
                        </a:rPr>
                        <a:t> November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17/11- 28/11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Hub Meeting Three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Monday 10</a:t>
                      </a:r>
                      <a:r>
                        <a:rPr lang="en-US" sz="1800" baseline="30000" dirty="0">
                          <a:effectLst/>
                        </a:rPr>
                        <a:t>th</a:t>
                      </a:r>
                      <a:r>
                        <a:rPr lang="en-US" sz="1800" dirty="0">
                          <a:effectLst/>
                        </a:rPr>
                        <a:t> February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16/2-  27/2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Hub Meeting Four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Monday 21</a:t>
                      </a:r>
                      <a:r>
                        <a:rPr lang="en-US" sz="1800" baseline="30000" dirty="0">
                          <a:effectLst/>
                        </a:rPr>
                        <a:t>st</a:t>
                      </a:r>
                      <a:r>
                        <a:rPr lang="en-US" sz="1800" dirty="0">
                          <a:effectLst/>
                        </a:rPr>
                        <a:t> April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27/4-  8/5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Hub Meeting Five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Monday 26</a:t>
                      </a:r>
                      <a:r>
                        <a:rPr lang="en-US" sz="1800" baseline="30000" dirty="0">
                          <a:effectLst/>
                        </a:rPr>
                        <a:t>th</a:t>
                      </a:r>
                      <a:r>
                        <a:rPr lang="en-US" sz="1800" dirty="0">
                          <a:effectLst/>
                        </a:rPr>
                        <a:t> May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3.15pm-4.15pm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WOW </a:t>
                      </a:r>
                      <a:r>
                        <a:rPr lang="en-US" sz="1800" dirty="0" err="1">
                          <a:effectLst/>
                        </a:rPr>
                        <a:t>wk</a:t>
                      </a:r>
                      <a:r>
                        <a:rPr lang="en-US" sz="1800" dirty="0">
                          <a:effectLst/>
                        </a:rPr>
                        <a:t> 1/5-  12/5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2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Peer Observation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the end of this meeting everyone will have to find a buddy within the Hub. </a:t>
            </a:r>
          </a:p>
          <a:p>
            <a:r>
              <a:rPr lang="en-US" dirty="0" smtClean="0"/>
              <a:t>With your buddy you will carry out a peer observation focusing mainly on the strategies that will be discussed today.</a:t>
            </a:r>
          </a:p>
          <a:p>
            <a:r>
              <a:rPr lang="en-US" dirty="0" smtClean="0"/>
              <a:t>Peer observations will take place in </a:t>
            </a:r>
            <a:r>
              <a:rPr lang="en-US" b="1" dirty="0" err="1" smtClean="0">
                <a:solidFill>
                  <a:srgbClr val="FF0000"/>
                </a:solidFill>
              </a:rPr>
              <a:t>WoW</a:t>
            </a:r>
            <a:r>
              <a:rPr lang="en-US" b="1" dirty="0" smtClean="0">
                <a:solidFill>
                  <a:srgbClr val="FF0000"/>
                </a:solidFill>
              </a:rPr>
              <a:t> week 22</a:t>
            </a:r>
            <a:r>
              <a:rPr lang="en-US" b="1" baseline="30000" dirty="0" smtClean="0">
                <a:solidFill>
                  <a:srgbClr val="FF0000"/>
                </a:solidFill>
              </a:rPr>
              <a:t>nd</a:t>
            </a:r>
            <a:r>
              <a:rPr lang="en-US" b="1" dirty="0" smtClean="0">
                <a:solidFill>
                  <a:srgbClr val="FF0000"/>
                </a:solidFill>
              </a:rPr>
              <a:t> September – 3</a:t>
            </a:r>
            <a:r>
              <a:rPr lang="en-US" b="1" baseline="30000" dirty="0" smtClean="0">
                <a:solidFill>
                  <a:srgbClr val="FF0000"/>
                </a:solidFill>
              </a:rPr>
              <a:t>rd</a:t>
            </a:r>
            <a:r>
              <a:rPr lang="en-US" b="1" dirty="0" smtClean="0">
                <a:solidFill>
                  <a:srgbClr val="FF0000"/>
                </a:solidFill>
              </a:rPr>
              <a:t> October.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92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Community Leaders    </a:t>
            </a:r>
            <a:r>
              <a:rPr lang="en-GB" sz="4400" dirty="0" smtClean="0">
                <a:solidFill>
                  <a:srgbClr val="FFFF00"/>
                </a:solidFill>
              </a:rPr>
              <a:t>Lee</a:t>
            </a:r>
            <a:endParaRPr lang="en-GB" sz="44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7915931" cy="3636511"/>
          </a:xfrm>
        </p:spPr>
        <p:txBody>
          <a:bodyPr/>
          <a:lstStyle/>
          <a:p>
            <a:r>
              <a:rPr lang="en-US" sz="2000" dirty="0"/>
              <a:t>This group will focus on student leadership and developing student autonomy within the school community, </a:t>
            </a:r>
            <a:r>
              <a:rPr lang="en-US" sz="2000" dirty="0" smtClean="0"/>
              <a:t>e.g. </a:t>
            </a:r>
            <a:r>
              <a:rPr lang="en-US" sz="2000" dirty="0"/>
              <a:t>students controlling peer mentoring groups, setting up anti bullying committees, students identifying prefects etc. Also looking at student led learning within a classroom setting.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028793"/>
            <a:ext cx="3886200" cy="258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314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30" y="304800"/>
            <a:ext cx="7928999" cy="970450"/>
          </a:xfrm>
        </p:spPr>
        <p:txBody>
          <a:bodyPr/>
          <a:lstStyle/>
          <a:p>
            <a:r>
              <a:rPr lang="en-GB" dirty="0" smtClean="0"/>
              <a:t>Starter Activity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65" y="1787237"/>
            <a:ext cx="7915931" cy="4071562"/>
          </a:xfrm>
        </p:spPr>
        <p:txBody>
          <a:bodyPr>
            <a:normAutofit/>
          </a:bodyPr>
          <a:lstStyle/>
          <a:p>
            <a:r>
              <a:rPr lang="en-GB" sz="2400" u="sng" dirty="0" smtClean="0"/>
              <a:t>You will be given a pair of scissors, 1 A4 piece of paper</a:t>
            </a:r>
            <a:r>
              <a:rPr lang="en-GB" sz="2400" dirty="0" smtClean="0"/>
              <a:t>.</a:t>
            </a:r>
          </a:p>
          <a:p>
            <a:r>
              <a:rPr lang="en-GB" sz="2400" dirty="0" smtClean="0">
                <a:solidFill>
                  <a:srgbClr val="FFFF00"/>
                </a:solidFill>
              </a:rPr>
              <a:t>Your task is to work in groups to find a way to fit your whole group through the piece of paper without it breaking. </a:t>
            </a:r>
          </a:p>
          <a:p>
            <a:r>
              <a:rPr lang="en-GB" sz="2400" dirty="0" smtClean="0"/>
              <a:t>You have 2 minutes to plan and 3 minutes to complete the task.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6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Aspects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60" y="1787237"/>
            <a:ext cx="7915931" cy="4071562"/>
          </a:xfrm>
        </p:spPr>
        <p:txBody>
          <a:bodyPr>
            <a:normAutofit/>
          </a:bodyPr>
          <a:lstStyle/>
          <a:p>
            <a:r>
              <a:rPr lang="en-GB" sz="2400" dirty="0" smtClean="0"/>
              <a:t>Work in a team</a:t>
            </a:r>
          </a:p>
          <a:p>
            <a:r>
              <a:rPr lang="en-GB" sz="2400" dirty="0" smtClean="0"/>
              <a:t>Pupil voice and communication</a:t>
            </a:r>
          </a:p>
          <a:p>
            <a:r>
              <a:rPr lang="en-GB" sz="2400" dirty="0" smtClean="0"/>
              <a:t>Discovery</a:t>
            </a:r>
          </a:p>
          <a:p>
            <a:r>
              <a:rPr lang="en-GB" sz="2400" dirty="0" smtClean="0"/>
              <a:t>Getting to know each other</a:t>
            </a:r>
          </a:p>
          <a:p>
            <a:r>
              <a:rPr lang="en-GB" sz="2400" dirty="0" smtClean="0"/>
              <a:t>Different stages/subjects</a:t>
            </a:r>
          </a:p>
          <a:p>
            <a:endParaRPr lang="en-GB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6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Importance of The Hub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14600"/>
            <a:ext cx="7915931" cy="4071562"/>
          </a:xfrm>
        </p:spPr>
        <p:txBody>
          <a:bodyPr>
            <a:normAutofit/>
          </a:bodyPr>
          <a:lstStyle/>
          <a:p>
            <a:r>
              <a:rPr lang="en-US" sz="2400" dirty="0"/>
              <a:t>Many successful leaders started without confidence or skills. </a:t>
            </a:r>
            <a:r>
              <a:rPr lang="en-US" sz="2400" dirty="0" smtClean="0"/>
              <a:t>Leadership </a:t>
            </a:r>
            <a:r>
              <a:rPr lang="en-US" sz="2400" dirty="0"/>
              <a:t>skills are built step-by-step. No matter what your skills are right now, you can become a better leader if you work at it. You may find yourself doing things you never imagined you would! </a:t>
            </a:r>
          </a:p>
          <a:p>
            <a:endParaRPr lang="en-US" sz="2400" dirty="0"/>
          </a:p>
          <a:p>
            <a:endParaRPr lang="en-GB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6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New Learning        </a:t>
            </a:r>
            <a:r>
              <a:rPr lang="en-GB" sz="4400" dirty="0" smtClean="0">
                <a:solidFill>
                  <a:srgbClr val="FFFF00"/>
                </a:solidFill>
              </a:rPr>
              <a:t>Paula</a:t>
            </a:r>
            <a:endParaRPr lang="en-GB" sz="44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47" y="1787237"/>
            <a:ext cx="7915931" cy="4071562"/>
          </a:xfrm>
        </p:spPr>
        <p:txBody>
          <a:bodyPr>
            <a:normAutofit/>
          </a:bodyPr>
          <a:lstStyle/>
          <a:p>
            <a:r>
              <a:rPr lang="en-GB" sz="2400" dirty="0" smtClean="0"/>
              <a:t>You now have 2 minutes to think, pair, share your ideas for pupil led opportunities.</a:t>
            </a:r>
          </a:p>
          <a:p>
            <a:r>
              <a:rPr lang="en-GB" sz="2400" dirty="0" smtClean="0">
                <a:solidFill>
                  <a:srgbClr val="FFFF00"/>
                </a:solidFill>
              </a:rPr>
              <a:t>What did you do?</a:t>
            </a:r>
            <a:endParaRPr lang="en-GB" sz="2400" dirty="0">
              <a:solidFill>
                <a:srgbClr val="FFFF00"/>
              </a:solidFill>
            </a:endParaRPr>
          </a:p>
          <a:p>
            <a:r>
              <a:rPr lang="en-GB" sz="2400" dirty="0" smtClean="0">
                <a:solidFill>
                  <a:srgbClr val="FFFF00"/>
                </a:solidFill>
              </a:rPr>
              <a:t>Were they effective?</a:t>
            </a:r>
          </a:p>
          <a:p>
            <a:endParaRPr lang="en-GB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6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Essential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39" y="1787237"/>
            <a:ext cx="7915931" cy="4071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A Starting Point for </a:t>
            </a:r>
            <a:r>
              <a:rPr lang="en-GB" sz="2400" dirty="0" err="1" smtClean="0"/>
              <a:t>Kagan</a:t>
            </a:r>
            <a:r>
              <a:rPr lang="en-GB" sz="2400" dirty="0" smtClean="0"/>
              <a:t> Cooperative Learning</a:t>
            </a:r>
            <a:r>
              <a:rPr lang="en-GB" dirty="0" smtClean="0"/>
              <a:t>.</a:t>
            </a:r>
          </a:p>
          <a:p>
            <a:r>
              <a:rPr lang="en-GB" sz="2400" dirty="0" smtClean="0">
                <a:hlinkClick r:id="rId2"/>
              </a:rPr>
              <a:t>www.kaganonline.com</a:t>
            </a:r>
            <a:r>
              <a:rPr lang="en-GB" sz="2400" dirty="0" smtClean="0"/>
              <a:t> </a:t>
            </a:r>
          </a:p>
          <a:p>
            <a:r>
              <a:rPr lang="en-GB" sz="2400" dirty="0">
                <a:hlinkClick r:id="rId3"/>
              </a:rPr>
              <a:t>http://</a:t>
            </a:r>
            <a:r>
              <a:rPr lang="en-GB" sz="2400" dirty="0" smtClean="0">
                <a:hlinkClick r:id="rId3"/>
              </a:rPr>
              <a:t>www.youtube.com/watch?v=S0s_qxJDuas</a:t>
            </a:r>
            <a:r>
              <a:rPr lang="en-GB" sz="2400" dirty="0" smtClean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6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Essential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39" y="1787237"/>
            <a:ext cx="7915931" cy="4071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 smtClean="0"/>
              <a:t>Cooperative Learning promotes the idea that students work together to learn and are responsible for one another's learning as well as their own. (</a:t>
            </a:r>
            <a:r>
              <a:rPr lang="en-GB" sz="3200" dirty="0" err="1" smtClean="0"/>
              <a:t>Slavin</a:t>
            </a:r>
            <a:r>
              <a:rPr lang="en-GB" sz="3200" dirty="0" smtClean="0"/>
              <a:t>, 1991)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4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Essential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39" y="1787237"/>
            <a:ext cx="7915931" cy="4071562"/>
          </a:xfrm>
        </p:spPr>
        <p:txBody>
          <a:bodyPr>
            <a:normAutofit/>
          </a:bodyPr>
          <a:lstStyle/>
          <a:p>
            <a:r>
              <a:rPr lang="en-GB" sz="2400" dirty="0" smtClean="0"/>
              <a:t>Rally Robin</a:t>
            </a:r>
          </a:p>
          <a:p>
            <a:r>
              <a:rPr lang="en-GB" sz="2400" dirty="0" smtClean="0"/>
              <a:t>Timed Pair Share</a:t>
            </a:r>
          </a:p>
          <a:p>
            <a:r>
              <a:rPr lang="en-GB" sz="2400" dirty="0" smtClean="0"/>
              <a:t>Round Robin</a:t>
            </a:r>
          </a:p>
          <a:p>
            <a:r>
              <a:rPr lang="en-GB" sz="2400" dirty="0" smtClean="0"/>
              <a:t>Rally Coach</a:t>
            </a:r>
          </a:p>
          <a:p>
            <a:r>
              <a:rPr lang="en-GB" sz="2400" dirty="0" smtClean="0"/>
              <a:t>Stand up, Hand up, Pair up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4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Steps: Action Plan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39" y="1787237"/>
            <a:ext cx="7915931" cy="4071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We have created a pro-forma for your action plan.</a:t>
            </a:r>
          </a:p>
          <a:p>
            <a:pPr marL="0" indent="0">
              <a:buNone/>
            </a:pPr>
            <a:r>
              <a:rPr lang="en-GB" sz="2400" dirty="0" smtClean="0"/>
              <a:t>We would like you to trial an idea from today with your class. Use the pro-forma to collate your ideas.</a:t>
            </a:r>
          </a:p>
          <a:p>
            <a:pPr marL="0" indent="0">
              <a:buNone/>
            </a:pPr>
            <a:endParaRPr lang="en-GB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4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Meeting: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39" y="1787237"/>
            <a:ext cx="7915931" cy="40715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For the next meeting on 11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November 2013; </a:t>
            </a:r>
          </a:p>
          <a:p>
            <a:r>
              <a:rPr lang="en-GB" sz="2400" dirty="0" smtClean="0"/>
              <a:t>You should have trialled an idea from today. </a:t>
            </a:r>
          </a:p>
          <a:p>
            <a:r>
              <a:rPr lang="en-GB" sz="2400" dirty="0" smtClean="0"/>
              <a:t>Taken part in a peer observation focusing on that strategy. </a:t>
            </a:r>
          </a:p>
          <a:p>
            <a:r>
              <a:rPr lang="en-GB" sz="2400" dirty="0" smtClean="0"/>
              <a:t>You buddy should give you effective feedback – </a:t>
            </a:r>
            <a:r>
              <a:rPr lang="en-GB" sz="2400" dirty="0" smtClean="0">
                <a:solidFill>
                  <a:srgbClr val="FFFF00"/>
                </a:solidFill>
              </a:rPr>
              <a:t>POSITIVE FEEDBACK ONLY </a:t>
            </a:r>
            <a:r>
              <a:rPr lang="en-GB" sz="2400" dirty="0" smtClean="0">
                <a:solidFill>
                  <a:srgbClr val="FFFF00"/>
                </a:solidFill>
                <a:sym typeface="Wingdings" pitchFamily="2" charset="2"/>
              </a:rPr>
              <a:t> </a:t>
            </a:r>
            <a:endParaRPr lang="en-GB" sz="2400" dirty="0" smtClean="0">
              <a:solidFill>
                <a:srgbClr val="FFFF00"/>
              </a:solidFill>
            </a:endParaRPr>
          </a:p>
          <a:p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4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8301188" cy="1172664"/>
          </a:xfrm>
        </p:spPr>
        <p:txBody>
          <a:bodyPr/>
          <a:lstStyle/>
          <a:p>
            <a:r>
              <a:rPr lang="en-GB" dirty="0" smtClean="0"/>
              <a:t>“Make it a better place for YOU and for ME”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39" y="1787237"/>
            <a:ext cx="7915931" cy="4071562"/>
          </a:xfrm>
        </p:spPr>
        <p:txBody>
          <a:bodyPr>
            <a:normAutofit/>
          </a:bodyPr>
          <a:lstStyle/>
          <a:p>
            <a:endParaRPr lang="en-GB" sz="3200" dirty="0"/>
          </a:p>
          <a:p>
            <a:pPr marL="0" indent="0">
              <a:buNone/>
            </a:pPr>
            <a:endParaRPr lang="en-GB" sz="2400" dirty="0" smtClean="0"/>
          </a:p>
          <a:p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35382"/>
            <a:ext cx="8498866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569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82" y="515156"/>
            <a:ext cx="7928999" cy="970450"/>
          </a:xfrm>
        </p:spPr>
        <p:txBody>
          <a:bodyPr/>
          <a:lstStyle/>
          <a:p>
            <a:r>
              <a:rPr lang="en-GB" sz="4400" dirty="0" smtClean="0"/>
              <a:t>Our Vision: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39" y="1787237"/>
            <a:ext cx="7915931" cy="40715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376" y="0"/>
            <a:ext cx="923624" cy="103031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31" y="1666914"/>
            <a:ext cx="4648199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418" y="0"/>
            <a:ext cx="4452582" cy="3484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418" y="3484192"/>
            <a:ext cx="4437565" cy="2983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57116"/>
            <a:ext cx="211455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31" y="4091098"/>
            <a:ext cx="2046027" cy="242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51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1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ppt/theme/theme3.xml><?xml version="1.0" encoding="utf-8"?>
<a:theme xmlns:a="http://schemas.openxmlformats.org/drawingml/2006/main" name="2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ppt/theme/theme4.xml><?xml version="1.0" encoding="utf-8"?>
<a:theme xmlns:a="http://schemas.openxmlformats.org/drawingml/2006/main" name="3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ppt/theme/theme5.xml><?xml version="1.0" encoding="utf-8"?>
<a:theme xmlns:a="http://schemas.openxmlformats.org/drawingml/2006/main" name="4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ppt/theme/theme6.xml><?xml version="1.0" encoding="utf-8"?>
<a:theme xmlns:a="http://schemas.openxmlformats.org/drawingml/2006/main" name="5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ppt/theme/theme7.xml><?xml version="1.0" encoding="utf-8"?>
<a:theme xmlns:a="http://schemas.openxmlformats.org/drawingml/2006/main" name="6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ppt/theme/theme8.xml><?xml version="1.0" encoding="utf-8"?>
<a:theme xmlns:a="http://schemas.openxmlformats.org/drawingml/2006/main" name="7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ppt/theme/theme9.xml><?xml version="1.0" encoding="utf-8"?>
<a:theme xmlns:a="http://schemas.openxmlformats.org/drawingml/2006/main" name="8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599</Words>
  <Application>Microsoft Office PowerPoint</Application>
  <PresentationFormat>On-screen Show (4:3)</PresentationFormat>
  <Paragraphs>83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Quotable</vt:lpstr>
      <vt:lpstr>1_Quotable</vt:lpstr>
      <vt:lpstr>2_Quotable</vt:lpstr>
      <vt:lpstr>3_Quotable</vt:lpstr>
      <vt:lpstr>4_Quotable</vt:lpstr>
      <vt:lpstr>5_Quotable</vt:lpstr>
      <vt:lpstr>6_Quotable</vt:lpstr>
      <vt:lpstr>7_Quotable</vt:lpstr>
      <vt:lpstr>8_Quotable</vt:lpstr>
      <vt:lpstr>  Leaders of Learning (LoL)   Teaching and Learning Hubs 2013-2014 Monday 16th September 2013</vt:lpstr>
      <vt:lpstr>T&amp;L Hubs- The set up  Tina</vt:lpstr>
      <vt:lpstr>Dates                        </vt:lpstr>
      <vt:lpstr>Peer Observation</vt:lpstr>
      <vt:lpstr>Community Leaders    Lee</vt:lpstr>
      <vt:lpstr>Starter Activity</vt:lpstr>
      <vt:lpstr>Key Aspects</vt:lpstr>
      <vt:lpstr>Importance of The Hub</vt:lpstr>
      <vt:lpstr>New Learning        Paula</vt:lpstr>
      <vt:lpstr>The Essential 5</vt:lpstr>
      <vt:lpstr>The Essential 5</vt:lpstr>
      <vt:lpstr>The Essential 5</vt:lpstr>
      <vt:lpstr>Next Steps: Action Plan</vt:lpstr>
      <vt:lpstr>Next Meeting:</vt:lpstr>
      <vt:lpstr>“Make it a better place for YOU and for ME” </vt:lpstr>
      <vt:lpstr>Our Vision: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 of Learning (LoL)  Teaching and Learning Hubs 2013-2014 Monday 16th September 2013</dc:title>
  <dc:creator>Martina Malone</dc:creator>
  <cp:lastModifiedBy>Rachael Edgar</cp:lastModifiedBy>
  <cp:revision>15</cp:revision>
  <dcterms:created xsi:type="dcterms:W3CDTF">2013-09-12T04:18:45Z</dcterms:created>
  <dcterms:modified xsi:type="dcterms:W3CDTF">2013-09-16T07:03:04Z</dcterms:modified>
</cp:coreProperties>
</file>