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87" r:id="rId2"/>
    <p:sldId id="257" r:id="rId3"/>
    <p:sldId id="286" r:id="rId4"/>
    <p:sldId id="278" r:id="rId5"/>
    <p:sldId id="279" r:id="rId6"/>
    <p:sldId id="281" r:id="rId7"/>
    <p:sldId id="280" r:id="rId8"/>
    <p:sldId id="283" r:id="rId9"/>
    <p:sldId id="284" r:id="rId10"/>
    <p:sldId id="285" r:id="rId11"/>
    <p:sldId id="277" r:id="rId12"/>
    <p:sldId id="273" r:id="rId13"/>
    <p:sldId id="270" r:id="rId14"/>
    <p:sldId id="276" r:id="rId15"/>
    <p:sldId id="264" r:id="rId16"/>
    <p:sldId id="271" r:id="rId17"/>
    <p:sldId id="275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8F8F8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5" autoAdjust="0"/>
    <p:restoredTop sz="86475" autoAdjust="0"/>
  </p:normalViewPr>
  <p:slideViewPr>
    <p:cSldViewPr>
      <p:cViewPr varScale="1">
        <p:scale>
          <a:sx n="48" d="100"/>
          <a:sy n="48" d="100"/>
        </p:scale>
        <p:origin x="72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BA726-B2B1-4F55-B448-8B83F8F2C54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3F31D-6590-499E-A33B-F22253024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3F31D-6590-499E-A33B-F222530246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6248400" y="1268760"/>
            <a:ext cx="2743200" cy="5119624"/>
          </a:xfrm>
          <a:prstGeom prst="rect">
            <a:avLst/>
          </a:prstGeom>
          <a:noFill/>
          <a:ln w="15875" cap="rnd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372200" y="1196752"/>
            <a:ext cx="2362200" cy="89494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Purpose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2"/>
          </p:nvPr>
        </p:nvSpPr>
        <p:spPr>
          <a:xfrm>
            <a:off x="6372200" y="2276565"/>
            <a:ext cx="2362200" cy="374472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9" name="Content Placeholder 19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5638800" cy="4824536"/>
          </a:xfrm>
        </p:spPr>
        <p:txBody>
          <a:bodyPr/>
          <a:lstStyle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248400" y="520985"/>
            <a:ext cx="2743200" cy="5867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72200" y="710208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kumimoji="0" lang="en-US" dirty="0" smtClean="0"/>
              <a:t>Purpose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72200" y="1876325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23528" y="683096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A13C11B-8C04-488E-AFAB-4BB2CC817F2D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33F144-D749-486E-9D21-10D73DE1936F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 a picture paint a 1000 numbers?</a:t>
            </a:r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3512848" cy="354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5727" y="637203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Ania Sikora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9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set up a ‘before’ and ‘after’ and determine the quality of learning</a:t>
            </a:r>
          </a:p>
          <a:p>
            <a:endParaRPr lang="en-US" dirty="0"/>
          </a:p>
          <a:p>
            <a:r>
              <a:rPr lang="en-US" dirty="0" smtClean="0"/>
              <a:t>To engage students immediately</a:t>
            </a:r>
          </a:p>
          <a:p>
            <a:endParaRPr lang="en-US" dirty="0"/>
          </a:p>
          <a:p>
            <a:r>
              <a:rPr lang="en-US" dirty="0" smtClean="0"/>
              <a:t>To provide a challenge</a:t>
            </a:r>
          </a:p>
          <a:p>
            <a:endParaRPr lang="en-US" dirty="0"/>
          </a:p>
          <a:p>
            <a:r>
              <a:rPr lang="en-US" dirty="0" smtClean="0"/>
              <a:t>To initiate an inductive dialogue with the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6404" y="1556792"/>
            <a:ext cx="5792585" cy="763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When I show you the next slide…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2852936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…I would like you to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stand up </a:t>
            </a:r>
            <a:r>
              <a:rPr lang="en-US" sz="2400" b="1" dirty="0"/>
              <a:t>if you think you can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work out </a:t>
            </a:r>
            <a:r>
              <a:rPr lang="en-US" sz="2400" b="1" dirty="0"/>
              <a:t>the answer to the given question</a:t>
            </a:r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539552" y="5733256"/>
            <a:ext cx="4201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PS. you will not have to give the 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52" y="4509120"/>
            <a:ext cx="2710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You have 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10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seconds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86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16520" y="4293096"/>
            <a:ext cx="2897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10000001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8359" y="1738866"/>
            <a:ext cx="67505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 smtClean="0"/>
              <a:t>Given the formula below </a:t>
            </a:r>
            <a:r>
              <a:rPr lang="en-US" sz="2700" b="1" dirty="0" smtClean="0">
                <a:solidFill>
                  <a:schemeClr val="accent3"/>
                </a:solidFill>
              </a:rPr>
              <a:t>convert</a:t>
            </a:r>
            <a:r>
              <a:rPr lang="en-US" sz="2700" b="1" dirty="0" smtClean="0"/>
              <a:t> the </a:t>
            </a:r>
          </a:p>
          <a:p>
            <a:r>
              <a:rPr lang="en-US" sz="2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binary number </a:t>
            </a:r>
            <a:r>
              <a:rPr lang="en-US" sz="2700" b="1" dirty="0" smtClean="0"/>
              <a:t>given into </a:t>
            </a:r>
            <a:r>
              <a:rPr lang="en-US" sz="2700" b="1" dirty="0" smtClean="0">
                <a:solidFill>
                  <a:schemeClr val="accent4">
                    <a:lumMod val="75000"/>
                  </a:schemeClr>
                </a:solidFill>
              </a:rPr>
              <a:t>decimal</a:t>
            </a:r>
            <a:r>
              <a:rPr lang="en-US" sz="2700" b="1" dirty="0" smtClean="0"/>
              <a:t>:-</a:t>
            </a:r>
            <a:endParaRPr lang="en-US" sz="27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4872" y="3134627"/>
            <a:ext cx="8587607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66FF3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Formula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(2^0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x 1) + (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2^1 x 0)+(2^2 x 0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) +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(2 ^ 3 x 0) +(2 ^ 4 x 0) + (2 ^ 5 x 0) + (2 ^ 6 x 0) + (2 ^ 7 x 1)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53223" y="4477762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BinaryNumber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5733256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Decimal Number: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491880" y="5989930"/>
            <a:ext cx="252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4598676" y="5030601"/>
            <a:ext cx="166624" cy="558639"/>
          </a:xfrm>
          <a:prstGeom prst="downArrow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1 - Systems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To take the learner from the familiar to the unknown</a:t>
            </a:r>
            <a:endParaRPr lang="en-US" dirty="0"/>
          </a:p>
        </p:txBody>
      </p:sp>
      <p:pic>
        <p:nvPicPr>
          <p:cNvPr id="1026" name="Picture 2" descr="Realizing he is outnumbered, Douglas suddenly regrets the &quot;Why the long faces?&quot; jok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70453"/>
            <a:ext cx="47625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Callout 1 5"/>
          <p:cNvSpPr/>
          <p:nvPr/>
        </p:nvSpPr>
        <p:spPr>
          <a:xfrm>
            <a:off x="179512" y="1270452"/>
            <a:ext cx="1296144" cy="1294451"/>
          </a:xfrm>
          <a:prstGeom prst="borderCallout1">
            <a:avLst>
              <a:gd name="adj1" fmla="val 20141"/>
              <a:gd name="adj2" fmla="val 97211"/>
              <a:gd name="adj3" fmla="val 12358"/>
              <a:gd name="adj4" fmla="val 1671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Measured in hands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4" name="Picture 10" descr="http://www.duosheng.cn/images/clip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72"/>
          <a:stretch/>
        </p:blipFill>
        <p:spPr bwMode="auto">
          <a:xfrm>
            <a:off x="3347864" y="3645024"/>
            <a:ext cx="2897792" cy="270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umb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71" y="3645024"/>
            <a:ext cx="22479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Callout 1 7"/>
          <p:cNvSpPr/>
          <p:nvPr/>
        </p:nvSpPr>
        <p:spPr>
          <a:xfrm>
            <a:off x="215096" y="3670754"/>
            <a:ext cx="1224975" cy="1512168"/>
          </a:xfrm>
          <a:prstGeom prst="borderCallout1">
            <a:avLst>
              <a:gd name="adj1" fmla="val 14578"/>
              <a:gd name="adj2" fmla="val 100797"/>
              <a:gd name="adj3" fmla="val 27657"/>
              <a:gd name="adj4" fmla="val 17839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Imperial System –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Inch and Foot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44208" y="4005064"/>
            <a:ext cx="23762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Type of thinking / learning –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Experiential / concrete / visual / spatial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 – The Decimal System</a:t>
            </a:r>
            <a:endParaRPr lang="en-US" dirty="0"/>
          </a:p>
        </p:txBody>
      </p:sp>
      <p:pic>
        <p:nvPicPr>
          <p:cNvPr id="7" name="Picture 6" descr="http://www.revuemag.com/wp-content/uploads/2013/05/02-measurement-man-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908083" cy="493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Callout 1 8"/>
          <p:cNvSpPr/>
          <p:nvPr/>
        </p:nvSpPr>
        <p:spPr>
          <a:xfrm>
            <a:off x="611560" y="1628800"/>
            <a:ext cx="1224975" cy="2016224"/>
          </a:xfrm>
          <a:prstGeom prst="borderCallout1">
            <a:avLst>
              <a:gd name="adj1" fmla="val 14578"/>
              <a:gd name="adj2" fmla="val 100797"/>
              <a:gd name="adj3" fmla="val 24925"/>
              <a:gd name="adj4" fmla="val 14511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How do you think the decimal system came about?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1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fc01.deviantart.net/fs70/i/2012/031/d/d/circuit_board_by_alytre-d4oadj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45" y="4093493"/>
            <a:ext cx="2685646" cy="228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billfrymire.com/gallery/webJpgs/digital-information-circuit-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8760"/>
            <a:ext cx="41338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 – The Binary System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44208" y="2276872"/>
            <a:ext cx="2376264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2"/>
                </a:solidFill>
              </a:rPr>
              <a:t>To explain that electrical </a:t>
            </a:r>
            <a:r>
              <a:rPr lang="en-US" dirty="0">
                <a:solidFill>
                  <a:schemeClr val="tx2"/>
                </a:solidFill>
              </a:rPr>
              <a:t>currents flow through circuit boards. There are 2 states.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Off represented by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0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</a:p>
          <a:p>
            <a:r>
              <a:rPr lang="en-US" sz="2400" dirty="0">
                <a:solidFill>
                  <a:schemeClr val="tx2"/>
                </a:solidFill>
              </a:rPr>
              <a:t>On represented by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(Deductive instruction)</a:t>
            </a:r>
          </a:p>
          <a:p>
            <a:pPr algn="ctr"/>
            <a:endParaRPr lang="en-US" dirty="0"/>
          </a:p>
        </p:txBody>
      </p:sp>
      <p:pic>
        <p:nvPicPr>
          <p:cNvPr id="3074" name="Picture 2" descr="http://www.sagiss.com/Portals/219672/images/dat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95776"/>
            <a:ext cx="4133850" cy="318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s.123rf.com/400wm/400/400/vladgrin/vladgrin1201/vladgrin120100003/11763986-abstract-blue-vector-background-with-high-tech-circuit-boar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44" y="1268759"/>
            <a:ext cx="2810609" cy="282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2 – The Decimal Syste</a:t>
            </a:r>
            <a:r>
              <a:rPr lang="en-US" dirty="0"/>
              <a:t>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Visual – Spatial Learning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use the physical space around the individual to experience and model the abstraction.</a:t>
            </a:r>
          </a:p>
          <a:p>
            <a:endParaRPr lang="en-US" dirty="0"/>
          </a:p>
          <a:p>
            <a:r>
              <a:rPr lang="en-US" dirty="0" smtClean="0"/>
              <a:t>Type of thinking / learning – </a:t>
            </a:r>
          </a:p>
          <a:p>
            <a:r>
              <a:rPr lang="en-US" dirty="0" smtClean="0"/>
              <a:t>visual/spatial / </a:t>
            </a:r>
            <a:r>
              <a:rPr lang="en-US" dirty="0" err="1" smtClean="0"/>
              <a:t>kinaesthetic</a:t>
            </a:r>
            <a:r>
              <a:rPr lang="en-US" dirty="0" smtClean="0"/>
              <a:t> / experiential / familiar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Type of learning – Inductive – students noticing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133034"/>
            <a:ext cx="458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Hand out denary cards – one per person.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688233"/>
            <a:ext cx="499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Position yourselves to make the number 134.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542411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volunteers needed at the front of the room.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172326"/>
            <a:ext cx="471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Which digit is the most significant? Why?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3708482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 Which digit is the least significant? Why?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4240968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5. But the least significant digit plays a very important role. What is it?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8293" y="5013176"/>
            <a:ext cx="541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What do you notice about the pattern in the numbers?  How do they increment?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2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 use the physical space around the individual to experience and model the abstraction.</a:t>
            </a:r>
          </a:p>
          <a:p>
            <a:r>
              <a:rPr lang="en-US" dirty="0" smtClean="0"/>
              <a:t>Type of thinking / learning – </a:t>
            </a:r>
          </a:p>
          <a:p>
            <a:r>
              <a:rPr lang="en-US" dirty="0" smtClean="0"/>
              <a:t>visual/spatial / </a:t>
            </a:r>
            <a:r>
              <a:rPr lang="en-US" dirty="0" err="1" smtClean="0"/>
              <a:t>kinaesthetic</a:t>
            </a:r>
            <a:r>
              <a:rPr lang="en-US" dirty="0" smtClean="0"/>
              <a:t> / emotional / deep and permanent learning / challenge / known to unknown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Type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learning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– Inductive – students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noticing and forming own rules and reasoning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133034"/>
            <a:ext cx="458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Hand out binary cards – one per person.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688233"/>
            <a:ext cx="4453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Position yourselves to order the cards.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542411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Ask 5 volunteers to the front of the room.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172326"/>
            <a:ext cx="471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Which digit is the most significant? Why?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3708482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 Which digit is the least significant? Why?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4240968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5. But the least significant digit plays a very important role. What is it?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8293" y="5013176"/>
            <a:ext cx="541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What do you notice about the pattern in the numbers?  How do they increment?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7799" y="5733256"/>
            <a:ext cx="541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 What is the next highest number?  How do the numbers increment?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1752" y="228600"/>
            <a:ext cx="8534400" cy="968152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Activity 2 – The Binary System</a:t>
            </a:r>
            <a:br>
              <a:rPr lang="en-US" dirty="0" smtClean="0"/>
            </a:br>
            <a:r>
              <a:rPr lang="en-US" dirty="0" smtClean="0"/>
              <a:t>Visual – Spatial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0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 – Visual – Spatial Learning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use the physical space around the individual to experience and model the abstraction.</a:t>
            </a:r>
          </a:p>
          <a:p>
            <a:endParaRPr lang="en-US" dirty="0"/>
          </a:p>
          <a:p>
            <a:r>
              <a:rPr lang="en-US" dirty="0" smtClean="0"/>
              <a:t>Type of thinking / learning – </a:t>
            </a:r>
          </a:p>
          <a:p>
            <a:r>
              <a:rPr lang="en-US" dirty="0" smtClean="0"/>
              <a:t>visual/spatial / </a:t>
            </a:r>
            <a:r>
              <a:rPr lang="en-US" dirty="0" err="1" smtClean="0"/>
              <a:t>kinaesthetic</a:t>
            </a:r>
            <a:r>
              <a:rPr lang="en-US" dirty="0" smtClean="0"/>
              <a:t> / emotional / deep and permanent learning / challenge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Type of teaching – Inductive – students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noticing and forming own reasoning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558711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How can we show the number 1?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113910"/>
            <a:ext cx="379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9. How can we show the number 6?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2598003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 15? 21? 3? 12? 19? 9? 17? 31?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3134159"/>
            <a:ext cx="5840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11. Count up from 0 to the highest number you can get.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3666645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12. What pattern do you see?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9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Plenary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 set up the ‘after’ and determine the quality of learning</a:t>
            </a:r>
          </a:p>
          <a:p>
            <a:endParaRPr lang="en-US" dirty="0"/>
          </a:p>
          <a:p>
            <a:r>
              <a:rPr lang="en-US" dirty="0" smtClean="0"/>
              <a:t>To create the ‘aha’ moment</a:t>
            </a:r>
          </a:p>
          <a:p>
            <a:endParaRPr lang="en-US" dirty="0"/>
          </a:p>
          <a:p>
            <a:r>
              <a:rPr lang="en-US" dirty="0" smtClean="0"/>
              <a:t>To provide a challenge</a:t>
            </a:r>
          </a:p>
          <a:p>
            <a:endParaRPr lang="en-US" dirty="0" smtClean="0"/>
          </a:p>
          <a:p>
            <a:r>
              <a:rPr lang="en-US" dirty="0" smtClean="0"/>
              <a:t>To facilitate the working memory</a:t>
            </a:r>
          </a:p>
          <a:p>
            <a:endParaRPr lang="en-US" dirty="0"/>
          </a:p>
          <a:p>
            <a:r>
              <a:rPr lang="en-US" dirty="0" smtClean="0"/>
              <a:t>To see if students have been able to create their own formula / mental arithmetic and apply their own rules and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6404" y="1556792"/>
            <a:ext cx="5792585" cy="763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When I show you the next slide…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2852936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…I would like you to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stand up </a:t>
            </a:r>
            <a:r>
              <a:rPr lang="en-US" sz="2400" b="1" dirty="0"/>
              <a:t>if you think you can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work out </a:t>
            </a:r>
            <a:r>
              <a:rPr lang="en-US" sz="2400" b="1" dirty="0"/>
              <a:t>the answer to the given question</a:t>
            </a:r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539552" y="5733256"/>
            <a:ext cx="3411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PS. </a:t>
            </a:r>
            <a:r>
              <a:rPr lang="en-US" dirty="0" smtClean="0"/>
              <a:t>This time I want the </a:t>
            </a:r>
            <a:r>
              <a:rPr lang="en-US" dirty="0"/>
              <a:t>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52" y="4509120"/>
            <a:ext cx="2710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You have 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10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seconds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Plenary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03240" y="3356992"/>
            <a:ext cx="2897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</a:rPr>
              <a:t>10000001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738865"/>
            <a:ext cx="863569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 smtClean="0">
                <a:solidFill>
                  <a:srgbClr val="66FF33"/>
                </a:solidFill>
              </a:rPr>
              <a:t>Convert</a:t>
            </a:r>
            <a:r>
              <a:rPr lang="en-US" sz="2700" b="1" dirty="0" smtClean="0"/>
              <a:t> the </a:t>
            </a:r>
            <a:r>
              <a:rPr lang="en-US" sz="2700" b="1" dirty="0" smtClean="0">
                <a:solidFill>
                  <a:srgbClr val="00B0F0"/>
                </a:solidFill>
              </a:rPr>
              <a:t>binary number </a:t>
            </a:r>
            <a:r>
              <a:rPr lang="en-US" sz="2700" b="1" dirty="0" smtClean="0"/>
              <a:t>given into </a:t>
            </a:r>
            <a:r>
              <a:rPr lang="en-US" sz="2700" b="1" dirty="0" smtClean="0">
                <a:solidFill>
                  <a:schemeClr val="accent4">
                    <a:lumMod val="75000"/>
                  </a:schemeClr>
                </a:solidFill>
              </a:rPr>
              <a:t>decimal</a:t>
            </a:r>
            <a:r>
              <a:rPr lang="en-US" sz="2700" b="1" dirty="0" smtClean="0"/>
              <a:t>:-</a:t>
            </a:r>
            <a:endParaRPr lang="en-US" sz="27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2247" y="3573016"/>
            <a:ext cx="2079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Base 2 Number: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5435932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Decimal Number: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491880" y="5692606"/>
            <a:ext cx="252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4598676" y="4437112"/>
            <a:ext cx="166624" cy="55863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3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Visual-spatial strategies – getting deeper learning results faster &amp; providing challenge!</a:t>
            </a:r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83931" y="1237984"/>
            <a:ext cx="8064896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All subjects:-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Find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out what they have already mastered before teaching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them.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visual aids, such as overhead projectors, and visual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imagery either via computer or displays.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Allow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hands-on experience</a:t>
            </a:r>
            <a:r>
              <a:rPr lang="en-US" sz="1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12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Avoid rote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memorisation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. Use more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conceptual or inductive approaches</a:t>
            </a:r>
            <a:r>
              <a:rPr lang="en-US" sz="1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Avoid drill and repetition. Instead,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them perform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the hardest tasks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in the unit.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Emphasise</a:t>
            </a:r>
            <a:r>
              <a:rPr lang="en-US" sz="1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creativity, imagination, new insights, new approaches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rather than acquisition of knowledge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Creativity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should be encouraged in all subject areas.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Group gifted visual-spatial learners together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for instruction.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Engage students in independent studies or group projects which involve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problem finding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as well as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problem-solving</a:t>
            </a:r>
            <a:r>
              <a:rPr lang="en-US" sz="1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Allow them to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construct, draw, or otherwise create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visual representations of concepts</a:t>
            </a:r>
            <a:r>
              <a:rPr lang="en-US" sz="12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the students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discuss the ethical, moral and global implications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of their learning and involve them in service-oriented projects.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Literacy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sight approach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to reading rather than phonics</a:t>
            </a:r>
            <a:r>
              <a:rPr lang="en-US" sz="12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12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visualisation</a:t>
            </a:r>
            <a:r>
              <a:rPr lang="en-US" sz="1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approach to spelling</a:t>
            </a:r>
            <a:r>
              <a:rPr lang="en-US" sz="12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show the word; have them close their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eyes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visualise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it; then have them spell it backwards (this demonstrates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visualisation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); then spell it forwards; then write it once.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Visual-spatial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Learners understand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big picture information first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not the smallest details! Can one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create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 mental picture of syllables?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The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more difficult the words, the better. There is a distinction in the shape of the letters that form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     “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xylophone” or “Disneyland,” that the visual-spatial won’t find when reading the word, “an”.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Skip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over little words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to get to big picture meaning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quickly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  Keep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notes as actual drawings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1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1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3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other subjects</a:t>
            </a:r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83931" y="1041268"/>
            <a:ext cx="8064896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Numeracy</a:t>
            </a:r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Have them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discover their own methods of problem solving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(e.g., instead of teaching  division step-by-step, give them a simple division problem, with a divisor, dividend  and quotient. Have them figure out how to get that answer in their own way. When  they succeed, give them a harder problem with the solution already worked out and  see if their system works).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2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endParaRPr lang="en-US" sz="1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Mastery and Challenge</a:t>
            </a:r>
          </a:p>
          <a:p>
            <a:pPr marL="342900" lvl="0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Give them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advanced, abstract, complex material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at a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faster</a:t>
            </a:r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pace. </a:t>
            </a:r>
          </a:p>
          <a:p>
            <a:pPr marL="342900" lvl="0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Allow them to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accelerate</a:t>
            </a:r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in school. </a:t>
            </a:r>
          </a:p>
          <a:p>
            <a:pPr marL="342900" lvl="0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b="1" dirty="0" err="1">
                <a:latin typeface="Arial" pitchFamily="34" charset="0"/>
                <a:cs typeface="Arial" pitchFamily="34" charset="0"/>
              </a:rPr>
              <a:t>Emphasise</a:t>
            </a:r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mastery of higher level concepts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rather than perfection of simpler concepts in competition with other students.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/>
          </a:bodyPr>
          <a:lstStyle/>
          <a:p>
            <a:r>
              <a:rPr lang="en-US" dirty="0" smtClean="0"/>
              <a:t>Who?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65% of the population are considered to be visual – spatial thinkers.</a:t>
            </a:r>
          </a:p>
          <a:p>
            <a:endParaRPr lang="en-US" dirty="0"/>
          </a:p>
          <a:p>
            <a:r>
              <a:rPr lang="en-US" dirty="0" smtClean="0"/>
              <a:t>If you are musically, artistically or engineering-inclined you are likely to be a visual-spatial thinker.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Visual-spatial </a:t>
            </a:r>
            <a:r>
              <a:rPr lang="en-US" dirty="0"/>
              <a:t>learn better visually than </a:t>
            </a:r>
            <a:r>
              <a:rPr lang="en-US" dirty="0" err="1"/>
              <a:t>auditorally</a:t>
            </a:r>
            <a:r>
              <a:rPr lang="en-US" dirty="0"/>
              <a:t>.  They learn all-at-once, and when the light bulb goes on, the learning is permanent.  They do not learn from repetition and drill.  </a:t>
            </a:r>
          </a:p>
        </p:txBody>
      </p:sp>
    </p:spTree>
    <p:extLst>
      <p:ext uri="{BB962C8B-B14F-4D97-AF65-F5344CB8AC3E}">
        <p14:creationId xmlns:p14="http://schemas.microsoft.com/office/powerpoint/2010/main" val="30356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Visual-spatial strategies</a:t>
            </a:r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83930" y="1617766"/>
            <a:ext cx="840854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Visual-spatial </a:t>
            </a:r>
            <a:r>
              <a:rPr lang="en-US" dirty="0">
                <a:cs typeface="Arial" pitchFamily="34" charset="0"/>
              </a:rPr>
              <a:t>learners are more attentive if they understand the goals of instruction.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>
                <a:cs typeface="Arial" pitchFamily="34" charset="0"/>
              </a:rPr>
              <a:t>They are more cooperative at home and at school if they are allowed some input into </a:t>
            </a:r>
            <a:r>
              <a:rPr lang="en-US" dirty="0" smtClean="0">
                <a:cs typeface="Arial" pitchFamily="34" charset="0"/>
              </a:rPr>
              <a:t>decision-making </a:t>
            </a:r>
            <a:r>
              <a:rPr lang="en-US" dirty="0">
                <a:cs typeface="Arial" pitchFamily="34" charset="0"/>
              </a:rPr>
              <a:t>process and some legitimate choices. </a:t>
            </a:r>
            <a:endParaRPr lang="en-US" dirty="0" smtClean="0"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Discipline </a:t>
            </a:r>
            <a:r>
              <a:rPr lang="en-US" dirty="0">
                <a:cs typeface="Arial" pitchFamily="34" charset="0"/>
              </a:rPr>
              <a:t>must be private, as these </a:t>
            </a:r>
            <a:r>
              <a:rPr lang="en-US" dirty="0" smtClean="0">
                <a:cs typeface="Arial" pitchFamily="34" charset="0"/>
              </a:rPr>
              <a:t>children </a:t>
            </a:r>
            <a:r>
              <a:rPr lang="en-US" dirty="0">
                <a:cs typeface="Arial" pitchFamily="34" charset="0"/>
              </a:rPr>
              <a:t>are highly sensitive and easily humiliated. If they are respected, they will learn to </a:t>
            </a:r>
            <a:r>
              <a:rPr lang="en-US" dirty="0" smtClean="0">
                <a:cs typeface="Arial" pitchFamily="34" charset="0"/>
              </a:rPr>
              <a:t>treat </a:t>
            </a:r>
            <a:r>
              <a:rPr lang="en-US" dirty="0">
                <a:cs typeface="Arial" pitchFamily="34" charset="0"/>
              </a:rPr>
              <a:t>others with respect. </a:t>
            </a:r>
            <a:endParaRPr lang="en-US" dirty="0" smtClean="0"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When </a:t>
            </a:r>
            <a:r>
              <a:rPr lang="en-US" dirty="0">
                <a:cs typeface="Arial" pitchFamily="34" charset="0"/>
              </a:rPr>
              <a:t>they are placed in the right learning environment, where there </a:t>
            </a:r>
            <a:r>
              <a:rPr lang="en-US" dirty="0" smtClean="0">
                <a:cs typeface="Arial" pitchFamily="34" charset="0"/>
              </a:rPr>
              <a:t>is </a:t>
            </a:r>
            <a:r>
              <a:rPr lang="en-US" dirty="0">
                <a:cs typeface="Arial" pitchFamily="34" charset="0"/>
              </a:rPr>
              <a:t>a good match between their learning style and the way they are taught, visual-spatial </a:t>
            </a:r>
            <a:r>
              <a:rPr lang="en-US" dirty="0" smtClean="0">
                <a:cs typeface="Arial" pitchFamily="34" charset="0"/>
              </a:rPr>
              <a:t>learners </a:t>
            </a:r>
            <a:r>
              <a:rPr lang="en-US" dirty="0">
                <a:cs typeface="Arial" pitchFamily="34" charset="0"/>
              </a:rPr>
              <a:t>can </a:t>
            </a:r>
            <a:r>
              <a:rPr lang="en-US" dirty="0" err="1" smtClean="0">
                <a:cs typeface="Arial" pitchFamily="34" charset="0"/>
              </a:rPr>
              <a:t>actualise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their potential to become innovative leaders</a:t>
            </a:r>
            <a:r>
              <a:rPr lang="en-US" dirty="0" smtClean="0">
                <a:cs typeface="Arial" pitchFamily="34" charset="0"/>
              </a:rPr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/>
              <a:t>They see </a:t>
            </a:r>
            <a:r>
              <a:rPr lang="en-US" dirty="0"/>
              <a:t>the big picture first before they learn the details. </a:t>
            </a:r>
            <a:r>
              <a:rPr lang="en-US" b="1" dirty="0">
                <a:solidFill>
                  <a:srgbClr val="00B050"/>
                </a:solidFill>
              </a:rPr>
              <a:t>They are non-sequential</a:t>
            </a:r>
            <a:r>
              <a:rPr lang="en-US" dirty="0"/>
              <a:t>, which means that they do not learn in the step-by-step manner in which most teachers teach</a:t>
            </a:r>
            <a:r>
              <a:rPr lang="en-US" dirty="0" smtClean="0"/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/>
              <a:t>They tend to be </a:t>
            </a:r>
            <a:r>
              <a:rPr lang="en-US" dirty="0" err="1" smtClean="0"/>
              <a:t>organisationally</a:t>
            </a:r>
            <a:r>
              <a:rPr lang="en-US" dirty="0" smtClean="0"/>
              <a:t> </a:t>
            </a:r>
            <a:r>
              <a:rPr lang="en-US" dirty="0"/>
              <a:t>impaired and unconscious about time</a:t>
            </a:r>
            <a:r>
              <a:rPr lang="en-US" dirty="0" smtClean="0"/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/>
              <a:t>They are often gifted creatively, technologically, mathematically or emotionally.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01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Nearly 75% of the neurons in our brains that process sensory information—smell, taste, touch, hearing, sight—are dedicated to vision. (</a:t>
            </a:r>
            <a:r>
              <a:rPr lang="en-US" i="1" dirty="0"/>
              <a:t>Dan Roam; </a:t>
            </a:r>
            <a:r>
              <a:rPr lang="en-US" i="1" u="sng" dirty="0"/>
              <a:t>Unfolding the Napkin</a:t>
            </a:r>
            <a:r>
              <a:rPr lang="en-US" i="1" dirty="0"/>
              <a:t>; 2009</a:t>
            </a:r>
            <a:r>
              <a:rPr lang="en-US" dirty="0" smtClean="0"/>
              <a:t>)</a:t>
            </a:r>
          </a:p>
          <a:p>
            <a:r>
              <a:rPr lang="en-US" dirty="0"/>
              <a:t>In </a:t>
            </a:r>
            <a:r>
              <a:rPr lang="en-US" dirty="0" smtClean="0"/>
              <a:t>Silverman’s research</a:t>
            </a:r>
            <a:r>
              <a:rPr lang="en-US" dirty="0"/>
              <a:t>, </a:t>
            </a:r>
            <a:r>
              <a:rPr lang="en-US" b="1" dirty="0" smtClean="0"/>
              <a:t>1/3</a:t>
            </a:r>
            <a:r>
              <a:rPr lang="en-US" b="1" dirty="0"/>
              <a:t> </a:t>
            </a:r>
            <a:r>
              <a:rPr lang="en-US" dirty="0"/>
              <a:t>of the school population emerged as strongly visual-spatial. An additional 30% showed a slight preference for the visual-spatial learning style.  Only 23% were strongly auditory-sequential. </a:t>
            </a:r>
          </a:p>
        </p:txBody>
      </p:sp>
    </p:spTree>
    <p:extLst>
      <p:ext uri="{BB962C8B-B14F-4D97-AF65-F5344CB8AC3E}">
        <p14:creationId xmlns:p14="http://schemas.microsoft.com/office/powerpoint/2010/main" val="35105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40804" y="229624"/>
            <a:ext cx="8534400" cy="896144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412776"/>
            <a:ext cx="871296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To consider </a:t>
            </a:r>
            <a:r>
              <a:rPr lang="en-US" sz="2000" b="1" dirty="0" smtClean="0">
                <a:solidFill>
                  <a:srgbClr val="66FF33"/>
                </a:solidFill>
              </a:rPr>
              <a:t>visual thinking </a:t>
            </a:r>
            <a:r>
              <a:rPr lang="en-US" sz="2000" b="1" dirty="0" smtClean="0"/>
              <a:t>as another tool in helping students to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</a:rPr>
              <a:t>conceptualise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abstract ideas and dig into deeper levels of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To help individual students develop their </a:t>
            </a:r>
            <a:r>
              <a:rPr lang="en-US" sz="2000" b="1" dirty="0" smtClean="0">
                <a:solidFill>
                  <a:srgbClr val="66FF33"/>
                </a:solidFill>
              </a:rPr>
              <a:t>spatial thinking </a:t>
            </a:r>
            <a:r>
              <a:rPr lang="en-US" sz="2000" b="1" dirty="0" smtClean="0"/>
              <a:t>-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find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smtClean="0"/>
              <a:t>a solution, a formulae or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a method that suits </a:t>
            </a:r>
            <a:r>
              <a:rPr lang="en-US" sz="2000" b="1" dirty="0" smtClean="0"/>
              <a:t>their learning style and works for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To help students with a predisposition to right brain learning, the part of the brain that is </a:t>
            </a:r>
            <a:r>
              <a:rPr lang="en-US" sz="2000" b="1" dirty="0" smtClean="0">
                <a:solidFill>
                  <a:srgbClr val="66FF33"/>
                </a:solidFill>
              </a:rPr>
              <a:t>emotional and creative</a:t>
            </a:r>
            <a:r>
              <a:rPr lang="en-US" sz="2000" b="1" dirty="0" smtClean="0"/>
              <a:t>,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</a:rPr>
              <a:t>organise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information in an intuitive way and concepts in a simultaneous way (rather than sequential)</a:t>
            </a:r>
            <a:r>
              <a:rPr lang="en-US" sz="2000" b="1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To allow the learner to </a:t>
            </a:r>
            <a:r>
              <a:rPr lang="en-US" sz="2000" b="1" dirty="0" smtClean="0">
                <a:solidFill>
                  <a:srgbClr val="66FF33"/>
                </a:solidFill>
              </a:rPr>
              <a:t>experience</a:t>
            </a:r>
            <a:r>
              <a:rPr lang="en-US" sz="2000" b="1" dirty="0" smtClean="0"/>
              <a:t> a concept in </a:t>
            </a:r>
            <a:r>
              <a:rPr lang="en-US" sz="2000" b="1" dirty="0"/>
              <a:t>order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to ‘get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’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To </a:t>
            </a:r>
            <a:r>
              <a:rPr lang="en-US" sz="2000" b="1" dirty="0" smtClean="0">
                <a:solidFill>
                  <a:srgbClr val="66FF33"/>
                </a:solidFill>
              </a:rPr>
              <a:t>see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patterns, interrelationships and the big picture.</a:t>
            </a:r>
          </a:p>
          <a:p>
            <a:endParaRPr lang="en-US" sz="2400" b="1" dirty="0">
              <a:solidFill>
                <a:srgbClr val="FFC000"/>
              </a:solidFill>
            </a:endParaRPr>
          </a:p>
          <a:p>
            <a:pPr marL="285750" indent="-285750">
              <a:spcAft>
                <a:spcPts val="2400"/>
              </a:spcAft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9252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4800" dirty="0"/>
              <a:t>Bolen, J. S. (1979). The </a:t>
            </a:r>
            <a:r>
              <a:rPr lang="en-US" sz="4800" dirty="0" err="1"/>
              <a:t>tao</a:t>
            </a:r>
            <a:r>
              <a:rPr lang="en-US" sz="4800" dirty="0"/>
              <a:t> of psychology. New York: Harper &amp; Row. </a:t>
            </a:r>
            <a:endParaRPr lang="en-US" sz="4800" dirty="0" smtClean="0"/>
          </a:p>
          <a:p>
            <a:r>
              <a:rPr lang="en-US" sz="4800" dirty="0" err="1" smtClean="0"/>
              <a:t>Buzan</a:t>
            </a:r>
            <a:r>
              <a:rPr lang="en-US" sz="4800" dirty="0" smtClean="0"/>
              <a:t>, T. (2001). The power of creative intelligence. London. </a:t>
            </a:r>
            <a:r>
              <a:rPr lang="en-US" sz="4800" dirty="0" err="1" smtClean="0"/>
              <a:t>Thorsons</a:t>
            </a:r>
            <a:r>
              <a:rPr lang="en-US" sz="4800" dirty="0" smtClean="0"/>
              <a:t>.</a:t>
            </a:r>
            <a:endParaRPr lang="en-US" sz="4800" dirty="0"/>
          </a:p>
          <a:p>
            <a:r>
              <a:rPr lang="en-GB" sz="4800" dirty="0"/>
              <a:t>Cottrell, S (1999) </a:t>
            </a:r>
            <a:r>
              <a:rPr lang="en-GB" sz="4800" i="1" dirty="0"/>
              <a:t>The Study Skills Handbook</a:t>
            </a:r>
            <a:r>
              <a:rPr lang="en-GB" sz="4800" dirty="0"/>
              <a:t> Basingstoke: Macmillan</a:t>
            </a:r>
            <a:endParaRPr lang="en-US" sz="4800" dirty="0"/>
          </a:p>
          <a:p>
            <a:r>
              <a:rPr lang="en-GB" sz="4800" dirty="0" err="1"/>
              <a:t>DeBello</a:t>
            </a:r>
            <a:r>
              <a:rPr lang="en-GB" sz="4800" dirty="0"/>
              <a:t> T C (1990) Comparison of eleven major learning models: variable, appropriate populations, validity of instrumentation and the research behind them </a:t>
            </a:r>
            <a:r>
              <a:rPr lang="en-GB" sz="4800" i="1" dirty="0"/>
              <a:t>Journal of Reading, Writing and Learning Disabilities</a:t>
            </a:r>
            <a:r>
              <a:rPr lang="en-GB" sz="4800" dirty="0"/>
              <a:t> </a:t>
            </a:r>
            <a:endParaRPr lang="en-US" sz="4800" dirty="0"/>
          </a:p>
          <a:p>
            <a:r>
              <a:rPr lang="en-US" sz="4800" dirty="0" smtClean="0"/>
              <a:t>Dixon</a:t>
            </a:r>
            <a:r>
              <a:rPr lang="en-US" sz="4800" dirty="0"/>
              <a:t>, J. P. (1983). The spatial child. Springfield, IL: Charles C. Thomas. </a:t>
            </a:r>
          </a:p>
          <a:p>
            <a:r>
              <a:rPr lang="en-GB" sz="4800" dirty="0"/>
              <a:t>Dunn R and Dunn K (1999)</a:t>
            </a:r>
            <a:r>
              <a:rPr lang="en-GB" sz="4800" i="1" dirty="0"/>
              <a:t> The Complete Guide to the Learning Styles </a:t>
            </a:r>
            <a:r>
              <a:rPr lang="en-GB" sz="4800" i="1" dirty="0" err="1"/>
              <a:t>Inservice</a:t>
            </a:r>
            <a:r>
              <a:rPr lang="en-GB" sz="4800" i="1" dirty="0"/>
              <a:t> System</a:t>
            </a:r>
            <a:r>
              <a:rPr lang="en-GB" sz="4800" dirty="0"/>
              <a:t> Boston, MA: </a:t>
            </a:r>
            <a:r>
              <a:rPr lang="en-GB" sz="4800" dirty="0" err="1"/>
              <a:t>Allyn</a:t>
            </a:r>
            <a:r>
              <a:rPr lang="en-GB" sz="4800" dirty="0"/>
              <a:t> and </a:t>
            </a:r>
            <a:r>
              <a:rPr lang="en-GB" sz="4800" dirty="0" smtClean="0"/>
              <a:t>Bacon</a:t>
            </a:r>
          </a:p>
          <a:p>
            <a:r>
              <a:rPr lang="en-GB" sz="4800" dirty="0" err="1" smtClean="0"/>
              <a:t>Eastaway</a:t>
            </a:r>
            <a:r>
              <a:rPr lang="en-GB" sz="4800" dirty="0" smtClean="0"/>
              <a:t>, R (2007) </a:t>
            </a:r>
            <a:r>
              <a:rPr lang="en-GB" sz="4800" i="1" dirty="0" smtClean="0"/>
              <a:t>Out of the Box. </a:t>
            </a:r>
            <a:endParaRPr lang="en-US" sz="4800" dirty="0" smtClean="0"/>
          </a:p>
          <a:p>
            <a:r>
              <a:rPr lang="en-GB" sz="4800" dirty="0" smtClean="0"/>
              <a:t>Gardner </a:t>
            </a:r>
            <a:r>
              <a:rPr lang="en-GB" sz="4800" dirty="0"/>
              <a:t>H (1993) 10th edition</a:t>
            </a:r>
            <a:r>
              <a:rPr lang="en-GB" sz="4800" i="1" dirty="0"/>
              <a:t> Frames of Mind: The Theory of Multiple Intelligences</a:t>
            </a:r>
            <a:r>
              <a:rPr lang="en-GB" sz="4800" dirty="0"/>
              <a:t>  New York: Basic Books</a:t>
            </a:r>
            <a:endParaRPr lang="en-US" sz="4800" dirty="0"/>
          </a:p>
          <a:p>
            <a:r>
              <a:rPr lang="en-US" sz="4800" dirty="0" err="1" smtClean="0"/>
              <a:t>Gazzaniga</a:t>
            </a:r>
            <a:r>
              <a:rPr lang="en-US" sz="4800" dirty="0"/>
              <a:t>, M. (1992). Nature's mind: The biological roots of thinking, emotions, sexuality, </a:t>
            </a:r>
            <a:r>
              <a:rPr lang="en-US" sz="4800" dirty="0" smtClean="0"/>
              <a:t>language</a:t>
            </a:r>
            <a:r>
              <a:rPr lang="en-US" sz="4800" dirty="0"/>
              <a:t>, and intelligence. New York: Basic Books. </a:t>
            </a:r>
          </a:p>
          <a:p>
            <a:r>
              <a:rPr lang="en-GB" sz="4800" dirty="0" err="1"/>
              <a:t>Gregorc</a:t>
            </a:r>
            <a:r>
              <a:rPr lang="en-GB" sz="4800" dirty="0"/>
              <a:t> A R (1982) </a:t>
            </a:r>
            <a:r>
              <a:rPr lang="en-GB" sz="4800" i="1" dirty="0"/>
              <a:t>Style Delineator</a:t>
            </a:r>
            <a:r>
              <a:rPr lang="en-GB" sz="4800" dirty="0"/>
              <a:t> Maynard MA: Gabriel Systems</a:t>
            </a:r>
            <a:endParaRPr lang="en-US" sz="4800" dirty="0"/>
          </a:p>
          <a:p>
            <a:r>
              <a:rPr lang="en-GB" sz="4800" dirty="0" smtClean="0"/>
              <a:t>Kolb </a:t>
            </a:r>
            <a:r>
              <a:rPr lang="en-GB" sz="4800" dirty="0"/>
              <a:t>D A (1984)</a:t>
            </a:r>
            <a:r>
              <a:rPr lang="en-GB" sz="4800" i="1" dirty="0"/>
              <a:t> Experiential Learning: experience as the source of learning and development</a:t>
            </a:r>
            <a:r>
              <a:rPr lang="en-GB" sz="4800" dirty="0"/>
              <a:t> Upper Saddle River, NJ: Prentice Hall</a:t>
            </a:r>
            <a:endParaRPr lang="en-US" sz="4800" dirty="0"/>
          </a:p>
          <a:p>
            <a:r>
              <a:rPr lang="en-GB" sz="4800" dirty="0" err="1"/>
              <a:t>Pask</a:t>
            </a:r>
            <a:r>
              <a:rPr lang="en-GB" sz="4800" dirty="0"/>
              <a:t>, G (1988) Learning Strategies and Conceptual or Learning Style, in R </a:t>
            </a:r>
            <a:r>
              <a:rPr lang="en-GB" sz="4800" dirty="0" err="1"/>
              <a:t>Schmeck</a:t>
            </a:r>
            <a:r>
              <a:rPr lang="en-GB" sz="4800" dirty="0"/>
              <a:t> (</a:t>
            </a:r>
            <a:r>
              <a:rPr lang="en-GB" sz="4800" dirty="0" err="1"/>
              <a:t>ed</a:t>
            </a:r>
            <a:r>
              <a:rPr lang="en-GB" sz="4800" dirty="0"/>
              <a:t>) (1988) </a:t>
            </a:r>
            <a:r>
              <a:rPr lang="en-GB" sz="4800" i="1" dirty="0"/>
              <a:t>Perspectives on Individual Differences, Learning Strategies and Learning Styles</a:t>
            </a:r>
            <a:r>
              <a:rPr lang="en-GB" sz="4800" dirty="0"/>
              <a:t> New York and London: Plenum Press 83-100</a:t>
            </a:r>
            <a:endParaRPr lang="en-US" sz="4800" dirty="0"/>
          </a:p>
          <a:p>
            <a:r>
              <a:rPr lang="en-GB" sz="4800" dirty="0" smtClean="0"/>
              <a:t>Riding </a:t>
            </a:r>
            <a:r>
              <a:rPr lang="en-GB" sz="4800" dirty="0"/>
              <a:t>R, </a:t>
            </a:r>
            <a:r>
              <a:rPr lang="en-GB" sz="4800" dirty="0" err="1"/>
              <a:t>Rayner</a:t>
            </a:r>
            <a:r>
              <a:rPr lang="en-GB" sz="4800" dirty="0"/>
              <a:t> S (1998) </a:t>
            </a:r>
            <a:r>
              <a:rPr lang="en-GB" sz="4800" i="1" dirty="0"/>
              <a:t>Cognitive styles and learning strategies: Understanding style differences in learning and behaviour </a:t>
            </a:r>
            <a:r>
              <a:rPr lang="en-GB" sz="4800" dirty="0"/>
              <a:t>London: David Fulton.</a:t>
            </a:r>
            <a:endParaRPr lang="en-US" sz="4800" dirty="0"/>
          </a:p>
          <a:p>
            <a:r>
              <a:rPr lang="en-GB" sz="4800" dirty="0" err="1" smtClean="0"/>
              <a:t>Sikora</a:t>
            </a:r>
            <a:r>
              <a:rPr lang="en-GB" sz="4800" dirty="0"/>
              <a:t>. A. (2000) </a:t>
            </a:r>
            <a:r>
              <a:rPr lang="en-GB" sz="4800" i="1" dirty="0"/>
              <a:t>Construction or Deconstruction: The transference of meaning in a digital environment</a:t>
            </a:r>
            <a:r>
              <a:rPr lang="en-GB" sz="4800" dirty="0"/>
              <a:t>. ECU, Australia</a:t>
            </a:r>
            <a:endParaRPr lang="en-US" sz="4800" dirty="0"/>
          </a:p>
          <a:p>
            <a:r>
              <a:rPr lang="en-GB" sz="4800" dirty="0" err="1"/>
              <a:t>Sikora</a:t>
            </a:r>
            <a:r>
              <a:rPr lang="en-GB" sz="4800" dirty="0"/>
              <a:t> A. (2003) </a:t>
            </a:r>
            <a:r>
              <a:rPr lang="en-GB" sz="4800" i="1" dirty="0"/>
              <a:t>Visualisation Technology</a:t>
            </a:r>
            <a:r>
              <a:rPr lang="en-GB" sz="4800" i="1" dirty="0" smtClean="0"/>
              <a:t>: the </a:t>
            </a:r>
            <a:r>
              <a:rPr lang="en-GB" sz="4800" i="1" dirty="0" err="1"/>
              <a:t>tranference</a:t>
            </a:r>
            <a:r>
              <a:rPr lang="en-GB" sz="4800" i="1" dirty="0"/>
              <a:t> of meaning  </a:t>
            </a:r>
            <a:r>
              <a:rPr lang="en-GB" sz="4800" dirty="0"/>
              <a:t>ECU, Australia</a:t>
            </a:r>
            <a:endParaRPr lang="en-US" sz="4800" dirty="0"/>
          </a:p>
          <a:p>
            <a:r>
              <a:rPr lang="en-US" sz="4800" dirty="0" smtClean="0"/>
              <a:t>Silverman</a:t>
            </a:r>
            <a:r>
              <a:rPr lang="en-US" sz="4800" dirty="0"/>
              <a:t>, L. K. The visual-spatial learner. </a:t>
            </a:r>
            <a:r>
              <a:rPr lang="en-US" sz="4800" dirty="0" smtClean="0"/>
              <a:t>Preventing </a:t>
            </a:r>
            <a:r>
              <a:rPr lang="en-US" sz="4800" dirty="0"/>
              <a:t>School Failure, 34(1), 15-20. </a:t>
            </a:r>
            <a:endParaRPr lang="en-US" sz="4800" dirty="0" smtClean="0"/>
          </a:p>
          <a:p>
            <a:r>
              <a:rPr lang="en-US" sz="4800" dirty="0" smtClean="0"/>
              <a:t>Silverman</a:t>
            </a:r>
            <a:r>
              <a:rPr lang="en-US" sz="4800" dirty="0"/>
              <a:t>, L.K</a:t>
            </a:r>
            <a:r>
              <a:rPr lang="en-US" sz="4800" dirty="0" smtClean="0"/>
              <a:t>. (2002) </a:t>
            </a:r>
            <a:r>
              <a:rPr lang="en-US" sz="4800" i="1" dirty="0"/>
              <a:t>Upside-Down Brilliance: The Visual-Spatial Learner</a:t>
            </a:r>
            <a:r>
              <a:rPr lang="en-US" sz="4800" dirty="0"/>
              <a:t> </a:t>
            </a:r>
            <a:r>
              <a:rPr lang="en-US" sz="4800" dirty="0" smtClean="0"/>
              <a:t> </a:t>
            </a:r>
            <a:r>
              <a:rPr lang="en-US" sz="4800" dirty="0"/>
              <a:t>(Denver: </a:t>
            </a:r>
            <a:r>
              <a:rPr lang="en-US" sz="4800" dirty="0" err="1" smtClean="0"/>
              <a:t>DeLeon</a:t>
            </a:r>
            <a:r>
              <a:rPr lang="en-US" sz="4800" dirty="0"/>
              <a:t>) </a:t>
            </a:r>
            <a:endParaRPr lang="en-US" sz="4800" dirty="0" smtClean="0"/>
          </a:p>
          <a:p>
            <a:r>
              <a:rPr lang="en-US" sz="4800" dirty="0" smtClean="0"/>
              <a:t>Springer</a:t>
            </a:r>
            <a:r>
              <a:rPr lang="en-US" sz="4800" dirty="0"/>
              <a:t>, S. P., &amp; Deutsch, G. (1989). Left brain, right brain (3rd ed.). New York: W. H. Freeman. </a:t>
            </a:r>
          </a:p>
          <a:p>
            <a:endParaRPr lang="en-US" sz="48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14">
      <a:dk1>
        <a:sysClr val="windowText" lastClr="000000"/>
      </a:dk1>
      <a:lt1>
        <a:srgbClr val="E9E9E9"/>
      </a:lt1>
      <a:dk2>
        <a:srgbClr val="073E87"/>
      </a:dk2>
      <a:lt2>
        <a:srgbClr val="C6E7FC"/>
      </a:lt2>
      <a:accent1>
        <a:srgbClr val="C6E7FC"/>
      </a:accent1>
      <a:accent2>
        <a:srgbClr val="4584D3"/>
      </a:accent2>
      <a:accent3>
        <a:srgbClr val="92D050"/>
      </a:accent3>
      <a:accent4>
        <a:srgbClr val="FFA365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1467</TotalTime>
  <Words>1936</Words>
  <Application>Microsoft Office PowerPoint</Application>
  <PresentationFormat>On-screen Show (4:3)</PresentationFormat>
  <Paragraphs>178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Georgia</vt:lpstr>
      <vt:lpstr>Wingdings</vt:lpstr>
      <vt:lpstr>Wingdings 2</vt:lpstr>
      <vt:lpstr>Civic</vt:lpstr>
      <vt:lpstr>Can a picture paint a 1000 numbers?</vt:lpstr>
      <vt:lpstr>Starter</vt:lpstr>
      <vt:lpstr>Starter</vt:lpstr>
      <vt:lpstr>Activity 1 - Systems</vt:lpstr>
      <vt:lpstr>Activity 1 – The Decimal System</vt:lpstr>
      <vt:lpstr>Activity 1 – The Binary System</vt:lpstr>
      <vt:lpstr>Activity 2 – The Decimal System Visual – Spatial Learning</vt:lpstr>
      <vt:lpstr>PowerPoint Presentation</vt:lpstr>
      <vt:lpstr>Activity 2 – Visual – Spatial Learning</vt:lpstr>
      <vt:lpstr>Plenary</vt:lpstr>
      <vt:lpstr>Plenary</vt:lpstr>
      <vt:lpstr>Visual-spatial strategies – getting deeper learning results faster &amp; providing challenge!</vt:lpstr>
      <vt:lpstr>Application to other subjects</vt:lpstr>
      <vt:lpstr>Who? How?</vt:lpstr>
      <vt:lpstr>Visual-spatial strategies</vt:lpstr>
      <vt:lpstr>Research Findings</vt:lpstr>
      <vt:lpstr>PowerPoint Presentation</vt:lpstr>
      <vt:lpstr>Further reading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 Objectives</dc:title>
  <dc:creator>Ania Sikora</dc:creator>
  <cp:lastModifiedBy>RachaelE</cp:lastModifiedBy>
  <cp:revision>82</cp:revision>
  <dcterms:created xsi:type="dcterms:W3CDTF">2013-09-10T05:04:36Z</dcterms:created>
  <dcterms:modified xsi:type="dcterms:W3CDTF">2013-10-23T16:06:22Z</dcterms:modified>
</cp:coreProperties>
</file>