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7" r:id="rId3"/>
    <p:sldId id="262" r:id="rId4"/>
    <p:sldId id="259" r:id="rId5"/>
    <p:sldId id="261" r:id="rId6"/>
    <p:sldId id="263" r:id="rId7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17" autoAdjust="0"/>
  </p:normalViewPr>
  <p:slideViewPr>
    <p:cSldViewPr>
      <p:cViewPr varScale="1">
        <p:scale>
          <a:sx n="47" d="100"/>
          <a:sy n="47" d="100"/>
        </p:scale>
        <p:origin x="1363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EB78CC-9A61-4AD7-ABE6-C110BC24E13A}" type="doc">
      <dgm:prSet loTypeId="urn:microsoft.com/office/officeart/2005/8/layout/hList6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7F33F3A-18AC-4C81-BD49-1DAF1E1D1A70}">
      <dgm:prSet phldrT="[Text]"/>
      <dgm:spPr>
        <a:ln>
          <a:solidFill>
            <a:schemeClr val="bg1"/>
          </a:solidFill>
        </a:ln>
      </dgm:spPr>
      <dgm:t>
        <a:bodyPr/>
        <a:lstStyle/>
        <a:p>
          <a:r>
            <a:rPr lang="en-US" sz="1900" dirty="0" smtClean="0"/>
            <a:t>INVESTIGATING  </a:t>
          </a:r>
          <a:endParaRPr lang="en-US" sz="1900" dirty="0"/>
        </a:p>
      </dgm:t>
    </dgm:pt>
    <dgm:pt modelId="{1D193AE2-7214-4086-AC22-57ADA91BBA11}" type="parTrans" cxnId="{0027E690-61BC-494F-9EE4-977AE4D4CB8B}">
      <dgm:prSet/>
      <dgm:spPr/>
      <dgm:t>
        <a:bodyPr/>
        <a:lstStyle/>
        <a:p>
          <a:endParaRPr lang="en-US"/>
        </a:p>
      </dgm:t>
    </dgm:pt>
    <dgm:pt modelId="{82481831-8EA8-4B47-96E3-50963B5C4D7B}" type="sibTrans" cxnId="{0027E690-61BC-494F-9EE4-977AE4D4CB8B}">
      <dgm:prSet/>
      <dgm:spPr/>
      <dgm:t>
        <a:bodyPr/>
        <a:lstStyle/>
        <a:p>
          <a:endParaRPr lang="en-US"/>
        </a:p>
      </dgm:t>
    </dgm:pt>
    <dgm:pt modelId="{2549C567-469C-4F9F-A9EC-676B2831D30E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400" dirty="0" smtClean="0"/>
            <a:t>What is within your school strategy?</a:t>
          </a:r>
          <a:endParaRPr lang="en-US" sz="1400" dirty="0"/>
        </a:p>
      </dgm:t>
    </dgm:pt>
    <dgm:pt modelId="{3C380041-87C5-4948-BB10-67D507314AAB}" type="parTrans" cxnId="{5B533117-C013-4091-A8B8-53A81CFAFFE1}">
      <dgm:prSet/>
      <dgm:spPr/>
      <dgm:t>
        <a:bodyPr/>
        <a:lstStyle/>
        <a:p>
          <a:endParaRPr lang="en-US"/>
        </a:p>
      </dgm:t>
    </dgm:pt>
    <dgm:pt modelId="{0244EA22-00D4-4C0F-9B9B-C1C88A34F193}" type="sibTrans" cxnId="{5B533117-C013-4091-A8B8-53A81CFAFFE1}">
      <dgm:prSet/>
      <dgm:spPr/>
      <dgm:t>
        <a:bodyPr/>
        <a:lstStyle/>
        <a:p>
          <a:endParaRPr lang="en-US"/>
        </a:p>
      </dgm:t>
    </dgm:pt>
    <dgm:pt modelId="{620877CE-CD86-493A-9F8A-B0491492B6D4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400" dirty="0" smtClean="0"/>
            <a:t>Identify current participation rates (5 hours)</a:t>
          </a:r>
          <a:endParaRPr lang="en-US" sz="1400" dirty="0"/>
        </a:p>
      </dgm:t>
    </dgm:pt>
    <dgm:pt modelId="{1056750B-38B1-49F0-9716-142AD35CF9D5}" type="parTrans" cxnId="{F85141D0-F7D1-45A9-868E-7411892AEFB7}">
      <dgm:prSet/>
      <dgm:spPr/>
      <dgm:t>
        <a:bodyPr/>
        <a:lstStyle/>
        <a:p>
          <a:endParaRPr lang="en-US"/>
        </a:p>
      </dgm:t>
    </dgm:pt>
    <dgm:pt modelId="{E7F118D2-03E7-4A7B-9C01-CD54721106F8}" type="sibTrans" cxnId="{F85141D0-F7D1-45A9-868E-7411892AEFB7}">
      <dgm:prSet/>
      <dgm:spPr/>
      <dgm:t>
        <a:bodyPr/>
        <a:lstStyle/>
        <a:p>
          <a:endParaRPr lang="en-US"/>
        </a:p>
      </dgm:t>
    </dgm:pt>
    <dgm:pt modelId="{87D7C00B-816B-44C8-8D89-F2B0C40905EB}">
      <dgm:prSet phldrT="[Text]"/>
      <dgm:spPr/>
      <dgm:t>
        <a:bodyPr/>
        <a:lstStyle/>
        <a:p>
          <a:r>
            <a:rPr lang="en-US" sz="1900" dirty="0" smtClean="0"/>
            <a:t>Setting up Activity Advisory Board</a:t>
          </a:r>
          <a:endParaRPr lang="en-US" sz="1900" dirty="0"/>
        </a:p>
      </dgm:t>
    </dgm:pt>
    <dgm:pt modelId="{72F22DE8-6DC3-473A-B692-B27294D22729}" type="parTrans" cxnId="{2DEED3E4-0BB3-4986-BE09-E9086DEC10F2}">
      <dgm:prSet/>
      <dgm:spPr/>
      <dgm:t>
        <a:bodyPr/>
        <a:lstStyle/>
        <a:p>
          <a:endParaRPr lang="en-US"/>
        </a:p>
      </dgm:t>
    </dgm:pt>
    <dgm:pt modelId="{E63D2783-BD78-48CE-9249-880F40104F71}" type="sibTrans" cxnId="{2DEED3E4-0BB3-4986-BE09-E9086DEC10F2}">
      <dgm:prSet/>
      <dgm:spPr/>
      <dgm:t>
        <a:bodyPr/>
        <a:lstStyle/>
        <a:p>
          <a:endParaRPr lang="en-US"/>
        </a:p>
      </dgm:t>
    </dgm:pt>
    <dgm:pt modelId="{A5C32DE0-E237-4B15-9E7C-6AB259220383}">
      <dgm:prSet phldrT="[Text]" custT="1"/>
      <dgm:spPr/>
      <dgm:t>
        <a:bodyPr/>
        <a:lstStyle/>
        <a:p>
          <a:r>
            <a:rPr lang="en-US" sz="1400" dirty="0" smtClean="0"/>
            <a:t>Advocacy/Research</a:t>
          </a:r>
          <a:endParaRPr lang="en-US" sz="1400" dirty="0"/>
        </a:p>
      </dgm:t>
    </dgm:pt>
    <dgm:pt modelId="{76C760A6-9EE5-4117-B43F-7860751D7C99}" type="parTrans" cxnId="{D698E42D-F143-45AB-8CE2-DA19E38BE253}">
      <dgm:prSet/>
      <dgm:spPr/>
      <dgm:t>
        <a:bodyPr/>
        <a:lstStyle/>
        <a:p>
          <a:endParaRPr lang="en-US"/>
        </a:p>
      </dgm:t>
    </dgm:pt>
    <dgm:pt modelId="{F6C559D5-1FFA-40B0-BB4F-F3461D8E7327}" type="sibTrans" cxnId="{D698E42D-F143-45AB-8CE2-DA19E38BE253}">
      <dgm:prSet/>
      <dgm:spPr/>
      <dgm:t>
        <a:bodyPr/>
        <a:lstStyle/>
        <a:p>
          <a:endParaRPr lang="en-US"/>
        </a:p>
      </dgm:t>
    </dgm:pt>
    <dgm:pt modelId="{CB232172-3E58-438A-A260-7657027C25B1}">
      <dgm:prSet phldrT="[Text]" custT="1"/>
      <dgm:spPr/>
      <dgm:t>
        <a:bodyPr/>
        <a:lstStyle/>
        <a:p>
          <a:r>
            <a:rPr lang="en-US" sz="1400" dirty="0" smtClean="0"/>
            <a:t>Engage ‘army’</a:t>
          </a:r>
          <a:endParaRPr lang="en-US" sz="1400" dirty="0"/>
        </a:p>
      </dgm:t>
    </dgm:pt>
    <dgm:pt modelId="{4365FB64-1ED6-41D2-B523-FBEB99B72299}" type="parTrans" cxnId="{3C20A75B-B7F0-46EA-9712-44D1C22F27B0}">
      <dgm:prSet/>
      <dgm:spPr/>
      <dgm:t>
        <a:bodyPr/>
        <a:lstStyle/>
        <a:p>
          <a:endParaRPr lang="en-US"/>
        </a:p>
      </dgm:t>
    </dgm:pt>
    <dgm:pt modelId="{D9CBE968-5BB3-4A4F-AB6C-2A09910E9B20}" type="sibTrans" cxnId="{3C20A75B-B7F0-46EA-9712-44D1C22F27B0}">
      <dgm:prSet/>
      <dgm:spPr/>
      <dgm:t>
        <a:bodyPr/>
        <a:lstStyle/>
        <a:p>
          <a:endParaRPr lang="en-US"/>
        </a:p>
      </dgm:t>
    </dgm:pt>
    <dgm:pt modelId="{6B6783B1-D521-4B8E-AB22-EC31D9AF66C2}">
      <dgm:prSet phldrT="[Text]"/>
      <dgm:spPr/>
      <dgm:t>
        <a:bodyPr/>
        <a:lstStyle/>
        <a:p>
          <a:r>
            <a:rPr lang="en-US" sz="1900" dirty="0" smtClean="0"/>
            <a:t>Identify issues and potential pilot project(s)  </a:t>
          </a:r>
          <a:endParaRPr lang="en-US" sz="1900" dirty="0"/>
        </a:p>
      </dgm:t>
    </dgm:pt>
    <dgm:pt modelId="{094E8A18-07FF-4A3A-95A3-614B5EE5E86D}" type="parTrans" cxnId="{8C8F2080-5AA9-43E1-9941-A8F09D2EE8B8}">
      <dgm:prSet/>
      <dgm:spPr/>
      <dgm:t>
        <a:bodyPr/>
        <a:lstStyle/>
        <a:p>
          <a:endParaRPr lang="en-US"/>
        </a:p>
      </dgm:t>
    </dgm:pt>
    <dgm:pt modelId="{CAE50CD3-81D3-4B57-8826-FBDEAA716FD1}" type="sibTrans" cxnId="{8C8F2080-5AA9-43E1-9941-A8F09D2EE8B8}">
      <dgm:prSet/>
      <dgm:spPr/>
      <dgm:t>
        <a:bodyPr/>
        <a:lstStyle/>
        <a:p>
          <a:endParaRPr lang="en-US"/>
        </a:p>
      </dgm:t>
    </dgm:pt>
    <dgm:pt modelId="{79700B37-2DB1-47DE-9BFD-5B03F7C3AA7A}">
      <dgm:prSet phldrT="[Text]" custT="1"/>
      <dgm:spPr/>
      <dgm:t>
        <a:bodyPr/>
        <a:lstStyle/>
        <a:p>
          <a:r>
            <a:rPr lang="en-US" sz="1400" dirty="0" smtClean="0"/>
            <a:t>Issue</a:t>
          </a:r>
          <a:endParaRPr lang="en-US" sz="1400" dirty="0"/>
        </a:p>
      </dgm:t>
    </dgm:pt>
    <dgm:pt modelId="{542720DE-F169-42DA-9ED5-B5FB6392138A}" type="parTrans" cxnId="{8CE1F108-D360-4D06-9A54-E0FC5D715AD3}">
      <dgm:prSet/>
      <dgm:spPr/>
      <dgm:t>
        <a:bodyPr/>
        <a:lstStyle/>
        <a:p>
          <a:endParaRPr lang="en-US"/>
        </a:p>
      </dgm:t>
    </dgm:pt>
    <dgm:pt modelId="{DECEC013-7D27-4848-A44A-4D8223C1FAF0}" type="sibTrans" cxnId="{8CE1F108-D360-4D06-9A54-E0FC5D715AD3}">
      <dgm:prSet/>
      <dgm:spPr/>
      <dgm:t>
        <a:bodyPr/>
        <a:lstStyle/>
        <a:p>
          <a:endParaRPr lang="en-US"/>
        </a:p>
      </dgm:t>
    </dgm:pt>
    <dgm:pt modelId="{DCA185AE-F42F-46E5-ADD5-A9A35BEFB3E3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400" dirty="0" smtClean="0"/>
            <a:t>Map existing initiatives</a:t>
          </a:r>
          <a:endParaRPr lang="en-US" sz="1400" dirty="0"/>
        </a:p>
      </dgm:t>
    </dgm:pt>
    <dgm:pt modelId="{C6DDAA33-AC45-4797-83AD-604170CF1813}" type="parTrans" cxnId="{198A9B45-7A0F-495D-A661-3AD7DBBCFBB9}">
      <dgm:prSet/>
      <dgm:spPr/>
      <dgm:t>
        <a:bodyPr/>
        <a:lstStyle/>
        <a:p>
          <a:endParaRPr lang="en-US"/>
        </a:p>
      </dgm:t>
    </dgm:pt>
    <dgm:pt modelId="{60EFCB67-6C6B-479F-B83C-3DD0C2651E15}" type="sibTrans" cxnId="{198A9B45-7A0F-495D-A661-3AD7DBBCFBB9}">
      <dgm:prSet/>
      <dgm:spPr/>
      <dgm:t>
        <a:bodyPr/>
        <a:lstStyle/>
        <a:p>
          <a:endParaRPr lang="en-US"/>
        </a:p>
      </dgm:t>
    </dgm:pt>
    <dgm:pt modelId="{2E20B8CD-AB83-4391-9945-971D709F0A6C}">
      <dgm:prSet phldrT="[Text]" custT="1"/>
      <dgm:spPr/>
      <dgm:t>
        <a:bodyPr/>
        <a:lstStyle/>
        <a:p>
          <a:r>
            <a:rPr lang="en-US" sz="1400" dirty="0" smtClean="0"/>
            <a:t>Create  Advisory Board</a:t>
          </a:r>
          <a:endParaRPr lang="en-US" sz="1400" dirty="0"/>
        </a:p>
      </dgm:t>
    </dgm:pt>
    <dgm:pt modelId="{31927F1D-F42C-474D-9F68-8C8C4B4BECC3}" type="parTrans" cxnId="{EE97D697-E5DA-45AE-A026-E747FB91887D}">
      <dgm:prSet/>
      <dgm:spPr/>
      <dgm:t>
        <a:bodyPr/>
        <a:lstStyle/>
        <a:p>
          <a:endParaRPr lang="en-US"/>
        </a:p>
      </dgm:t>
    </dgm:pt>
    <dgm:pt modelId="{1ABADA82-71B6-4A3A-B708-15B50A390844}" type="sibTrans" cxnId="{EE97D697-E5DA-45AE-A026-E747FB91887D}">
      <dgm:prSet/>
      <dgm:spPr/>
      <dgm:t>
        <a:bodyPr/>
        <a:lstStyle/>
        <a:p>
          <a:endParaRPr lang="en-US"/>
        </a:p>
      </dgm:t>
    </dgm:pt>
    <dgm:pt modelId="{FABD5A56-88F6-44E5-A17E-E085C71208A7}">
      <dgm:prSet phldrT="[Text]" custT="1"/>
      <dgm:spPr/>
      <dgm:t>
        <a:bodyPr/>
        <a:lstStyle/>
        <a:p>
          <a:r>
            <a:rPr lang="en-US" sz="1400" dirty="0" smtClean="0"/>
            <a:t>Partners</a:t>
          </a:r>
          <a:endParaRPr lang="en-US" sz="1400" dirty="0"/>
        </a:p>
      </dgm:t>
    </dgm:pt>
    <dgm:pt modelId="{A296CE98-8DB6-4976-8D55-88BEAB1C6F5E}" type="parTrans" cxnId="{D3DCC8A3-E523-4EAA-98B7-E19657067D29}">
      <dgm:prSet/>
      <dgm:spPr/>
      <dgm:t>
        <a:bodyPr/>
        <a:lstStyle/>
        <a:p>
          <a:endParaRPr lang="en-US"/>
        </a:p>
      </dgm:t>
    </dgm:pt>
    <dgm:pt modelId="{3A145CBA-F982-4524-BB6F-4465F6B478E9}" type="sibTrans" cxnId="{D3DCC8A3-E523-4EAA-98B7-E19657067D29}">
      <dgm:prSet/>
      <dgm:spPr/>
      <dgm:t>
        <a:bodyPr/>
        <a:lstStyle/>
        <a:p>
          <a:endParaRPr lang="en-US"/>
        </a:p>
      </dgm:t>
    </dgm:pt>
    <dgm:pt modelId="{5243E724-8B01-41AE-81BA-BB96A4CB1616}">
      <dgm:prSet phldrT="[Text]" custT="1"/>
      <dgm:spPr/>
      <dgm:t>
        <a:bodyPr/>
        <a:lstStyle/>
        <a:p>
          <a:r>
            <a:rPr lang="en-US" sz="1400" dirty="0" smtClean="0"/>
            <a:t>Funding</a:t>
          </a:r>
          <a:endParaRPr lang="en-US" sz="1400" dirty="0"/>
        </a:p>
      </dgm:t>
    </dgm:pt>
    <dgm:pt modelId="{FDA9F321-F393-4B9A-9BA7-7506088C376F}" type="parTrans" cxnId="{59436820-1A61-4444-849D-6154CF1D8F96}">
      <dgm:prSet/>
      <dgm:spPr/>
      <dgm:t>
        <a:bodyPr/>
        <a:lstStyle/>
        <a:p>
          <a:endParaRPr lang="en-US"/>
        </a:p>
      </dgm:t>
    </dgm:pt>
    <dgm:pt modelId="{D550788B-65A3-4F29-8A5F-4B5714AA8E5D}" type="sibTrans" cxnId="{59436820-1A61-4444-849D-6154CF1D8F96}">
      <dgm:prSet/>
      <dgm:spPr/>
      <dgm:t>
        <a:bodyPr/>
        <a:lstStyle/>
        <a:p>
          <a:endParaRPr lang="en-US"/>
        </a:p>
      </dgm:t>
    </dgm:pt>
    <dgm:pt modelId="{8DF2B6FD-95BD-4209-B37C-FAD48ADF1285}">
      <dgm:prSet phldrT="[Text]" custT="1"/>
      <dgm:spPr/>
      <dgm:t>
        <a:bodyPr/>
        <a:lstStyle/>
        <a:p>
          <a:r>
            <a:rPr lang="en-US" sz="1400" dirty="0" smtClean="0"/>
            <a:t>Roles/Responsibilities</a:t>
          </a:r>
          <a:endParaRPr lang="en-US" sz="1400" dirty="0"/>
        </a:p>
      </dgm:t>
    </dgm:pt>
    <dgm:pt modelId="{2F461DB8-1DF2-4C02-892C-CBF0D18FFAE7}" type="parTrans" cxnId="{FFD47975-5157-462D-972A-6CADDDFA0736}">
      <dgm:prSet/>
      <dgm:spPr/>
      <dgm:t>
        <a:bodyPr/>
        <a:lstStyle/>
        <a:p>
          <a:endParaRPr lang="en-US"/>
        </a:p>
      </dgm:t>
    </dgm:pt>
    <dgm:pt modelId="{8F0612C5-F286-4F5A-AB2A-1530977D1FE7}" type="sibTrans" cxnId="{FFD47975-5157-462D-972A-6CADDDFA0736}">
      <dgm:prSet/>
      <dgm:spPr/>
      <dgm:t>
        <a:bodyPr/>
        <a:lstStyle/>
        <a:p>
          <a:endParaRPr lang="en-US"/>
        </a:p>
      </dgm:t>
    </dgm:pt>
    <dgm:pt modelId="{E4FF23B8-53CD-2B4D-BB1C-641E5F3213C9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900" dirty="0" smtClean="0"/>
            <a:t>Engage/Pilots</a:t>
          </a:r>
        </a:p>
      </dgm:t>
    </dgm:pt>
    <dgm:pt modelId="{99C136C4-0C42-B14D-8BA6-5BB072AFC096}" type="parTrans" cxnId="{9927D981-29D7-9A42-8099-3D99547B6715}">
      <dgm:prSet/>
      <dgm:spPr/>
      <dgm:t>
        <a:bodyPr/>
        <a:lstStyle/>
        <a:p>
          <a:endParaRPr lang="en-US"/>
        </a:p>
      </dgm:t>
    </dgm:pt>
    <dgm:pt modelId="{D2E82042-DF1A-5946-8BFC-DE3A6DA11307}" type="sibTrans" cxnId="{9927D981-29D7-9A42-8099-3D99547B6715}">
      <dgm:prSet/>
      <dgm:spPr/>
      <dgm:t>
        <a:bodyPr/>
        <a:lstStyle/>
        <a:p>
          <a:endParaRPr lang="en-US"/>
        </a:p>
      </dgm:t>
    </dgm:pt>
    <dgm:pt modelId="{9DB03B1A-F4E0-A74C-BB0F-D0DFF615241F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dirty="0" smtClean="0"/>
            <a:t>Identify activities</a:t>
          </a:r>
          <a:endParaRPr lang="en-US" sz="1400" dirty="0"/>
        </a:p>
      </dgm:t>
    </dgm:pt>
    <dgm:pt modelId="{88E7A8FD-806F-4A44-B86B-DEDF48DCE502}" type="parTrans" cxnId="{E8B3A6A7-DBC4-DE4D-BD76-C2E5112F01B6}">
      <dgm:prSet/>
      <dgm:spPr/>
      <dgm:t>
        <a:bodyPr/>
        <a:lstStyle/>
        <a:p>
          <a:endParaRPr lang="en-US"/>
        </a:p>
      </dgm:t>
    </dgm:pt>
    <dgm:pt modelId="{137E47B7-CEB7-EC48-AEE4-CEF103C8969B}" type="sibTrans" cxnId="{E8B3A6A7-DBC4-DE4D-BD76-C2E5112F01B6}">
      <dgm:prSet/>
      <dgm:spPr/>
      <dgm:t>
        <a:bodyPr/>
        <a:lstStyle/>
        <a:p>
          <a:endParaRPr lang="en-US"/>
        </a:p>
      </dgm:t>
    </dgm:pt>
    <dgm:pt modelId="{CF3F4387-EE2F-E44C-A0BF-6E03E6D4F57D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dirty="0" smtClean="0"/>
            <a:t>Age range specific</a:t>
          </a:r>
          <a:endParaRPr lang="en-US" sz="1400" dirty="0"/>
        </a:p>
      </dgm:t>
    </dgm:pt>
    <dgm:pt modelId="{39286FB1-3B28-934D-9509-C877ADE530BB}" type="parTrans" cxnId="{92AAB03B-F3A9-3B49-855A-95CCA3835150}">
      <dgm:prSet/>
      <dgm:spPr/>
      <dgm:t>
        <a:bodyPr/>
        <a:lstStyle/>
        <a:p>
          <a:endParaRPr lang="en-US"/>
        </a:p>
      </dgm:t>
    </dgm:pt>
    <dgm:pt modelId="{1C647CC9-1FB0-6A47-A208-6B39363F9A53}" type="sibTrans" cxnId="{92AAB03B-F3A9-3B49-855A-95CCA3835150}">
      <dgm:prSet/>
      <dgm:spPr/>
      <dgm:t>
        <a:bodyPr/>
        <a:lstStyle/>
        <a:p>
          <a:endParaRPr lang="en-US"/>
        </a:p>
      </dgm:t>
    </dgm:pt>
    <dgm:pt modelId="{0CA894C4-CD7A-A94A-BD1F-2847782649D5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dirty="0" smtClean="0"/>
            <a:t>List of competencies</a:t>
          </a:r>
          <a:endParaRPr lang="en-US" sz="1400" dirty="0"/>
        </a:p>
      </dgm:t>
    </dgm:pt>
    <dgm:pt modelId="{3C6093BD-1667-2E42-89C2-A4D8EA3AE450}" type="parTrans" cxnId="{DF8F7EC8-0876-0C47-9512-EBBA2C782359}">
      <dgm:prSet/>
      <dgm:spPr/>
      <dgm:t>
        <a:bodyPr/>
        <a:lstStyle/>
        <a:p>
          <a:endParaRPr lang="en-US"/>
        </a:p>
      </dgm:t>
    </dgm:pt>
    <dgm:pt modelId="{12B6BB53-D54A-0B43-9F9E-B975DD8B3EA4}" type="sibTrans" cxnId="{DF8F7EC8-0876-0C47-9512-EBBA2C782359}">
      <dgm:prSet/>
      <dgm:spPr/>
      <dgm:t>
        <a:bodyPr/>
        <a:lstStyle/>
        <a:p>
          <a:endParaRPr lang="en-US"/>
        </a:p>
      </dgm:t>
    </dgm:pt>
    <dgm:pt modelId="{E2763E4A-3903-4B96-AA23-EA1C3E386DD6}">
      <dgm:prSet phldrT="[Text]" custT="1"/>
      <dgm:spPr/>
      <dgm:t>
        <a:bodyPr/>
        <a:lstStyle/>
        <a:p>
          <a:r>
            <a:rPr lang="en-US" sz="1400" dirty="0" smtClean="0"/>
            <a:t>Identify weaknesses</a:t>
          </a:r>
          <a:endParaRPr lang="en-US" sz="1400" dirty="0"/>
        </a:p>
      </dgm:t>
    </dgm:pt>
    <dgm:pt modelId="{8461CFF0-412E-4412-8BF4-C2A0B397764A}" type="parTrans" cxnId="{44EED360-6102-41BB-80BC-2AD64857E677}">
      <dgm:prSet/>
      <dgm:spPr/>
      <dgm:t>
        <a:bodyPr/>
        <a:lstStyle/>
        <a:p>
          <a:endParaRPr lang="en-US"/>
        </a:p>
      </dgm:t>
    </dgm:pt>
    <dgm:pt modelId="{4060CE83-464A-4584-91FF-3B5020C1209E}" type="sibTrans" cxnId="{44EED360-6102-41BB-80BC-2AD64857E677}">
      <dgm:prSet/>
      <dgm:spPr/>
      <dgm:t>
        <a:bodyPr/>
        <a:lstStyle/>
        <a:p>
          <a:endParaRPr lang="en-US"/>
        </a:p>
      </dgm:t>
    </dgm:pt>
    <dgm:pt modelId="{3B847239-2650-0A4D-AEC6-D421E6A4F738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400" dirty="0" smtClean="0"/>
            <a:t>Investigate Cross Curricular Possibilities</a:t>
          </a:r>
          <a:endParaRPr lang="en-US" sz="1400" dirty="0"/>
        </a:p>
      </dgm:t>
    </dgm:pt>
    <dgm:pt modelId="{EDC1AAAE-29F1-014A-B093-E531765F0025}" type="parTrans" cxnId="{E6BBAAAC-E72A-E245-8017-F9C3ED141EB6}">
      <dgm:prSet/>
      <dgm:spPr/>
      <dgm:t>
        <a:bodyPr/>
        <a:lstStyle/>
        <a:p>
          <a:endParaRPr lang="en-US"/>
        </a:p>
      </dgm:t>
    </dgm:pt>
    <dgm:pt modelId="{C858C005-8606-254D-A3CF-D1BD00873A72}" type="sibTrans" cxnId="{E6BBAAAC-E72A-E245-8017-F9C3ED141EB6}">
      <dgm:prSet/>
      <dgm:spPr/>
      <dgm:t>
        <a:bodyPr/>
        <a:lstStyle/>
        <a:p>
          <a:endParaRPr lang="en-US"/>
        </a:p>
      </dgm:t>
    </dgm:pt>
    <dgm:pt modelId="{F84507F1-97B9-5844-9C8C-FE5B0D68C925}">
      <dgm:prSet phldrT="[Text]" custT="1"/>
      <dgm:spPr/>
      <dgm:t>
        <a:bodyPr/>
        <a:lstStyle/>
        <a:p>
          <a:r>
            <a:rPr lang="en-US" sz="1400" dirty="0" smtClean="0"/>
            <a:t>Objectives</a:t>
          </a:r>
          <a:endParaRPr lang="en-US" sz="1400" dirty="0"/>
        </a:p>
      </dgm:t>
    </dgm:pt>
    <dgm:pt modelId="{9295B15A-7B19-E442-800F-10D28FC256B9}" type="parTrans" cxnId="{6894DE0C-20EA-894E-B8CC-089A256B2C0B}">
      <dgm:prSet/>
      <dgm:spPr/>
      <dgm:t>
        <a:bodyPr/>
        <a:lstStyle/>
        <a:p>
          <a:endParaRPr lang="en-US"/>
        </a:p>
      </dgm:t>
    </dgm:pt>
    <dgm:pt modelId="{56829D85-46E5-994E-920C-7A20604D0870}" type="sibTrans" cxnId="{6894DE0C-20EA-894E-B8CC-089A256B2C0B}">
      <dgm:prSet/>
      <dgm:spPr/>
      <dgm:t>
        <a:bodyPr/>
        <a:lstStyle/>
        <a:p>
          <a:endParaRPr lang="en-US"/>
        </a:p>
      </dgm:t>
    </dgm:pt>
    <dgm:pt modelId="{F1453CB2-A657-CC47-AE0D-A1D9509DA3EE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dirty="0" smtClean="0"/>
            <a:t>Potential activities</a:t>
          </a:r>
          <a:endParaRPr lang="en-US" sz="1400" dirty="0"/>
        </a:p>
      </dgm:t>
    </dgm:pt>
    <dgm:pt modelId="{E29A3183-9210-1842-AF42-316F10850F06}" type="parTrans" cxnId="{58612994-1469-224B-A535-0F87C2AA931E}">
      <dgm:prSet/>
      <dgm:spPr/>
      <dgm:t>
        <a:bodyPr/>
        <a:lstStyle/>
        <a:p>
          <a:endParaRPr lang="en-US"/>
        </a:p>
      </dgm:t>
    </dgm:pt>
    <dgm:pt modelId="{0A66D9B9-7EA6-AC46-8DD6-46BCBC907336}" type="sibTrans" cxnId="{58612994-1469-224B-A535-0F87C2AA931E}">
      <dgm:prSet/>
      <dgm:spPr/>
      <dgm:t>
        <a:bodyPr/>
        <a:lstStyle/>
        <a:p>
          <a:endParaRPr lang="en-US"/>
        </a:p>
      </dgm:t>
    </dgm:pt>
    <dgm:pt modelId="{8482737D-2DA7-2F4B-9977-8814416E0E85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dirty="0" smtClean="0"/>
            <a:t>Common Core Specific</a:t>
          </a:r>
          <a:endParaRPr lang="en-US" sz="1400" dirty="0"/>
        </a:p>
      </dgm:t>
    </dgm:pt>
    <dgm:pt modelId="{90BF0EB5-EE1B-C444-839D-33777F507798}" type="parTrans" cxnId="{781C40C8-C428-DA4B-BFCA-D02E35EB53C0}">
      <dgm:prSet/>
      <dgm:spPr/>
      <dgm:t>
        <a:bodyPr/>
        <a:lstStyle/>
        <a:p>
          <a:endParaRPr lang="en-US"/>
        </a:p>
      </dgm:t>
    </dgm:pt>
    <dgm:pt modelId="{BFBAE5D5-8DDA-8544-97C8-CB8370044022}" type="sibTrans" cxnId="{781C40C8-C428-DA4B-BFCA-D02E35EB53C0}">
      <dgm:prSet/>
      <dgm:spPr/>
      <dgm:t>
        <a:bodyPr/>
        <a:lstStyle/>
        <a:p>
          <a:endParaRPr lang="en-US"/>
        </a:p>
      </dgm:t>
    </dgm:pt>
    <dgm:pt modelId="{804E13C6-42BB-4EA0-B639-E74612DE7049}" type="pres">
      <dgm:prSet presAssocID="{BEEB78CC-9A61-4AD7-ABE6-C110BC24E1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E44016-960E-4354-BA87-126DC4055F5C}" type="pres">
      <dgm:prSet presAssocID="{17F33F3A-18AC-4C81-BD49-1DAF1E1D1A70}" presName="node" presStyleLbl="node1" presStyleIdx="0" presStyleCnt="4" custScaleX="97603" custLinFactX="-51615" custLinFactNeighborX="-100000" custLinFactNeighborY="12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20E6F-6C45-431C-A21C-1BA6A919C8ED}" type="pres">
      <dgm:prSet presAssocID="{82481831-8EA8-4B47-96E3-50963B5C4D7B}" presName="sibTrans" presStyleCnt="0"/>
      <dgm:spPr/>
      <dgm:t>
        <a:bodyPr/>
        <a:lstStyle/>
        <a:p>
          <a:endParaRPr lang="en-US"/>
        </a:p>
      </dgm:t>
    </dgm:pt>
    <dgm:pt modelId="{4AE2B459-D350-4366-8E13-FF0665E19EC6}" type="pres">
      <dgm:prSet presAssocID="{87D7C00B-816B-44C8-8D89-F2B0C40905EB}" presName="node" presStyleLbl="node1" presStyleIdx="1" presStyleCnt="4" custScaleX="889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7026E-B882-425C-A1FC-4ED0A1C99918}" type="pres">
      <dgm:prSet presAssocID="{E63D2783-BD78-48CE-9249-880F40104F71}" presName="sibTrans" presStyleCnt="0"/>
      <dgm:spPr/>
      <dgm:t>
        <a:bodyPr/>
        <a:lstStyle/>
        <a:p>
          <a:endParaRPr lang="en-US"/>
        </a:p>
      </dgm:t>
    </dgm:pt>
    <dgm:pt modelId="{762AF8EA-D5F2-4715-AF9C-950A8BB0A39D}" type="pres">
      <dgm:prSet presAssocID="{6B6783B1-D521-4B8E-AB22-EC31D9AF66C2}" presName="node" presStyleLbl="node1" presStyleIdx="2" presStyleCnt="4" custScaleX="95299" custLinFactNeighborX="21026" custLinFactNeighborY="-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97BF52-C1D6-D241-906C-3BBC57301F50}" type="pres">
      <dgm:prSet presAssocID="{CAE50CD3-81D3-4B57-8826-FBDEAA716FD1}" presName="sibTrans" presStyleCnt="0"/>
      <dgm:spPr/>
    </dgm:pt>
    <dgm:pt modelId="{FE317440-F786-E444-BAF2-0C86AB77C1A6}" type="pres">
      <dgm:prSet presAssocID="{E4FF23B8-53CD-2B4D-BB1C-641E5F3213C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6DB79F-E13A-4582-837C-92A197317B7D}" type="presOf" srcId="{E2763E4A-3903-4B96-AA23-EA1C3E386DD6}" destId="{4AE2B459-D350-4366-8E13-FF0665E19EC6}" srcOrd="0" destOrd="2" presId="urn:microsoft.com/office/officeart/2005/8/layout/hList6"/>
    <dgm:cxn modelId="{142E1C38-50B0-944A-8441-EBF5B14C8431}" type="presOf" srcId="{8482737D-2DA7-2F4B-9977-8814416E0E85}" destId="{FE317440-F786-E444-BAF2-0C86AB77C1A6}" srcOrd="0" destOrd="3" presId="urn:microsoft.com/office/officeart/2005/8/layout/hList6"/>
    <dgm:cxn modelId="{EA415E57-80BD-0640-86C2-DE3A028B915C}" type="presOf" srcId="{0CA894C4-CD7A-A94A-BD1F-2847782649D5}" destId="{FE317440-F786-E444-BAF2-0C86AB77C1A6}" srcOrd="0" destOrd="5" presId="urn:microsoft.com/office/officeart/2005/8/layout/hList6"/>
    <dgm:cxn modelId="{57A61F9E-E32E-4E2B-BE28-DD357D5B8C31}" type="presOf" srcId="{A5C32DE0-E237-4B15-9E7C-6AB259220383}" destId="{4AE2B459-D350-4366-8E13-FF0665E19EC6}" srcOrd="0" destOrd="1" presId="urn:microsoft.com/office/officeart/2005/8/layout/hList6"/>
    <dgm:cxn modelId="{D3DCC8A3-E523-4EAA-98B7-E19657067D29}" srcId="{6B6783B1-D521-4B8E-AB22-EC31D9AF66C2}" destId="{FABD5A56-88F6-44E5-A17E-E085C71208A7}" srcOrd="1" destOrd="0" parTransId="{A296CE98-8DB6-4976-8D55-88BEAB1C6F5E}" sibTransId="{3A145CBA-F982-4524-BB6F-4465F6B478E9}"/>
    <dgm:cxn modelId="{198A9B45-7A0F-495D-A661-3AD7DBBCFBB9}" srcId="{17F33F3A-18AC-4C81-BD49-1DAF1E1D1A70}" destId="{DCA185AE-F42F-46E5-ADD5-A9A35BEFB3E3}" srcOrd="2" destOrd="0" parTransId="{C6DDAA33-AC45-4797-83AD-604170CF1813}" sibTransId="{60EFCB67-6C6B-479F-B83C-3DD0C2651E15}"/>
    <dgm:cxn modelId="{92D03898-93C7-40CF-ACDC-B977DF61545D}" type="presOf" srcId="{FABD5A56-88F6-44E5-A17E-E085C71208A7}" destId="{762AF8EA-D5F2-4715-AF9C-950A8BB0A39D}" srcOrd="0" destOrd="2" presId="urn:microsoft.com/office/officeart/2005/8/layout/hList6"/>
    <dgm:cxn modelId="{71B5D1B7-0246-F242-8645-DF55B7B0C122}" type="presOf" srcId="{9DB03B1A-F4E0-A74C-BB0F-D0DFF615241F}" destId="{FE317440-F786-E444-BAF2-0C86AB77C1A6}" srcOrd="0" destOrd="1" presId="urn:microsoft.com/office/officeart/2005/8/layout/hList6"/>
    <dgm:cxn modelId="{885896F6-EF9F-4445-BA06-32518AC0E56F}" type="presOf" srcId="{F1453CB2-A657-CC47-AE0D-A1D9509DA3EE}" destId="{FE317440-F786-E444-BAF2-0C86AB77C1A6}" srcOrd="0" destOrd="4" presId="urn:microsoft.com/office/officeart/2005/8/layout/hList6"/>
    <dgm:cxn modelId="{6EDE4B6B-FDFB-414C-97D9-8B7546307B95}" type="presOf" srcId="{3B847239-2650-0A4D-AEC6-D421E6A4F738}" destId="{54E44016-960E-4354-BA87-126DC4055F5C}" srcOrd="0" destOrd="4" presId="urn:microsoft.com/office/officeart/2005/8/layout/hList6"/>
    <dgm:cxn modelId="{E6BBAAAC-E72A-E245-8017-F9C3ED141EB6}" srcId="{17F33F3A-18AC-4C81-BD49-1DAF1E1D1A70}" destId="{3B847239-2650-0A4D-AEC6-D421E6A4F738}" srcOrd="3" destOrd="0" parTransId="{EDC1AAAE-29F1-014A-B093-E531765F0025}" sibTransId="{C858C005-8606-254D-A3CF-D1BD00873A72}"/>
    <dgm:cxn modelId="{FFD47975-5157-462D-972A-6CADDDFA0736}" srcId="{6B6783B1-D521-4B8E-AB22-EC31D9AF66C2}" destId="{8DF2B6FD-95BD-4209-B37C-FAD48ADF1285}" srcOrd="3" destOrd="0" parTransId="{2F461DB8-1DF2-4C02-892C-CBF0D18FFAE7}" sibTransId="{8F0612C5-F286-4F5A-AB2A-1530977D1FE7}"/>
    <dgm:cxn modelId="{E73E1CD3-C76B-46EE-A5A7-75FA26929134}" type="presOf" srcId="{2E20B8CD-AB83-4391-9945-971D709F0A6C}" destId="{4AE2B459-D350-4366-8E13-FF0665E19EC6}" srcOrd="0" destOrd="4" presId="urn:microsoft.com/office/officeart/2005/8/layout/hList6"/>
    <dgm:cxn modelId="{F85141D0-F7D1-45A9-868E-7411892AEFB7}" srcId="{17F33F3A-18AC-4C81-BD49-1DAF1E1D1A70}" destId="{620877CE-CD86-493A-9F8A-B0491492B6D4}" srcOrd="1" destOrd="0" parTransId="{1056750B-38B1-49F0-9716-142AD35CF9D5}" sibTransId="{E7F118D2-03E7-4A7B-9C01-CD54721106F8}"/>
    <dgm:cxn modelId="{DF8F7EC8-0876-0C47-9512-EBBA2C782359}" srcId="{E4FF23B8-53CD-2B4D-BB1C-641E5F3213C9}" destId="{0CA894C4-CD7A-A94A-BD1F-2847782649D5}" srcOrd="4" destOrd="0" parTransId="{3C6093BD-1667-2E42-89C2-A4D8EA3AE450}" sibTransId="{12B6BB53-D54A-0B43-9F9E-B975DD8B3EA4}"/>
    <dgm:cxn modelId="{BF9DDF30-5411-4662-B3D9-1387E4A446DF}" type="presOf" srcId="{87D7C00B-816B-44C8-8D89-F2B0C40905EB}" destId="{4AE2B459-D350-4366-8E13-FF0665E19EC6}" srcOrd="0" destOrd="0" presId="urn:microsoft.com/office/officeart/2005/8/layout/hList6"/>
    <dgm:cxn modelId="{62BEDD22-E7B6-4082-9B27-428630848660}" type="presOf" srcId="{BEEB78CC-9A61-4AD7-ABE6-C110BC24E13A}" destId="{804E13C6-42BB-4EA0-B639-E74612DE7049}" srcOrd="0" destOrd="0" presId="urn:microsoft.com/office/officeart/2005/8/layout/hList6"/>
    <dgm:cxn modelId="{77BD70AE-BEA2-480C-9AE1-1A393064A162}" type="presOf" srcId="{17F33F3A-18AC-4C81-BD49-1DAF1E1D1A70}" destId="{54E44016-960E-4354-BA87-126DC4055F5C}" srcOrd="0" destOrd="0" presId="urn:microsoft.com/office/officeart/2005/8/layout/hList6"/>
    <dgm:cxn modelId="{304B6FCC-CD91-47D4-86E0-D6164A33ABE0}" type="presOf" srcId="{6B6783B1-D521-4B8E-AB22-EC31D9AF66C2}" destId="{762AF8EA-D5F2-4715-AF9C-950A8BB0A39D}" srcOrd="0" destOrd="0" presId="urn:microsoft.com/office/officeart/2005/8/layout/hList6"/>
    <dgm:cxn modelId="{4A6FD062-794B-2F40-A703-D54A6FF853D2}" type="presOf" srcId="{F84507F1-97B9-5844-9C8C-FE5B0D68C925}" destId="{762AF8EA-D5F2-4715-AF9C-950A8BB0A39D}" srcOrd="0" destOrd="5" presId="urn:microsoft.com/office/officeart/2005/8/layout/hList6"/>
    <dgm:cxn modelId="{A8C82FED-D63E-450C-A1AD-38F9A507DD12}" type="presOf" srcId="{79700B37-2DB1-47DE-9BFD-5B03F7C3AA7A}" destId="{762AF8EA-D5F2-4715-AF9C-950A8BB0A39D}" srcOrd="0" destOrd="1" presId="urn:microsoft.com/office/officeart/2005/8/layout/hList6"/>
    <dgm:cxn modelId="{77420AF6-4BEB-A341-90BE-C5684BD56846}" type="presOf" srcId="{E4FF23B8-53CD-2B4D-BB1C-641E5F3213C9}" destId="{FE317440-F786-E444-BAF2-0C86AB77C1A6}" srcOrd="0" destOrd="0" presId="urn:microsoft.com/office/officeart/2005/8/layout/hList6"/>
    <dgm:cxn modelId="{EE97D697-E5DA-45AE-A026-E747FB91887D}" srcId="{87D7C00B-816B-44C8-8D89-F2B0C40905EB}" destId="{2E20B8CD-AB83-4391-9945-971D709F0A6C}" srcOrd="3" destOrd="0" parTransId="{31927F1D-F42C-474D-9F68-8C8C4B4BECC3}" sibTransId="{1ABADA82-71B6-4A3A-B708-15B50A390844}"/>
    <dgm:cxn modelId="{8C8F2080-5AA9-43E1-9941-A8F09D2EE8B8}" srcId="{BEEB78CC-9A61-4AD7-ABE6-C110BC24E13A}" destId="{6B6783B1-D521-4B8E-AB22-EC31D9AF66C2}" srcOrd="2" destOrd="0" parTransId="{094E8A18-07FF-4A3A-95A3-614B5EE5E86D}" sibTransId="{CAE50CD3-81D3-4B57-8826-FBDEAA716FD1}"/>
    <dgm:cxn modelId="{2213E138-C02D-454A-B455-026AF042D47F}" type="presOf" srcId="{CB232172-3E58-438A-A260-7657027C25B1}" destId="{4AE2B459-D350-4366-8E13-FF0665E19EC6}" srcOrd="0" destOrd="3" presId="urn:microsoft.com/office/officeart/2005/8/layout/hList6"/>
    <dgm:cxn modelId="{63A6F568-DDD1-434B-BAA2-2C9877C3F6F4}" type="presOf" srcId="{620877CE-CD86-493A-9F8A-B0491492B6D4}" destId="{54E44016-960E-4354-BA87-126DC4055F5C}" srcOrd="0" destOrd="2" presId="urn:microsoft.com/office/officeart/2005/8/layout/hList6"/>
    <dgm:cxn modelId="{44EED360-6102-41BB-80BC-2AD64857E677}" srcId="{87D7C00B-816B-44C8-8D89-F2B0C40905EB}" destId="{E2763E4A-3903-4B96-AA23-EA1C3E386DD6}" srcOrd="1" destOrd="0" parTransId="{8461CFF0-412E-4412-8BF4-C2A0B397764A}" sibTransId="{4060CE83-464A-4584-91FF-3B5020C1209E}"/>
    <dgm:cxn modelId="{6179A876-C571-4DDA-ACD5-0161C66DEF1E}" type="presOf" srcId="{DCA185AE-F42F-46E5-ADD5-A9A35BEFB3E3}" destId="{54E44016-960E-4354-BA87-126DC4055F5C}" srcOrd="0" destOrd="3" presId="urn:microsoft.com/office/officeart/2005/8/layout/hList6"/>
    <dgm:cxn modelId="{95A8A5D7-03B6-42D3-8A9A-C7A219F8B2E5}" type="presOf" srcId="{5243E724-8B01-41AE-81BA-BB96A4CB1616}" destId="{762AF8EA-D5F2-4715-AF9C-950A8BB0A39D}" srcOrd="0" destOrd="3" presId="urn:microsoft.com/office/officeart/2005/8/layout/hList6"/>
    <dgm:cxn modelId="{1BE319D4-888B-BA4A-BAC6-B19F5963A222}" type="presOf" srcId="{CF3F4387-EE2F-E44C-A0BF-6E03E6D4F57D}" destId="{FE317440-F786-E444-BAF2-0C86AB77C1A6}" srcOrd="0" destOrd="2" presId="urn:microsoft.com/office/officeart/2005/8/layout/hList6"/>
    <dgm:cxn modelId="{3C20A75B-B7F0-46EA-9712-44D1C22F27B0}" srcId="{87D7C00B-816B-44C8-8D89-F2B0C40905EB}" destId="{CB232172-3E58-438A-A260-7657027C25B1}" srcOrd="2" destOrd="0" parTransId="{4365FB64-1ED6-41D2-B523-FBEB99B72299}" sibTransId="{D9CBE968-5BB3-4A4F-AB6C-2A09910E9B20}"/>
    <dgm:cxn modelId="{781C40C8-C428-DA4B-BFCA-D02E35EB53C0}" srcId="{E4FF23B8-53CD-2B4D-BB1C-641E5F3213C9}" destId="{8482737D-2DA7-2F4B-9977-8814416E0E85}" srcOrd="2" destOrd="0" parTransId="{90BF0EB5-EE1B-C444-839D-33777F507798}" sibTransId="{BFBAE5D5-8DDA-8544-97C8-CB8370044022}"/>
    <dgm:cxn modelId="{26D222E9-66EC-4B7E-9C4E-3D88B241B58E}" type="presOf" srcId="{8DF2B6FD-95BD-4209-B37C-FAD48ADF1285}" destId="{762AF8EA-D5F2-4715-AF9C-950A8BB0A39D}" srcOrd="0" destOrd="4" presId="urn:microsoft.com/office/officeart/2005/8/layout/hList6"/>
    <dgm:cxn modelId="{2DEED3E4-0BB3-4986-BE09-E9086DEC10F2}" srcId="{BEEB78CC-9A61-4AD7-ABE6-C110BC24E13A}" destId="{87D7C00B-816B-44C8-8D89-F2B0C40905EB}" srcOrd="1" destOrd="0" parTransId="{72F22DE8-6DC3-473A-B692-B27294D22729}" sibTransId="{E63D2783-BD78-48CE-9249-880F40104F71}"/>
    <dgm:cxn modelId="{6894DE0C-20EA-894E-B8CC-089A256B2C0B}" srcId="{6B6783B1-D521-4B8E-AB22-EC31D9AF66C2}" destId="{F84507F1-97B9-5844-9C8C-FE5B0D68C925}" srcOrd="4" destOrd="0" parTransId="{9295B15A-7B19-E442-800F-10D28FC256B9}" sibTransId="{56829D85-46E5-994E-920C-7A20604D0870}"/>
    <dgm:cxn modelId="{5B533117-C013-4091-A8B8-53A81CFAFFE1}" srcId="{17F33F3A-18AC-4C81-BD49-1DAF1E1D1A70}" destId="{2549C567-469C-4F9F-A9EC-676B2831D30E}" srcOrd="0" destOrd="0" parTransId="{3C380041-87C5-4948-BB10-67D507314AAB}" sibTransId="{0244EA22-00D4-4C0F-9B9B-C1C88A34F193}"/>
    <dgm:cxn modelId="{9927D981-29D7-9A42-8099-3D99547B6715}" srcId="{BEEB78CC-9A61-4AD7-ABE6-C110BC24E13A}" destId="{E4FF23B8-53CD-2B4D-BB1C-641E5F3213C9}" srcOrd="3" destOrd="0" parTransId="{99C136C4-0C42-B14D-8BA6-5BB072AFC096}" sibTransId="{D2E82042-DF1A-5946-8BFC-DE3A6DA11307}"/>
    <dgm:cxn modelId="{92AAB03B-F3A9-3B49-855A-95CCA3835150}" srcId="{E4FF23B8-53CD-2B4D-BB1C-641E5F3213C9}" destId="{CF3F4387-EE2F-E44C-A0BF-6E03E6D4F57D}" srcOrd="1" destOrd="0" parTransId="{39286FB1-3B28-934D-9509-C877ADE530BB}" sibTransId="{1C647CC9-1FB0-6A47-A208-6B39363F9A53}"/>
    <dgm:cxn modelId="{58612994-1469-224B-A535-0F87C2AA931E}" srcId="{E4FF23B8-53CD-2B4D-BB1C-641E5F3213C9}" destId="{F1453CB2-A657-CC47-AE0D-A1D9509DA3EE}" srcOrd="3" destOrd="0" parTransId="{E29A3183-9210-1842-AF42-316F10850F06}" sibTransId="{0A66D9B9-7EA6-AC46-8DD6-46BCBC907336}"/>
    <dgm:cxn modelId="{8CE1F108-D360-4D06-9A54-E0FC5D715AD3}" srcId="{6B6783B1-D521-4B8E-AB22-EC31D9AF66C2}" destId="{79700B37-2DB1-47DE-9BFD-5B03F7C3AA7A}" srcOrd="0" destOrd="0" parTransId="{542720DE-F169-42DA-9ED5-B5FB6392138A}" sibTransId="{DECEC013-7D27-4848-A44A-4D8223C1FAF0}"/>
    <dgm:cxn modelId="{CE8C51C0-B9E4-432E-954A-8C7624CEEEEA}" type="presOf" srcId="{2549C567-469C-4F9F-A9EC-676B2831D30E}" destId="{54E44016-960E-4354-BA87-126DC4055F5C}" srcOrd="0" destOrd="1" presId="urn:microsoft.com/office/officeart/2005/8/layout/hList6"/>
    <dgm:cxn modelId="{D698E42D-F143-45AB-8CE2-DA19E38BE253}" srcId="{87D7C00B-816B-44C8-8D89-F2B0C40905EB}" destId="{A5C32DE0-E237-4B15-9E7C-6AB259220383}" srcOrd="0" destOrd="0" parTransId="{76C760A6-9EE5-4117-B43F-7860751D7C99}" sibTransId="{F6C559D5-1FFA-40B0-BB4F-F3461D8E7327}"/>
    <dgm:cxn modelId="{0027E690-61BC-494F-9EE4-977AE4D4CB8B}" srcId="{BEEB78CC-9A61-4AD7-ABE6-C110BC24E13A}" destId="{17F33F3A-18AC-4C81-BD49-1DAF1E1D1A70}" srcOrd="0" destOrd="0" parTransId="{1D193AE2-7214-4086-AC22-57ADA91BBA11}" sibTransId="{82481831-8EA8-4B47-96E3-50963B5C4D7B}"/>
    <dgm:cxn modelId="{E8B3A6A7-DBC4-DE4D-BD76-C2E5112F01B6}" srcId="{E4FF23B8-53CD-2B4D-BB1C-641E5F3213C9}" destId="{9DB03B1A-F4E0-A74C-BB0F-D0DFF615241F}" srcOrd="0" destOrd="0" parTransId="{88E7A8FD-806F-4A44-B86B-DEDF48DCE502}" sibTransId="{137E47B7-CEB7-EC48-AEE4-CEF103C8969B}"/>
    <dgm:cxn modelId="{59436820-1A61-4444-849D-6154CF1D8F96}" srcId="{6B6783B1-D521-4B8E-AB22-EC31D9AF66C2}" destId="{5243E724-8B01-41AE-81BA-BB96A4CB1616}" srcOrd="2" destOrd="0" parTransId="{FDA9F321-F393-4B9A-9BA7-7506088C376F}" sibTransId="{D550788B-65A3-4F29-8A5F-4B5714AA8E5D}"/>
    <dgm:cxn modelId="{5203628C-A954-48AB-BE9B-3B0A65D0D54C}" type="presParOf" srcId="{804E13C6-42BB-4EA0-B639-E74612DE7049}" destId="{54E44016-960E-4354-BA87-126DC4055F5C}" srcOrd="0" destOrd="0" presId="urn:microsoft.com/office/officeart/2005/8/layout/hList6"/>
    <dgm:cxn modelId="{3F106A84-73CC-409C-B683-DDBE93E1870D}" type="presParOf" srcId="{804E13C6-42BB-4EA0-B639-E74612DE7049}" destId="{E9A20E6F-6C45-431C-A21C-1BA6A919C8ED}" srcOrd="1" destOrd="0" presId="urn:microsoft.com/office/officeart/2005/8/layout/hList6"/>
    <dgm:cxn modelId="{76AD9224-A24B-476A-AAFA-DC6C21DD8D53}" type="presParOf" srcId="{804E13C6-42BB-4EA0-B639-E74612DE7049}" destId="{4AE2B459-D350-4366-8E13-FF0665E19EC6}" srcOrd="2" destOrd="0" presId="urn:microsoft.com/office/officeart/2005/8/layout/hList6"/>
    <dgm:cxn modelId="{DE22BD58-2178-4350-8440-BD5C964D6DEF}" type="presParOf" srcId="{804E13C6-42BB-4EA0-B639-E74612DE7049}" destId="{F9F7026E-B882-425C-A1FC-4ED0A1C99918}" srcOrd="3" destOrd="0" presId="urn:microsoft.com/office/officeart/2005/8/layout/hList6"/>
    <dgm:cxn modelId="{E3DDD717-3C37-45CE-A857-B307F9298072}" type="presParOf" srcId="{804E13C6-42BB-4EA0-B639-E74612DE7049}" destId="{762AF8EA-D5F2-4715-AF9C-950A8BB0A39D}" srcOrd="4" destOrd="0" presId="urn:microsoft.com/office/officeart/2005/8/layout/hList6"/>
    <dgm:cxn modelId="{288D3BE0-B9BB-4845-AB24-8DFBE6D8BEF1}" type="presParOf" srcId="{804E13C6-42BB-4EA0-B639-E74612DE7049}" destId="{AB97BF52-C1D6-D241-906C-3BBC57301F50}" srcOrd="5" destOrd="0" presId="urn:microsoft.com/office/officeart/2005/8/layout/hList6"/>
    <dgm:cxn modelId="{3557F58A-EAFB-3241-854A-100AC7B3F3CC}" type="presParOf" srcId="{804E13C6-42BB-4EA0-B639-E74612DE7049}" destId="{FE317440-F786-E444-BAF2-0C86AB77C1A6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82903-3B3B-4855-B8BF-341B2D033E70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13331-4A6F-4BEC-ADC1-6A9BB19D8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48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3F3D5-BC41-5A47-823A-581C0EBA2A8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798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78C13-4D3A-3947-94FF-85CC151AD8F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549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13331-4A6F-4BEC-ADC1-6A9BB19D877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27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13331-4A6F-4BEC-ADC1-6A9BB19D877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3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13331-4A6F-4BEC-ADC1-6A9BB19D877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7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17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2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5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1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6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0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6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5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2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99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8DB88-308B-410D-AF4F-CA14F034BF26}" type="datetimeFigureOut">
              <a:rPr lang="en-US" smtClean="0"/>
              <a:t>10/25/2013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6E75B-E19F-4944-8659-E638C7794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4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11" Type="http://schemas.openxmlformats.org/officeDocument/2006/relationships/hyperlink" Target="http://www.innergsolutions.com/" TargetMode="External"/><Relationship Id="rId5" Type="http://schemas.openxmlformats.org/officeDocument/2006/relationships/image" Target="../media/image19.jpg"/><Relationship Id="rId10" Type="http://schemas.openxmlformats.org/officeDocument/2006/relationships/hyperlink" Target="mailto:contact@innergsolutions.com" TargetMode="External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mGettyImages_14751749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"/>
          <a:stretch/>
        </p:blipFill>
        <p:spPr>
          <a:xfrm>
            <a:off x="1" y="0"/>
            <a:ext cx="9145152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3072" y="1964967"/>
            <a:ext cx="9158224" cy="2286000"/>
          </a:xfrm>
          <a:prstGeom prst="rect">
            <a:avLst/>
          </a:prstGeom>
          <a:solidFill>
            <a:schemeClr val="tx1">
              <a:alpha val="7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 descr="DT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590842" y="2098648"/>
            <a:ext cx="6099252" cy="169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4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 bwMode="auto">
          <a:xfrm>
            <a:off x="150176" y="1345528"/>
            <a:ext cx="1665933" cy="377830"/>
          </a:xfrm>
          <a:prstGeom prst="rect">
            <a:avLst/>
          </a:prstGeom>
          <a:solidFill>
            <a:srgbClr val="A6A6A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28575" rIns="0" bIns="28575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FFFFFF"/>
                </a:solidFill>
                <a:latin typeface="Gotham-Black"/>
                <a:cs typeface="Gotham-Black"/>
              </a:rPr>
              <a:t>RICHEST ECONOMIES</a:t>
            </a:r>
            <a:endParaRPr lang="en-US" sz="1100" dirty="0">
              <a:solidFill>
                <a:srgbClr val="FFFFFF"/>
              </a:solidFill>
              <a:latin typeface="Gotham-Black"/>
              <a:cs typeface="Gotham-Black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41041" y="3667305"/>
            <a:ext cx="1675069" cy="3038105"/>
            <a:chOff x="140878" y="3510545"/>
            <a:chExt cx="1600200" cy="3606089"/>
          </a:xfrm>
        </p:grpSpPr>
        <p:sp>
          <p:nvSpPr>
            <p:cNvPr id="73" name="Rectangle 72"/>
            <p:cNvSpPr/>
            <p:nvPr/>
          </p:nvSpPr>
          <p:spPr bwMode="auto">
            <a:xfrm>
              <a:off x="140878" y="3510545"/>
              <a:ext cx="1600200" cy="360608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t" anchorCtr="0" compatLnSpc="1">
              <a:prstTxWarp prst="textNoShape">
                <a:avLst/>
              </a:prstTxWarp>
            </a:bodyPr>
            <a:lstStyle/>
            <a:p>
              <a:pPr marL="214313" indent="-214313" defTabSz="571500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6754" y="3545162"/>
              <a:ext cx="1560526" cy="180819"/>
            </a:xfrm>
            <a:prstGeom prst="rect">
              <a:avLst/>
            </a:prstGeom>
            <a:noFill/>
          </p:spPr>
          <p:txBody>
            <a:bodyPr wrap="square" lIns="57150" tIns="28575" rIns="57150" bIns="28575" rtlCol="0">
              <a:spAutoFit/>
            </a:bodyPr>
            <a:lstStyle/>
            <a:p>
              <a:endParaRPr lang="en-US" sz="800" dirty="0">
                <a:latin typeface="Gotham-Black"/>
                <a:cs typeface="Gotham-Black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288633" y="1339840"/>
            <a:ext cx="1735125" cy="5465499"/>
            <a:chOff x="7273692" y="1174855"/>
            <a:chExt cx="1735125" cy="5787572"/>
          </a:xfrm>
        </p:grpSpPr>
        <p:sp>
          <p:nvSpPr>
            <p:cNvPr id="6" name="Rectangle 5"/>
            <p:cNvSpPr/>
            <p:nvPr/>
          </p:nvSpPr>
          <p:spPr bwMode="auto">
            <a:xfrm>
              <a:off x="7273692" y="1174855"/>
              <a:ext cx="1710373" cy="3778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  <a:latin typeface="Gotham-Black"/>
                  <a:cs typeface="Gotham-Black"/>
                </a:rPr>
                <a:t>POSITIVE DTM TRENDS</a:t>
              </a:r>
              <a:endParaRPr lang="en-US" sz="1100" dirty="0">
                <a:solidFill>
                  <a:schemeClr val="bg1"/>
                </a:solidFill>
                <a:latin typeface="Gotham-Black"/>
                <a:cs typeface="Gotham-Black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7273692" y="3182745"/>
              <a:ext cx="1710374" cy="45693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900" dirty="0">
                  <a:latin typeface="Gotham-Black"/>
                  <a:cs typeface="Gotham-Black"/>
                </a:rPr>
                <a:t>‘DESIGNED TO MOVE’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7273693" y="3639672"/>
              <a:ext cx="1735124" cy="3322755"/>
              <a:chOff x="7280589" y="3639672"/>
              <a:chExt cx="1725265" cy="3322755"/>
            </a:xfrm>
          </p:grpSpPr>
          <p:sp>
            <p:nvSpPr>
              <p:cNvPr id="72" name="Rectangle 71"/>
              <p:cNvSpPr/>
              <p:nvPr/>
            </p:nvSpPr>
            <p:spPr bwMode="auto">
              <a:xfrm>
                <a:off x="7280589" y="3639672"/>
                <a:ext cx="1700656" cy="3217135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28575" rIns="0" bIns="28575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214313" indent="-214313" defTabSz="571500" fontAlgn="base">
                  <a:spcBef>
                    <a:spcPct val="20000"/>
                  </a:spcBef>
                  <a:spcAft>
                    <a:spcPct val="0"/>
                  </a:spcAft>
                  <a:buFontTx/>
                  <a:buChar char="•"/>
                </a:pPr>
                <a:endParaRPr lang="en-US" sz="11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305198" y="3682925"/>
                <a:ext cx="1700656" cy="3279502"/>
              </a:xfrm>
              <a:prstGeom prst="rect">
                <a:avLst/>
              </a:prstGeom>
              <a:noFill/>
            </p:spPr>
            <p:txBody>
              <a:bodyPr wrap="square" lIns="57150" tIns="28575" rIns="57150" bIns="28575" rtlCol="0">
                <a:spAutoFit/>
              </a:bodyPr>
              <a:lstStyle/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DTM Champions </a:t>
                </a:r>
                <a:r>
                  <a:rPr lang="en-US" sz="1100" dirty="0" smtClean="0">
                    <a:cs typeface="Gotham-Black"/>
                  </a:rPr>
                  <a:t>operate in the region (GIZ, ICSSPE).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QATAR</a:t>
                </a:r>
                <a:r>
                  <a:rPr lang="en-US" sz="1100" dirty="0" smtClean="0">
                    <a:cs typeface="Gotham-Black"/>
                  </a:rPr>
                  <a:t> Aspire Academy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Active PE teachers </a:t>
                </a:r>
                <a:r>
                  <a:rPr lang="en-US" sz="1100" dirty="0" smtClean="0">
                    <a:cs typeface="Gotham-Black"/>
                  </a:rPr>
                  <a:t>community across the region. 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dirty="0">
                    <a:cs typeface="Gotham-Black"/>
                  </a:rPr>
                  <a:t>Prepared to work </a:t>
                </a:r>
                <a:r>
                  <a:rPr lang="en-US" sz="1100" dirty="0" smtClean="0">
                    <a:cs typeface="Gotham-Black"/>
                  </a:rPr>
                  <a:t>together (Aspire Academy, Princess Haya/Dubai Education Zone and Saudi School Sports, </a:t>
                </a:r>
                <a:r>
                  <a:rPr lang="en-US" sz="1100" dirty="0" err="1" smtClean="0">
                    <a:cs typeface="Gotham-Black"/>
                  </a:rPr>
                  <a:t>Tatweer</a:t>
                </a:r>
                <a:r>
                  <a:rPr lang="en-US" sz="1100" dirty="0" smtClean="0">
                    <a:cs typeface="Gotham-Black"/>
                  </a:rPr>
                  <a:t>).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QATAR </a:t>
                </a:r>
                <a:r>
                  <a:rPr lang="en-US" sz="1100" dirty="0" smtClean="0">
                    <a:cs typeface="Gotham-Black"/>
                  </a:rPr>
                  <a:t>Doha Goals Initiative established in 2012 to unify sport and culture.</a:t>
                </a:r>
                <a:endParaRPr lang="en-US" sz="1100" b="1" dirty="0" smtClean="0">
                  <a:cs typeface="Gotham-Black"/>
                </a:endParaRPr>
              </a:p>
              <a:p>
                <a:pPr marL="171450" indent="-171450">
                  <a:buFont typeface="Arial" pitchFamily="34" charset="0"/>
                  <a:buChar char="•"/>
                </a:pPr>
                <a:endParaRPr lang="en-US" sz="1050" dirty="0">
                  <a:latin typeface="Gotham-Black"/>
                  <a:cs typeface="Gotham-Black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5502114" y="1350570"/>
            <a:ext cx="1705845" cy="5364922"/>
            <a:chOff x="5513349" y="1260863"/>
            <a:chExt cx="1705845" cy="5364922"/>
          </a:xfrm>
        </p:grpSpPr>
        <p:sp>
          <p:nvSpPr>
            <p:cNvPr id="40" name="Rectangle 39"/>
            <p:cNvSpPr/>
            <p:nvPr/>
          </p:nvSpPr>
          <p:spPr bwMode="auto">
            <a:xfrm>
              <a:off x="5513349" y="1260863"/>
              <a:ext cx="1705845" cy="377830"/>
            </a:xfrm>
            <a:prstGeom prst="rect">
              <a:avLst/>
            </a:prstGeom>
            <a:solidFill>
              <a:srgbClr val="A6A6A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Gotham-Black"/>
                  <a:cs typeface="Gotham-Black"/>
                </a:rPr>
                <a:t>GOVERNMENT FOCUS OF ATTENTION</a:t>
              </a:r>
              <a:endParaRPr lang="en-US" sz="1100" dirty="0">
                <a:solidFill>
                  <a:srgbClr val="FFFFFF"/>
                </a:solidFill>
                <a:latin typeface="Gotham-Black"/>
                <a:cs typeface="Gotham-Black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5513349" y="3180486"/>
              <a:ext cx="1692552" cy="40900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t" anchorCtr="0" compatLnSpc="1">
              <a:prstTxWarp prst="textNoShape">
                <a:avLst/>
              </a:prstTxWarp>
            </a:bodyPr>
            <a:lstStyle/>
            <a:p>
              <a:pPr marL="214313" indent="-214313" defTabSz="571500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en-US"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596556" y="3278140"/>
              <a:ext cx="1609344" cy="196208"/>
            </a:xfrm>
            <a:prstGeom prst="rect">
              <a:avLst/>
            </a:prstGeom>
            <a:noFill/>
          </p:spPr>
          <p:txBody>
            <a:bodyPr wrap="square" lIns="57150" tIns="28575" rIns="57150" bIns="28575" rtlCol="0">
              <a:spAutoFit/>
            </a:bodyPr>
            <a:lstStyle/>
            <a:p>
              <a:pPr algn="ctr"/>
              <a:r>
                <a:rPr lang="en-US" sz="900" dirty="0" smtClean="0">
                  <a:latin typeface="Gotham-Black"/>
                  <a:cs typeface="Gotham-Black"/>
                </a:rPr>
                <a:t>REALIZING THE URGENCY</a:t>
              </a:r>
              <a:endParaRPr lang="en-US" sz="900" dirty="0">
                <a:latin typeface="Gotham-Black"/>
                <a:cs typeface="Gotham-Black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521837" y="3545162"/>
              <a:ext cx="1671437" cy="3080623"/>
              <a:chOff x="5526761" y="3545162"/>
              <a:chExt cx="1661940" cy="3080623"/>
            </a:xfrm>
          </p:grpSpPr>
          <p:sp>
            <p:nvSpPr>
              <p:cNvPr id="77" name="Rectangle 76"/>
              <p:cNvSpPr/>
              <p:nvPr/>
            </p:nvSpPr>
            <p:spPr bwMode="auto">
              <a:xfrm>
                <a:off x="5526761" y="3589491"/>
                <a:ext cx="1661940" cy="3036294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28575" rIns="0" bIns="28575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214313" indent="-214313" defTabSz="571500" fontAlgn="base">
                  <a:spcBef>
                    <a:spcPct val="20000"/>
                  </a:spcBef>
                  <a:spcAft>
                    <a:spcPct val="0"/>
                  </a:spcAft>
                  <a:buFontTx/>
                  <a:buChar char="•"/>
                </a:pPr>
                <a:endParaRPr lang="en-US" sz="11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588501" y="3545162"/>
                <a:ext cx="1600200" cy="1104148"/>
              </a:xfrm>
              <a:prstGeom prst="rect">
                <a:avLst/>
              </a:prstGeom>
              <a:noFill/>
            </p:spPr>
            <p:txBody>
              <a:bodyPr wrap="square" lIns="57150" tIns="28575" rIns="57150" bIns="28575" rtlCol="0">
                <a:spAutoFit/>
              </a:bodyPr>
              <a:lstStyle/>
              <a:p>
                <a:r>
                  <a:rPr lang="en-US" sz="800" b="1" dirty="0" smtClean="0">
                    <a:latin typeface="Gotham-Black"/>
                    <a:cs typeface="Gotham-Black"/>
                  </a:rPr>
                  <a:t> </a:t>
                </a:r>
                <a:endParaRPr lang="en-US" sz="600" dirty="0" smtClean="0">
                  <a:latin typeface="Gotham-Black"/>
                  <a:cs typeface="Gotham-Black"/>
                </a:endParaRPr>
              </a:p>
              <a:p>
                <a:pPr marL="107156" indent="-107156">
                  <a:buFont typeface="Arial"/>
                  <a:buChar char="•"/>
                </a:pPr>
                <a:endParaRPr lang="en-US" sz="600" dirty="0">
                  <a:latin typeface="Gotham-Black"/>
                  <a:cs typeface="Gotham-Black"/>
                </a:endParaRPr>
              </a:p>
              <a:p>
                <a:pPr marL="107156" indent="-107156">
                  <a:buFont typeface="Arial"/>
                  <a:buChar char="•"/>
                </a:pPr>
                <a:endParaRPr lang="en-US" sz="600" dirty="0">
                  <a:latin typeface="Gotham-Black"/>
                  <a:cs typeface="Gotham-Black"/>
                </a:endParaRPr>
              </a:p>
              <a:p>
                <a:pPr marL="107156" indent="-107156">
                  <a:buFont typeface="Arial"/>
                  <a:buChar char="•"/>
                </a:pPr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  <a:p>
                <a:endParaRPr lang="en-US" sz="600" dirty="0">
                  <a:latin typeface="Gotham-Black"/>
                  <a:cs typeface="Gotham-Black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3709669" y="1345528"/>
            <a:ext cx="1694771" cy="5360071"/>
            <a:chOff x="3717135" y="1081181"/>
            <a:chExt cx="1694771" cy="5254093"/>
          </a:xfrm>
        </p:grpSpPr>
        <p:sp>
          <p:nvSpPr>
            <p:cNvPr id="39" name="Rectangle 38"/>
            <p:cNvSpPr/>
            <p:nvPr/>
          </p:nvSpPr>
          <p:spPr bwMode="auto">
            <a:xfrm>
              <a:off x="3717135" y="1081181"/>
              <a:ext cx="1686464" cy="377830"/>
            </a:xfrm>
            <a:prstGeom prst="rect">
              <a:avLst/>
            </a:prstGeom>
            <a:solidFill>
              <a:srgbClr val="A6A6A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571500" fontAlgn="base">
                <a:spcAft>
                  <a:spcPct val="0"/>
                </a:spcAft>
              </a:pPr>
              <a:r>
                <a:rPr lang="en-US" sz="1100" dirty="0" smtClean="0">
                  <a:solidFill>
                    <a:srgbClr val="FFFFFF"/>
                  </a:solidFill>
                  <a:latin typeface="Gotham-Black"/>
                  <a:cs typeface="Gotham-Black"/>
                </a:rPr>
                <a:t> LOW SPORT PARTICIPATION</a:t>
              </a:r>
              <a:endParaRPr lang="en-US" sz="1100" dirty="0">
                <a:solidFill>
                  <a:srgbClr val="FFFFFF"/>
                </a:solidFill>
                <a:latin typeface="Gotham-Black"/>
                <a:cs typeface="Gotham-Black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717135" y="3357237"/>
              <a:ext cx="1694771" cy="2978037"/>
              <a:chOff x="3723298" y="3357237"/>
              <a:chExt cx="1690041" cy="2978037"/>
            </a:xfrm>
          </p:grpSpPr>
          <p:sp>
            <p:nvSpPr>
              <p:cNvPr id="75" name="Rectangle 74"/>
              <p:cNvSpPr/>
              <p:nvPr/>
            </p:nvSpPr>
            <p:spPr bwMode="auto">
              <a:xfrm>
                <a:off x="3723298" y="3357237"/>
                <a:ext cx="1690041" cy="2978037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28575" rIns="0" bIns="28575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214313" indent="-214313" defTabSz="571500" fontAlgn="base">
                  <a:spcBef>
                    <a:spcPct val="20000"/>
                  </a:spcBef>
                  <a:spcAft>
                    <a:spcPct val="0"/>
                  </a:spcAft>
                  <a:buFontTx/>
                  <a:buChar char="•"/>
                </a:pPr>
                <a:endParaRPr lang="en-US" sz="11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3802243" y="3545162"/>
                <a:ext cx="1602811" cy="180819"/>
              </a:xfrm>
              <a:prstGeom prst="rect">
                <a:avLst/>
              </a:prstGeom>
              <a:noFill/>
            </p:spPr>
            <p:txBody>
              <a:bodyPr wrap="square" lIns="57150" tIns="28575" rIns="57150" bIns="28575" rtlCol="0">
                <a:spAutoFit/>
              </a:bodyPr>
              <a:lstStyle/>
              <a:p>
                <a:r>
                  <a:rPr lang="en-US" sz="800" b="1" dirty="0" smtClean="0">
                    <a:latin typeface="Gotham-Black"/>
                    <a:cs typeface="Gotham-Black"/>
                  </a:rPr>
                  <a:t> </a:t>
                </a:r>
                <a:endParaRPr lang="en-US" sz="800" dirty="0">
                  <a:latin typeface="Gotham-Black"/>
                  <a:cs typeface="Gotham-Black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1905000" y="1334153"/>
            <a:ext cx="1676399" cy="5371446"/>
            <a:chOff x="1975034" y="1244097"/>
            <a:chExt cx="1676399" cy="5159534"/>
          </a:xfrm>
        </p:grpSpPr>
        <p:sp>
          <p:nvSpPr>
            <p:cNvPr id="38" name="Rectangle 37"/>
            <p:cNvSpPr/>
            <p:nvPr/>
          </p:nvSpPr>
          <p:spPr bwMode="auto">
            <a:xfrm>
              <a:off x="1975034" y="1244097"/>
              <a:ext cx="1655357" cy="3778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8575" rIns="0" bIns="28575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Gotham-Black"/>
                  <a:cs typeface="Gotham-Black"/>
                </a:rPr>
                <a:t> OBESITY ENDEMIC</a:t>
              </a:r>
              <a:endParaRPr lang="en-US" sz="1100" dirty="0">
                <a:solidFill>
                  <a:srgbClr val="FFFFFF"/>
                </a:solidFill>
                <a:latin typeface="Gotham-Black"/>
                <a:cs typeface="Gotham-Black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993632" y="3485385"/>
              <a:ext cx="1657801" cy="2918246"/>
              <a:chOff x="1991253" y="3485385"/>
              <a:chExt cx="1693047" cy="2918246"/>
            </a:xfrm>
          </p:grpSpPr>
          <p:sp>
            <p:nvSpPr>
              <p:cNvPr id="74" name="Rectangle 73"/>
              <p:cNvSpPr/>
              <p:nvPr/>
            </p:nvSpPr>
            <p:spPr bwMode="auto">
              <a:xfrm>
                <a:off x="1991253" y="3485385"/>
                <a:ext cx="1693047" cy="2918246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28575" rIns="0" bIns="28575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214313" indent="-214313" defTabSz="571500" fontAlgn="base">
                  <a:spcBef>
                    <a:spcPct val="20000"/>
                  </a:spcBef>
                  <a:spcAft>
                    <a:spcPct val="0"/>
                  </a:spcAft>
                  <a:buFontTx/>
                  <a:buChar char="•"/>
                </a:pPr>
                <a:endParaRPr lang="en-US" sz="11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2014343" y="3549076"/>
                <a:ext cx="1634224" cy="2657013"/>
              </a:xfrm>
              <a:prstGeom prst="rect">
                <a:avLst/>
              </a:prstGeom>
              <a:noFill/>
            </p:spPr>
            <p:txBody>
              <a:bodyPr wrap="square" lIns="57150" tIns="28575" rIns="57150" bIns="28575" rtlCol="0">
                <a:spAutoFit/>
              </a:bodyPr>
              <a:lstStyle/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UAE</a:t>
                </a:r>
                <a:r>
                  <a:rPr lang="en-US" sz="1100" dirty="0" smtClean="0">
                    <a:cs typeface="Gotham-Black"/>
                  </a:rPr>
                  <a:t> 30%  children between 6 and 16 years are </a:t>
                </a:r>
                <a:r>
                  <a:rPr lang="en-US" sz="1100" dirty="0">
                    <a:cs typeface="Gotham-Black"/>
                  </a:rPr>
                  <a:t>overweight. 20% population suffer from diabetes</a:t>
                </a:r>
                <a:r>
                  <a:rPr lang="en-US" sz="1100" dirty="0" smtClean="0">
                    <a:cs typeface="Gotham-Black"/>
                  </a:rPr>
                  <a:t>. 89.3% girls aged 4-18 were overweight in 2003.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QATAR</a:t>
                </a:r>
                <a:r>
                  <a:rPr lang="en-US" sz="1100" dirty="0" smtClean="0">
                    <a:cs typeface="Gotham-Black"/>
                  </a:rPr>
                  <a:t>  73% men and 70% woman are overweight. 16% of the population suffers from diabetes.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100" b="1" dirty="0" smtClean="0">
                    <a:cs typeface="Gotham-Black"/>
                  </a:rPr>
                  <a:t>KSA</a:t>
                </a:r>
                <a:r>
                  <a:rPr lang="en-US" sz="1100" dirty="0" smtClean="0">
                    <a:cs typeface="Gotham-Black"/>
                  </a:rPr>
                  <a:t> 30% children are overweight.. 54% adults and 63% children are obese. </a:t>
                </a:r>
              </a:p>
            </p:txBody>
          </p:sp>
        </p:grp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30" y="1798117"/>
            <a:ext cx="1646480" cy="137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9118" y="3669305"/>
            <a:ext cx="161968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UAE</a:t>
            </a:r>
            <a:r>
              <a:rPr lang="en-US" sz="1100" dirty="0" smtClean="0"/>
              <a:t> to rise by 22% to $75,000 by   2015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QATAR</a:t>
            </a:r>
            <a:r>
              <a:rPr lang="en-US" sz="1100" dirty="0" smtClean="0"/>
              <a:t> largest growth </a:t>
            </a:r>
          </a:p>
          <a:p>
            <a:pPr marL="171450" indent="-171450">
              <a:buFont typeface="Arial"/>
              <a:buChar char="•"/>
            </a:pPr>
            <a:r>
              <a:rPr lang="en-US" sz="1100" dirty="0" smtClean="0"/>
              <a:t>      rate in the world,                          $100,000 a year.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KSA</a:t>
            </a:r>
            <a:r>
              <a:rPr lang="en-US" sz="1100" dirty="0" smtClean="0"/>
              <a:t> $24,000 a year.</a:t>
            </a:r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SPONSORSHIPS 4 </a:t>
            </a:r>
            <a:r>
              <a:rPr lang="en-US" sz="1100" dirty="0" smtClean="0"/>
              <a:t>airlines </a:t>
            </a:r>
            <a:r>
              <a:rPr lang="en-US" sz="1100" dirty="0"/>
              <a:t>hold </a:t>
            </a:r>
            <a:r>
              <a:rPr lang="en-US" sz="1100" b="1" dirty="0"/>
              <a:t>more than </a:t>
            </a:r>
            <a:r>
              <a:rPr lang="en-US" sz="1100" b="1" dirty="0" smtClean="0"/>
              <a:t>100 sponsorship deals</a:t>
            </a:r>
            <a:r>
              <a:rPr lang="en-US" sz="1100" dirty="0" smtClean="0"/>
              <a:t> </a:t>
            </a:r>
            <a:r>
              <a:rPr lang="en-US" sz="1100" dirty="0"/>
              <a:t>with some of the most visible and prominent sports teams, events, stadiums, and cultural festivals in the </a:t>
            </a:r>
            <a:r>
              <a:rPr lang="en-US" sz="1100" dirty="0" smtClean="0"/>
              <a:t>world.</a:t>
            </a:r>
            <a:endParaRPr lang="en-US" sz="1100" b="1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50" dirty="0">
              <a:latin typeface="Gotham-Black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050" dirty="0" smtClean="0">
              <a:latin typeface="Gotham-Black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050" dirty="0">
              <a:latin typeface="Gotham-Black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050" dirty="0">
              <a:latin typeface="Gotham-Black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98117"/>
            <a:ext cx="1655357" cy="137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09669" y="3696659"/>
            <a:ext cx="1773935" cy="313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>
                <a:latin typeface="+mj-lt"/>
              </a:rPr>
              <a:t>KSA</a:t>
            </a:r>
            <a:r>
              <a:rPr lang="en-US" sz="1100" dirty="0" smtClean="0">
                <a:latin typeface="+mj-lt"/>
              </a:rPr>
              <a:t> 57% of boys aged 7–12 years old  do not participate in even moderate levels of physical activity.</a:t>
            </a:r>
            <a:endParaRPr lang="en-US" sz="1100" b="1" dirty="0" smtClean="0">
              <a:latin typeface="+mj-lt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>
                <a:latin typeface="+mj-lt"/>
              </a:rPr>
              <a:t>UAE </a:t>
            </a:r>
            <a:r>
              <a:rPr lang="en-US" sz="1100" dirty="0" smtClean="0">
                <a:latin typeface="+mj-lt"/>
              </a:rPr>
              <a:t>Princess Haya intervention for Physical Education improvement within government schools.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>
                <a:latin typeface="+mj-lt"/>
              </a:rPr>
              <a:t>UAE </a:t>
            </a:r>
            <a:r>
              <a:rPr lang="en-US" sz="1100" dirty="0">
                <a:latin typeface="+mj-lt"/>
              </a:rPr>
              <a:t>only 19% of Dubai's </a:t>
            </a:r>
            <a:r>
              <a:rPr lang="en-US" sz="1100" dirty="0" smtClean="0">
                <a:latin typeface="+mj-lt"/>
              </a:rPr>
              <a:t>population </a:t>
            </a:r>
            <a:r>
              <a:rPr lang="en-US" sz="1100" dirty="0">
                <a:latin typeface="+mj-lt"/>
              </a:rPr>
              <a:t>gets sufficient amount of exercise which is required </a:t>
            </a:r>
            <a:r>
              <a:rPr lang="en-US" sz="1100" dirty="0" smtClean="0">
                <a:latin typeface="+mj-lt"/>
              </a:rPr>
              <a:t> to </a:t>
            </a:r>
            <a:r>
              <a:rPr lang="en-US" sz="1100" dirty="0">
                <a:latin typeface="+mj-lt"/>
              </a:rPr>
              <a:t>stay </a:t>
            </a:r>
            <a:r>
              <a:rPr lang="en-US" sz="1100" dirty="0" smtClean="0">
                <a:latin typeface="+mj-lt"/>
              </a:rPr>
              <a:t>healthy.</a:t>
            </a:r>
          </a:p>
          <a:p>
            <a:endParaRPr lang="en-US" sz="1100" dirty="0">
              <a:latin typeface="+mj-lt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050" b="1" dirty="0" smtClean="0">
              <a:latin typeface="Gotham-Black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6470" y="3298348"/>
            <a:ext cx="1639640" cy="334707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en-US" sz="900" dirty="0" smtClean="0">
                <a:latin typeface="Gotham-Black"/>
                <a:cs typeface="Gotham-Black"/>
              </a:rPr>
              <a:t> GROWING </a:t>
            </a:r>
            <a:r>
              <a:rPr lang="en-US" sz="900" dirty="0" smtClean="0">
                <a:latin typeface="Gotham-Black"/>
              </a:rPr>
              <a:t>GDP PER CAPITA</a:t>
            </a:r>
            <a:endParaRPr lang="en-US" sz="900" dirty="0">
              <a:latin typeface="Gotham-Black"/>
              <a:cs typeface="Gotham-Black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156118" y="3240084"/>
            <a:ext cx="1672682" cy="42840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28575" rIns="0" bIns="28575" numCol="1" rtlCol="0" anchor="t" anchorCtr="0" compatLnSpc="1">
            <a:prstTxWarp prst="textNoShape">
              <a:avLst/>
            </a:prstTxWarp>
          </a:bodyPr>
          <a:lstStyle/>
          <a:p>
            <a:pPr marL="214313" indent="-214313" defTabSz="5715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1905000" y="3241527"/>
            <a:ext cx="1676355" cy="42596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28575" rIns="0" bIns="28575" numCol="1" rtlCol="0" anchor="t" anchorCtr="0" compatLnSpc="1">
            <a:prstTxWarp prst="textNoShape">
              <a:avLst/>
            </a:prstTxWarp>
          </a:bodyPr>
          <a:lstStyle/>
          <a:p>
            <a:pPr marL="214313" indent="-214313" defTabSz="5715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709669" y="3258874"/>
            <a:ext cx="1686463" cy="4136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28575" rIns="0" bIns="28575" numCol="1" rtlCol="0" anchor="t" anchorCtr="0" compatLnSpc="1">
            <a:prstTxWarp prst="textNoShape">
              <a:avLst/>
            </a:prstTxWarp>
          </a:bodyPr>
          <a:lstStyle/>
          <a:p>
            <a:pPr marL="214313" indent="-214313" defTabSz="5715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23599" y="3380818"/>
            <a:ext cx="1609344" cy="196208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en-US" sz="900" dirty="0" smtClean="0">
                <a:latin typeface="Gotham-Black"/>
                <a:cs typeface="Gotham-Black"/>
              </a:rPr>
              <a:t> WEIGHTY ISSUE</a:t>
            </a:r>
            <a:endParaRPr lang="en-US" sz="900" dirty="0">
              <a:latin typeface="Gotham-Black"/>
              <a:cs typeface="Gotham-Black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769715" y="3367598"/>
            <a:ext cx="1609344" cy="196208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en-US" sz="900" dirty="0" smtClean="0">
                <a:latin typeface="Gotham-Black"/>
                <a:cs typeface="Gotham-Black"/>
              </a:rPr>
              <a:t>  LET THEM PLAY</a:t>
            </a:r>
            <a:endParaRPr lang="en-US" sz="900" dirty="0">
              <a:latin typeface="Gotham-Black"/>
              <a:cs typeface="Gotham-Black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669" y="1798117"/>
            <a:ext cx="1694771" cy="137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92020" y="3617791"/>
            <a:ext cx="171593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UAE</a:t>
            </a:r>
            <a:r>
              <a:rPr lang="en-US" sz="1100" dirty="0" smtClean="0"/>
              <a:t> 13 – 40% of the  health budget spent on diabetes. 1 in 5 deaths  </a:t>
            </a:r>
            <a:r>
              <a:rPr lang="en-US" sz="1100" dirty="0"/>
              <a:t>are attributed to cardiovascular </a:t>
            </a:r>
            <a:r>
              <a:rPr lang="en-US" sz="1100" dirty="0" smtClean="0"/>
              <a:t>diseases.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KSA </a:t>
            </a:r>
            <a:r>
              <a:rPr lang="en-US" sz="1100" dirty="0" smtClean="0"/>
              <a:t> adopted a National School Sport Development Strategy.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QATAR</a:t>
            </a:r>
            <a:r>
              <a:rPr lang="en-US" sz="1100" dirty="0" smtClean="0"/>
              <a:t>  Hosts </a:t>
            </a:r>
            <a:r>
              <a:rPr lang="en-US" sz="1100" dirty="0"/>
              <a:t>1st Conference on Women and </a:t>
            </a:r>
            <a:r>
              <a:rPr lang="en-US" sz="1100" dirty="0" smtClean="0"/>
              <a:t>Sport in 2013.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KSA </a:t>
            </a:r>
            <a:r>
              <a:rPr lang="en-US" sz="1100" dirty="0"/>
              <a:t>Previously illegal Women’s Sports Clubs </a:t>
            </a:r>
            <a:r>
              <a:rPr lang="en-US" sz="1100" dirty="0" smtClean="0"/>
              <a:t> to </a:t>
            </a:r>
            <a:r>
              <a:rPr lang="en-US" sz="1100" dirty="0"/>
              <a:t>be </a:t>
            </a:r>
            <a:r>
              <a:rPr lang="en-US" sz="1100" dirty="0" smtClean="0"/>
              <a:t>licensed </a:t>
            </a:r>
            <a:r>
              <a:rPr lang="en-US" sz="1100" dirty="0"/>
              <a:t>in </a:t>
            </a:r>
            <a:r>
              <a:rPr lang="en-US" sz="1100" dirty="0" smtClean="0"/>
              <a:t>2013.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100" b="1" dirty="0" smtClean="0"/>
              <a:t>UAE </a:t>
            </a:r>
            <a:r>
              <a:rPr lang="en-US" sz="1100" dirty="0" smtClean="0"/>
              <a:t>Dubai Healthcare Authority  launching a standard PE guideline  in all </a:t>
            </a:r>
            <a:r>
              <a:rPr lang="en-US" sz="1100" dirty="0"/>
              <a:t>schools of </a:t>
            </a:r>
            <a:r>
              <a:rPr lang="en-US" sz="1100" dirty="0" smtClean="0"/>
              <a:t>Dubai.  </a:t>
            </a:r>
            <a:endParaRPr lang="en-US" sz="11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9351" y="169382"/>
            <a:ext cx="8829376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92D050"/>
                </a:solidFill>
                <a:latin typeface="Gotham-Black"/>
              </a:rPr>
              <a:t>MIDDLE EAST</a:t>
            </a:r>
            <a:endParaRPr lang="en-US" sz="3600" dirty="0">
              <a:solidFill>
                <a:srgbClr val="92D050"/>
              </a:solidFill>
              <a:latin typeface="Gotham-Black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535" y="1798117"/>
            <a:ext cx="1847004" cy="131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88632" y="1770921"/>
            <a:ext cx="1710373" cy="140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5502114" y="1798117"/>
            <a:ext cx="0" cy="1374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82038" y="1798117"/>
            <a:ext cx="12627" cy="1374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10601" y="1788337"/>
            <a:ext cx="1684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10601" y="3172641"/>
            <a:ext cx="16840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Inner-G_Logo_Small_RGBlink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24063"/>
            <a:ext cx="1752600" cy="115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7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ACHIEVEMENT, BEHAVIOUR, ATTAINMENT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8915400" cy="4373563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This generation’s youngsters expend an estimated 600 calories per day less than their contemporaries 50 years </a:t>
            </a:r>
            <a:r>
              <a:rPr lang="en-US" dirty="0" smtClean="0"/>
              <a:t>ago. </a:t>
            </a:r>
          </a:p>
          <a:p>
            <a:r>
              <a:rPr lang="en-US" b="1" dirty="0" smtClean="0"/>
              <a:t>Physical </a:t>
            </a:r>
            <a:r>
              <a:rPr lang="en-US" b="1" dirty="0"/>
              <a:t>inactivity could pose problems for them in the classroom</a:t>
            </a:r>
            <a:r>
              <a:rPr lang="en-US" dirty="0"/>
              <a:t>, as a study conducted by The University of Illinois revealed </a:t>
            </a:r>
            <a:r>
              <a:rPr lang="en-US" b="1" dirty="0"/>
              <a:t>a strong correlation between physical fitness levels and academic performance</a:t>
            </a:r>
            <a:r>
              <a:rPr lang="en-US" dirty="0"/>
              <a:t> in </a:t>
            </a:r>
            <a:r>
              <a:rPr lang="en-US" dirty="0" smtClean="0"/>
              <a:t>children. </a:t>
            </a:r>
            <a:r>
              <a:rPr lang="en-US" b="1" dirty="0">
                <a:solidFill>
                  <a:srgbClr val="FF0000"/>
                </a:solidFill>
              </a:rPr>
              <a:t>Could all work and no play be counterproductive in the classroom?</a:t>
            </a:r>
          </a:p>
          <a:p>
            <a:r>
              <a:rPr lang="en-US" dirty="0"/>
              <a:t>The study, carried out on 48 kids aged 9 and 10 years, tested their physical fitness levels and divided them into two groups - most fit and least fit. The children who were the most physically fit scored significantly higher academically than the less fit group reinforcing that the </a:t>
            </a:r>
            <a:r>
              <a:rPr lang="en-US" b="1" dirty="0"/>
              <a:t>fitness of a child's body and mind are tightly linked</a:t>
            </a:r>
            <a:r>
              <a:rPr lang="en-US" dirty="0"/>
              <a:t> - the more difficult something is to learn, the more physical fitness may aid children in learning </a:t>
            </a:r>
            <a:r>
              <a:rPr lang="en-US" dirty="0" smtClean="0"/>
              <a:t>it. </a:t>
            </a:r>
          </a:p>
          <a:p>
            <a:r>
              <a:rPr lang="en-US" dirty="0" smtClean="0"/>
              <a:t>A </a:t>
            </a:r>
            <a:r>
              <a:rPr lang="en-US" dirty="0"/>
              <a:t>number of research studies substantiate that </a:t>
            </a:r>
            <a:r>
              <a:rPr lang="en-US" b="1" dirty="0"/>
              <a:t>children need sufficient amounts of physical activity a day</a:t>
            </a:r>
            <a:r>
              <a:rPr lang="en-US" dirty="0"/>
              <a:t> not only to prevent obesity and its related issues, but </a:t>
            </a:r>
            <a:r>
              <a:rPr lang="en-US" b="1" dirty="0">
                <a:solidFill>
                  <a:srgbClr val="FF0000"/>
                </a:solidFill>
              </a:rPr>
              <a:t>to improve their performance academically and socially as well</a:t>
            </a:r>
            <a:r>
              <a:rPr lang="en-US" dirty="0"/>
              <a:t>. We've all experienced how a brisk walk or quick workout can help clear a cluttered mind or awaken your senses when having a mid-afternoon slump - this is certainly true for </a:t>
            </a:r>
            <a:r>
              <a:rPr lang="en-US" dirty="0" smtClean="0"/>
              <a:t>students </a:t>
            </a:r>
            <a:r>
              <a:rPr lang="en-US" dirty="0"/>
              <a:t>too!</a:t>
            </a:r>
          </a:p>
          <a:p>
            <a:r>
              <a:rPr lang="en-US" dirty="0"/>
              <a:t>In addition to the </a:t>
            </a:r>
            <a:r>
              <a:rPr lang="en-US" b="1" dirty="0"/>
              <a:t>proven positive physical and mental health impact of being active</a:t>
            </a:r>
            <a:r>
              <a:rPr lang="en-US" dirty="0"/>
              <a:t>, there is a strong belief that regular participation in physical activity is linked to greater </a:t>
            </a:r>
            <a:r>
              <a:rPr lang="en-US" b="1" dirty="0">
                <a:solidFill>
                  <a:srgbClr val="FF0000"/>
                </a:solidFill>
              </a:rPr>
              <a:t>brain function and cognition</a:t>
            </a:r>
            <a:r>
              <a:rPr lang="en-US" dirty="0"/>
              <a:t>. A 2012 study that conducted a systematic review of literature on the subject, found that across all the work reviewed there was a </a:t>
            </a:r>
            <a:r>
              <a:rPr lang="en-US" b="1" dirty="0"/>
              <a:t>positive relationship between physical activity and academic performance in kids</a:t>
            </a:r>
            <a:r>
              <a:rPr lang="en-US" dirty="0"/>
              <a:t>3. A message so loud and clear, even the school bell can't drown it out!</a:t>
            </a:r>
          </a:p>
          <a:p>
            <a:endParaRPr lang="en-US" dirty="0"/>
          </a:p>
        </p:txBody>
      </p:sp>
      <p:pic>
        <p:nvPicPr>
          <p:cNvPr id="6" name="Picture 5" descr="Inner-G_Logo_Small_RGBlin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20" y="5638800"/>
            <a:ext cx="2979805" cy="118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5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14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  <a:latin typeface="Gotham-Black"/>
              </a:rPr>
              <a:t>OPPORTUNITY</a:t>
            </a:r>
            <a:endParaRPr lang="en-US" dirty="0">
              <a:solidFill>
                <a:srgbClr val="92D050"/>
              </a:solidFill>
              <a:latin typeface="Gotham-Blac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3200" y="1087712"/>
            <a:ext cx="6096000" cy="185744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</a:t>
            </a:r>
            <a:r>
              <a:rPr lang="en-US" sz="2400" dirty="0" smtClean="0"/>
              <a:t>ncrease Young People’s Participation</a:t>
            </a:r>
          </a:p>
          <a:p>
            <a:pPr algn="ctr"/>
            <a:r>
              <a:rPr lang="en-US" sz="2400" dirty="0" smtClean="0"/>
              <a:t>Making Healthy Choices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38" y="1087712"/>
            <a:ext cx="2693498" cy="185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25" y="3459981"/>
            <a:ext cx="2689311" cy="179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5838" y="2945159"/>
            <a:ext cx="2701034" cy="48384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ENGAGE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91058" y="2945160"/>
            <a:ext cx="3094055" cy="4691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ENERGIZE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0" y="2945160"/>
            <a:ext cx="2743200" cy="45453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INCREASE &amp; IMPROVE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838" y="5312629"/>
            <a:ext cx="2701034" cy="14268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endParaRPr lang="en-US" sz="1400" dirty="0" smtClean="0">
              <a:solidFill>
                <a:schemeClr val="bg1"/>
              </a:solidFill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Alternative choices/activities to engage ALL students.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Staff as role models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Engage with professionals</a:t>
            </a:r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  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61" y="3446163"/>
            <a:ext cx="3068096" cy="184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211" y="3432348"/>
            <a:ext cx="2733989" cy="187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991060" y="5312629"/>
            <a:ext cx="3094054" cy="142686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/>
              <a:t>Create positive physical activity experience to ALL students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/>
              <a:t>Promote inclusive sport and highlight girl’s activity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6085114" y="5312629"/>
            <a:ext cx="2754086" cy="142686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/>
              <a:t>How any students have access to 5 hours activity within school hours?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sz="1400" dirty="0" smtClean="0"/>
              <a:t>What is the enjoyment factor?</a:t>
            </a:r>
            <a:endParaRPr lang="en-US" sz="1400" dirty="0"/>
          </a:p>
        </p:txBody>
      </p:sp>
      <p:pic>
        <p:nvPicPr>
          <p:cNvPr id="14" name="Picture 13" descr="Inner-G_Logo_Small_RGBlink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28600"/>
            <a:ext cx="1394897" cy="5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  <a:latin typeface="Gotham-Black"/>
              </a:rPr>
              <a:t>ROAD MAP</a:t>
            </a:r>
            <a:br>
              <a:rPr lang="en-US" dirty="0" smtClean="0">
                <a:solidFill>
                  <a:srgbClr val="92D050"/>
                </a:solidFill>
                <a:latin typeface="Gotham-Black"/>
              </a:rPr>
            </a:br>
            <a:r>
              <a:rPr lang="en-US" dirty="0" smtClean="0">
                <a:solidFill>
                  <a:srgbClr val="92D050"/>
                </a:solidFill>
                <a:latin typeface="Gotham-Black"/>
              </a:rPr>
              <a:t>CATALYZE &amp; MOBILIZE</a:t>
            </a:r>
            <a:endParaRPr lang="en-US" dirty="0">
              <a:solidFill>
                <a:srgbClr val="92D050"/>
              </a:solidFill>
              <a:latin typeface="Gotham-Black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79029842"/>
              </p:ext>
            </p:extLst>
          </p:nvPr>
        </p:nvGraphicFramePr>
        <p:xfrm>
          <a:off x="228600" y="1371600"/>
          <a:ext cx="8534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228600" y="4572000"/>
            <a:ext cx="8534400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457200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PHASE 1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4572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1400" dirty="0" smtClean="0"/>
              <a:t>PHASE 2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309905" y="4325779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</a:p>
          <a:p>
            <a:pPr algn="ctr"/>
            <a:r>
              <a:rPr lang="en-US" sz="1400" dirty="0" smtClean="0"/>
              <a:t>PHASE 3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687178" y="4541222"/>
            <a:ext cx="207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1400" dirty="0" smtClean="0"/>
              <a:t>PHASE 4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228600" y="5181600"/>
            <a:ext cx="85344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 Jan to Feb 2013		        March to June  2013	         		Starting Sept 2014		 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1" name="Picture 10" descr="Inner-G_Logo_Small_RGBlink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199" y="5943600"/>
            <a:ext cx="229784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4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TAKE ACTION FOR A HEALTHY SCHOOL</a:t>
            </a:r>
            <a:endParaRPr lang="en-US" dirty="0"/>
          </a:p>
        </p:txBody>
      </p:sp>
      <p:pic>
        <p:nvPicPr>
          <p:cNvPr id="3" name="Picture 2" descr="Nike-Designed-To-Move-Logo-300x2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821" y="1371600"/>
            <a:ext cx="2862179" cy="2209800"/>
          </a:xfrm>
          <a:prstGeom prst="rect">
            <a:avLst/>
          </a:prstGeom>
        </p:spPr>
      </p:pic>
      <p:pic>
        <p:nvPicPr>
          <p:cNvPr id="4" name="Picture 3" descr="Inner-G_Logo_Small_RGBlin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76600"/>
            <a:ext cx="4419600" cy="1758729"/>
          </a:xfrm>
          <a:prstGeom prst="rect">
            <a:avLst/>
          </a:prstGeom>
        </p:spPr>
      </p:pic>
      <p:pic>
        <p:nvPicPr>
          <p:cNvPr id="5" name="Picture 4" descr="image0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00400"/>
            <a:ext cx="1905001" cy="2212258"/>
          </a:xfrm>
          <a:prstGeom prst="rect">
            <a:avLst/>
          </a:prstGeom>
        </p:spPr>
      </p:pic>
      <p:pic>
        <p:nvPicPr>
          <p:cNvPr id="6" name="Picture 5" descr="Sports-Muslim Woman Athlete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3469681" cy="2012282"/>
          </a:xfrm>
          <a:prstGeom prst="rect">
            <a:avLst/>
          </a:prstGeom>
        </p:spPr>
      </p:pic>
      <p:pic>
        <p:nvPicPr>
          <p:cNvPr id="7" name="Picture 6" descr="IMG_056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352800"/>
            <a:ext cx="2743200" cy="1828800"/>
          </a:xfrm>
          <a:prstGeom prst="rect">
            <a:avLst/>
          </a:prstGeom>
        </p:spPr>
      </p:pic>
      <p:pic>
        <p:nvPicPr>
          <p:cNvPr id="8" name="Picture 7" descr="IMG_0567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2" y="1371600"/>
            <a:ext cx="3256766" cy="2286001"/>
          </a:xfrm>
          <a:prstGeom prst="rect">
            <a:avLst/>
          </a:prstGeom>
        </p:spPr>
      </p:pic>
      <p:pic>
        <p:nvPicPr>
          <p:cNvPr id="9" name="Picture 8" descr="IMG_0563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198979"/>
            <a:ext cx="2528762" cy="1659021"/>
          </a:xfrm>
          <a:prstGeom prst="rect">
            <a:avLst/>
          </a:prstGeom>
        </p:spPr>
      </p:pic>
      <p:pic>
        <p:nvPicPr>
          <p:cNvPr id="10" name="Picture 9" descr="10fit-600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10200"/>
            <a:ext cx="2209800" cy="1447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68800" y="5257800"/>
            <a:ext cx="480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CONTACT US</a:t>
            </a:r>
          </a:p>
          <a:p>
            <a:pPr algn="r"/>
            <a:r>
              <a:rPr lang="en-US" dirty="0" err="1"/>
              <a:t>InnerG</a:t>
            </a:r>
            <a:r>
              <a:rPr lang="en-US" dirty="0"/>
              <a:t> </a:t>
            </a:r>
            <a:r>
              <a:rPr lang="en-US" dirty="0" err="1"/>
              <a:t>Solutions®FZE</a:t>
            </a:r>
            <a:r>
              <a:rPr lang="en-US" dirty="0"/>
              <a:t> - 3785/2013 FLC</a:t>
            </a:r>
            <a:r>
              <a:rPr lang="en-US" dirty="0" smtClean="0"/>
              <a:t>, DUBAI</a:t>
            </a:r>
            <a:endParaRPr lang="en-US" dirty="0"/>
          </a:p>
          <a:p>
            <a:pPr algn="r"/>
            <a:r>
              <a:rPr lang="en-US" dirty="0"/>
              <a:t>Contact : (+971) 55 </a:t>
            </a:r>
            <a:r>
              <a:rPr lang="en-US" dirty="0" smtClean="0"/>
              <a:t>– </a:t>
            </a:r>
            <a:r>
              <a:rPr lang="en-US" dirty="0"/>
              <a:t>1044615 </a:t>
            </a:r>
            <a:endParaRPr lang="en-US" dirty="0" smtClean="0"/>
          </a:p>
          <a:p>
            <a:pPr algn="r"/>
            <a:r>
              <a:rPr lang="en-US" dirty="0" smtClean="0"/>
              <a:t>Email</a:t>
            </a:r>
            <a:r>
              <a:rPr lang="en-US" dirty="0"/>
              <a:t>: </a:t>
            </a:r>
            <a:r>
              <a:rPr lang="en-US" dirty="0">
                <a:hlinkClick r:id="rId10"/>
              </a:rPr>
              <a:t>contact@innergsolutions.com </a:t>
            </a:r>
          </a:p>
          <a:p>
            <a:pPr algn="r"/>
            <a:r>
              <a:rPr lang="en-US" dirty="0"/>
              <a:t>Website : </a:t>
            </a:r>
            <a:r>
              <a:rPr lang="en-US" dirty="0">
                <a:hlinkClick r:id="rId11"/>
              </a:rPr>
              <a:t>www.innergsolutions.com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852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829</Words>
  <Application>Microsoft Office PowerPoint</Application>
  <PresentationFormat>On-screen Show (4:3)</PresentationFormat>
  <Paragraphs>105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Gotham-Black</vt:lpstr>
      <vt:lpstr>Office Theme</vt:lpstr>
      <vt:lpstr>PowerPoint Presentation</vt:lpstr>
      <vt:lpstr>MIDDLE EAST</vt:lpstr>
      <vt:lpstr>ACHIEVEMENT, BEHAVIOUR, ATTAINMENT</vt:lpstr>
      <vt:lpstr>OPPORTUNITY</vt:lpstr>
      <vt:lpstr>ROAD MAP CATALYZE &amp; MOBILIZE</vt:lpstr>
      <vt:lpstr>TAKE ACTION FOR A HEALTHY SCHOOL</vt:lpstr>
    </vt:vector>
  </TitlesOfParts>
  <Company>Nike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Nike</dc:creator>
  <cp:lastModifiedBy>RachaelE</cp:lastModifiedBy>
  <cp:revision>73</cp:revision>
  <cp:lastPrinted>2013-04-05T07:31:25Z</cp:lastPrinted>
  <dcterms:created xsi:type="dcterms:W3CDTF">2013-03-28T11:52:24Z</dcterms:created>
  <dcterms:modified xsi:type="dcterms:W3CDTF">2013-10-25T18:32:10Z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399761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  <property fmtid="{D5CDD505-2E9C-101B-9397-08002B2CF9AE}" pid="5" name="_AdHocReviewCycleID">
    <vt:i4>-145489435</vt:i4>
  </property>
  <property fmtid="{D5CDD505-2E9C-101B-9397-08002B2CF9AE}" pid="6" name="_AuthorEmail">
    <vt:lpwstr>Elena.Korf@nike.com</vt:lpwstr>
  </property>
  <property fmtid="{D5CDD505-2E9C-101B-9397-08002B2CF9AE}" pid="7" name="_AuthorEmailDisplayName">
    <vt:lpwstr>Korf, Elena</vt:lpwstr>
  </property>
  <property fmtid="{D5CDD505-2E9C-101B-9397-08002B2CF9AE}" pid="8" name="_EmailSubject">
    <vt:lpwstr>current deck</vt:lpwstr>
  </property>
  <property fmtid="{D5CDD505-2E9C-101B-9397-08002B2CF9AE}" pid="9" name="_NewReviewCycle">
    <vt:lpwstr/>
  </property>
  <property fmtid="{D5CDD505-2E9C-101B-9397-08002B2CF9AE}" pid="10" name="_PreviousAdHocReviewCycleID">
    <vt:i4>-1158368693</vt:i4>
  </property>
</Properties>
</file>