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4" r:id="rId3"/>
    <p:sldId id="257" r:id="rId4"/>
    <p:sldId id="260" r:id="rId5"/>
    <p:sldId id="263" r:id="rId6"/>
    <p:sldId id="258" r:id="rId7"/>
    <p:sldId id="261" r:id="rId8"/>
    <p:sldId id="262" r:id="rId9"/>
    <p:sldId id="259" r:id="rId10"/>
    <p:sldId id="268" r:id="rId11"/>
    <p:sldId id="269" r:id="rId12"/>
    <p:sldId id="270" r:id="rId13"/>
    <p:sldId id="265" r:id="rId14"/>
    <p:sldId id="266" r:id="rId15"/>
    <p:sldId id="271" r:id="rId16"/>
    <p:sldId id="272" r:id="rId17"/>
    <p:sldId id="273" r:id="rId18"/>
    <p:sldId id="26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47" autoAdjust="0"/>
    <p:restoredTop sz="94660"/>
  </p:normalViewPr>
  <p:slideViewPr>
    <p:cSldViewPr>
      <p:cViewPr varScale="1">
        <p:scale>
          <a:sx n="51" d="100"/>
          <a:sy n="51" d="100"/>
        </p:scale>
        <p:origin x="1291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C002-5030-4A76-A69D-AF70B6B2EAB9}" type="datetimeFigureOut">
              <a:rPr lang="en-US" smtClean="0"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47EC-D4A7-4690-9BEE-982842B7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280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C002-5030-4A76-A69D-AF70B6B2EAB9}" type="datetimeFigureOut">
              <a:rPr lang="en-US" smtClean="0"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47EC-D4A7-4690-9BEE-982842B7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001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C002-5030-4A76-A69D-AF70B6B2EAB9}" type="datetimeFigureOut">
              <a:rPr lang="en-US" smtClean="0"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47EC-D4A7-4690-9BEE-982842B7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34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C002-5030-4A76-A69D-AF70B6B2EAB9}" type="datetimeFigureOut">
              <a:rPr lang="en-US" smtClean="0"/>
              <a:t>11/27/2013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47EC-D4A7-4690-9BEE-982842B7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634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C002-5030-4A76-A69D-AF70B6B2EAB9}" type="datetimeFigureOut">
              <a:rPr lang="en-US" smtClean="0"/>
              <a:t>11/27/2013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47EC-D4A7-4690-9BEE-982842B7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275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C002-5030-4A76-A69D-AF70B6B2EAB9}" type="datetimeFigureOut">
              <a:rPr lang="en-US" smtClean="0"/>
              <a:t>11/27/2013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47EC-D4A7-4690-9BEE-982842B7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338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C002-5030-4A76-A69D-AF70B6B2EAB9}" type="datetimeFigureOut">
              <a:rPr lang="en-US" smtClean="0"/>
              <a:t>11/27/2013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47EC-D4A7-4690-9BEE-982842B7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7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C002-5030-4A76-A69D-AF70B6B2EAB9}" type="datetimeFigureOut">
              <a:rPr lang="en-US" smtClean="0"/>
              <a:t>11/27/2013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47EC-D4A7-4690-9BEE-982842B7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33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C002-5030-4A76-A69D-AF70B6B2EAB9}" type="datetimeFigureOut">
              <a:rPr lang="en-US" smtClean="0"/>
              <a:t>11/27/2013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47EC-D4A7-4690-9BEE-982842B7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635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C002-5030-4A76-A69D-AF70B6B2EAB9}" type="datetimeFigureOut">
              <a:rPr lang="en-US" smtClean="0"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47EC-D4A7-4690-9BEE-982842B7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631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EC002-5030-4A76-A69D-AF70B6B2EAB9}" type="datetimeFigureOut">
              <a:rPr lang="en-US" smtClean="0"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47EC-D4A7-4690-9BEE-982842B7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707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EC002-5030-4A76-A69D-AF70B6B2EAB9}" type="datetimeFigureOut">
              <a:rPr lang="en-US" smtClean="0"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147EC-D4A7-4690-9BEE-982842B7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06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cheneyagilitytoolkit.blogspot.a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1"/>
            <a:ext cx="7772400" cy="762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6600" dirty="0" smtClean="0"/>
              <a:t>Creative Classrooms!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72041" y="2133600"/>
            <a:ext cx="2671959" cy="1752600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tx1"/>
                </a:solidFill>
              </a:rPr>
              <a:t>Planning for 70 </a:t>
            </a:r>
            <a:r>
              <a:rPr lang="en-US" sz="4000" dirty="0" err="1" smtClean="0">
                <a:solidFill>
                  <a:schemeClr val="tx1"/>
                </a:solidFill>
              </a:rPr>
              <a:t>mins</a:t>
            </a:r>
            <a:endParaRPr lang="en-US" sz="40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rgbClr val="0070C0"/>
                </a:solidFill>
              </a:rPr>
              <a:t>Rachael Edgar &amp; John Harris</a:t>
            </a:r>
          </a:p>
          <a:p>
            <a:endParaRPr lang="en-US" sz="2800" dirty="0" smtClean="0">
              <a:solidFill>
                <a:srgbClr val="0070C0"/>
              </a:solidFill>
            </a:endParaRPr>
          </a:p>
          <a:p>
            <a:r>
              <a:rPr lang="en-US" sz="1800" dirty="0" smtClean="0">
                <a:solidFill>
                  <a:srgbClr val="0070C0"/>
                </a:solidFill>
              </a:rPr>
              <a:t>Wednesday 27</a:t>
            </a:r>
            <a:r>
              <a:rPr lang="en-US" sz="1800" baseline="30000" dirty="0" smtClean="0">
                <a:solidFill>
                  <a:srgbClr val="0070C0"/>
                </a:solidFill>
              </a:rPr>
              <a:t>th</a:t>
            </a:r>
            <a:r>
              <a:rPr lang="en-US" sz="1800" dirty="0" smtClean="0">
                <a:solidFill>
                  <a:srgbClr val="0070C0"/>
                </a:solidFill>
              </a:rPr>
              <a:t> November 2013</a:t>
            </a:r>
            <a:endParaRPr lang="en-US" sz="1800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55" y="1828800"/>
            <a:ext cx="6005945" cy="449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748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8" t="26514" r="244" b="6620"/>
          <a:stretch/>
        </p:blipFill>
        <p:spPr bwMode="auto">
          <a:xfrm>
            <a:off x="152400" y="3886200"/>
            <a:ext cx="4114800" cy="277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6" t="27274" b="8712"/>
          <a:stretch/>
        </p:blipFill>
        <p:spPr bwMode="auto">
          <a:xfrm>
            <a:off x="4850192" y="76199"/>
            <a:ext cx="4156738" cy="2667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 descr="image00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04" t="18667" b="24666"/>
          <a:stretch/>
        </p:blipFill>
        <p:spPr bwMode="auto">
          <a:xfrm>
            <a:off x="4603967" y="3886199"/>
            <a:ext cx="4440723" cy="268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" descr="image00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5" t="19444" b="18195"/>
          <a:stretch/>
        </p:blipFill>
        <p:spPr bwMode="auto">
          <a:xfrm>
            <a:off x="152400" y="76198"/>
            <a:ext cx="4502426" cy="2743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" y="3048000"/>
            <a:ext cx="830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The ‘brains’ of your Senior Team….(Rachael E, Juliet, Carla K, Carla S)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2286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105400" y="235527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40386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831773" y="4038599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859250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Hook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AE" u="sng" dirty="0"/>
          </a:p>
          <a:p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14" y="1142999"/>
            <a:ext cx="7993586" cy="5416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323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762835"/>
            <a:ext cx="7648832" cy="518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4068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image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Unusual pictures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Laughing animals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Metaphor photography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Optical illusions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Fabulous landscapes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Album covers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Space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Amazing buildings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62000" y="457201"/>
            <a:ext cx="7772400" cy="762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Google image 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645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0" y="274638"/>
            <a:ext cx="3048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Relevance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" t="11689" r="50000" b="5295"/>
          <a:stretch/>
        </p:blipFill>
        <p:spPr bwMode="auto">
          <a:xfrm>
            <a:off x="152400" y="152400"/>
            <a:ext cx="4819073" cy="6448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7" t="53693" r="50711" b="10133"/>
          <a:stretch/>
        </p:blipFill>
        <p:spPr bwMode="auto">
          <a:xfrm>
            <a:off x="4950691" y="2743200"/>
            <a:ext cx="4118391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791200" y="457201"/>
            <a:ext cx="2743200" cy="762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Relevance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59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likely is this?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GB" dirty="0"/>
              <a:t>I think that SRS is the best school in Dubai. I employ the highest quality teachers, have the highest quality resources available for staff and </a:t>
            </a:r>
            <a:r>
              <a:rPr lang="en-GB" dirty="0" smtClean="0"/>
              <a:t>students </a:t>
            </a:r>
            <a:r>
              <a:rPr lang="en-GB" dirty="0"/>
              <a:t>and am currently overseeing a massive building project which will see the facilities improve greatly. SRS is wonderful.</a:t>
            </a:r>
          </a:p>
          <a:p>
            <a:pPr marL="0" indent="0">
              <a:buFontTx/>
              <a:buNone/>
              <a:defRPr/>
            </a:pPr>
            <a:endParaRPr lang="en-GB" dirty="0" smtClean="0"/>
          </a:p>
          <a:p>
            <a:pPr marL="0" indent="0">
              <a:buFontTx/>
              <a:buNone/>
              <a:defRPr/>
            </a:pPr>
            <a:r>
              <a:rPr lang="en-GB" dirty="0" smtClean="0"/>
              <a:t>Miss </a:t>
            </a:r>
            <a:r>
              <a:rPr lang="en-GB" dirty="0"/>
              <a:t>Nan, 2013</a:t>
            </a:r>
          </a:p>
          <a:p>
            <a:pPr>
              <a:defRPr/>
            </a:pPr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62000" y="457201"/>
            <a:ext cx="7772400" cy="762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How likely is this?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58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about this?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dirty="0" smtClean="0"/>
              <a:t>I hate school. My life is horrible. I don’t like this place, think Maths, English and Humanities are boring and do not know why I have to do it. School is boring and a waste of every ones time. We should only have to go to school 3 times a week and get a 4 day weekend!</a:t>
            </a:r>
          </a:p>
          <a:p>
            <a:pPr marL="0" indent="0">
              <a:buFontTx/>
              <a:buNone/>
            </a:pPr>
            <a:endParaRPr lang="en-GB" dirty="0" smtClean="0"/>
          </a:p>
          <a:p>
            <a:pPr marL="0" indent="0">
              <a:buFontTx/>
              <a:buNone/>
            </a:pPr>
            <a:r>
              <a:rPr lang="en-GB" dirty="0" smtClean="0"/>
              <a:t>Miss Karen, 1995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62000" y="457201"/>
            <a:ext cx="7772400" cy="762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How about this?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67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AE" u="sng" dirty="0"/>
          </a:p>
          <a:p>
            <a:endParaRPr lang="en-US" dirty="0"/>
          </a:p>
        </p:txBody>
      </p:sp>
      <p:pic>
        <p:nvPicPr>
          <p:cNvPr id="4101" name="Picture 5" descr="New Bloom Triang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447800"/>
            <a:ext cx="6858000" cy="529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62000" y="457201"/>
            <a:ext cx="7772400" cy="762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Depth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28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11560" y="3717032"/>
            <a:ext cx="1728787" cy="1727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" name="Rectangle 27"/>
          <p:cNvSpPr>
            <a:spLocks noChangeArrowheads="1"/>
          </p:cNvSpPr>
          <p:nvPr/>
        </p:nvSpPr>
        <p:spPr bwMode="auto">
          <a:xfrm>
            <a:off x="827584" y="4122638"/>
            <a:ext cx="8445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GB" dirty="0"/>
              <a:t>World</a:t>
            </a:r>
          </a:p>
          <a:p>
            <a:r>
              <a:rPr lang="en-GB" dirty="0"/>
              <a:t>World</a:t>
            </a:r>
          </a:p>
          <a:p>
            <a:r>
              <a:rPr lang="en-GB" dirty="0"/>
              <a:t>World</a:t>
            </a:r>
            <a:r>
              <a:rPr lang="en-US" dirty="0"/>
              <a:t> </a:t>
            </a:r>
          </a:p>
        </p:txBody>
      </p:sp>
      <p:sp>
        <p:nvSpPr>
          <p:cNvPr id="7" name="Line 32"/>
          <p:cNvSpPr>
            <a:spLocks noGrp="1" noChangeShapeType="1"/>
          </p:cNvSpPr>
          <p:nvPr>
            <p:ph type="subTitle" idx="1"/>
          </p:nvPr>
        </p:nvSpPr>
        <p:spPr bwMode="auto">
          <a:xfrm flipH="1">
            <a:off x="1475953" y="4725144"/>
            <a:ext cx="575764" cy="1440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 fontScale="25000" lnSpcReduction="20000"/>
          </a:bodyPr>
          <a:lstStyle/>
          <a:p>
            <a:endParaRPr lang="en-GB" dirty="0"/>
          </a:p>
        </p:txBody>
      </p:sp>
      <p:sp>
        <p:nvSpPr>
          <p:cNvPr id="9" name="Rectangle 38"/>
          <p:cNvSpPr>
            <a:spLocks noChangeArrowheads="1"/>
          </p:cNvSpPr>
          <p:nvPr/>
        </p:nvSpPr>
        <p:spPr bwMode="auto">
          <a:xfrm>
            <a:off x="2528779" y="544793"/>
            <a:ext cx="1728787" cy="1727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" name="Text Box 46"/>
          <p:cNvSpPr txBox="1">
            <a:spLocks noChangeArrowheads="1"/>
          </p:cNvSpPr>
          <p:nvPr/>
        </p:nvSpPr>
        <p:spPr bwMode="auto">
          <a:xfrm>
            <a:off x="2555776" y="833428"/>
            <a:ext cx="1800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 b="1" dirty="0">
                <a:latin typeface="Arial Black" pitchFamily="34" charset="0"/>
              </a:rPr>
              <a:t>PICTURE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12" name="Text Box 63"/>
          <p:cNvSpPr txBox="1">
            <a:spLocks noChangeArrowheads="1"/>
          </p:cNvSpPr>
          <p:nvPr/>
        </p:nvSpPr>
        <p:spPr bwMode="auto">
          <a:xfrm>
            <a:off x="3644464" y="3508568"/>
            <a:ext cx="1656184" cy="218521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1600" dirty="0"/>
              <a:t>Ag </a:t>
            </a:r>
            <a:r>
              <a:rPr lang="en-GB" sz="1600" dirty="0" err="1"/>
              <a:t>Ag</a:t>
            </a:r>
            <a:r>
              <a:rPr lang="en-GB" sz="1600" dirty="0"/>
              <a:t> </a:t>
            </a:r>
            <a:r>
              <a:rPr lang="en-GB" sz="1600" dirty="0" err="1"/>
              <a:t>Ag</a:t>
            </a:r>
            <a:r>
              <a:rPr lang="en-GB" sz="1600" dirty="0"/>
              <a:t> </a:t>
            </a:r>
            <a:r>
              <a:rPr lang="en-GB" sz="1600" dirty="0" err="1"/>
              <a:t>Ag</a:t>
            </a:r>
            <a:r>
              <a:rPr lang="en-GB" sz="1600" dirty="0"/>
              <a:t> </a:t>
            </a:r>
            <a:r>
              <a:rPr lang="en-GB" sz="1600" dirty="0" err="1"/>
              <a:t>Ag</a:t>
            </a:r>
            <a:endParaRPr lang="en-GB" sz="1600" dirty="0"/>
          </a:p>
          <a:p>
            <a:pPr eaLnBrk="1" hangingPunct="1">
              <a:spcBef>
                <a:spcPct val="50000"/>
              </a:spcBef>
            </a:pPr>
            <a:r>
              <a:rPr lang="en-GB" sz="1600" dirty="0"/>
              <a:t>Ag </a:t>
            </a:r>
            <a:r>
              <a:rPr lang="en-GB" sz="1600" dirty="0" err="1"/>
              <a:t>Ag</a:t>
            </a:r>
            <a:r>
              <a:rPr lang="en-GB" sz="1600" dirty="0"/>
              <a:t> </a:t>
            </a:r>
            <a:r>
              <a:rPr lang="en-GB" sz="1600" dirty="0" err="1"/>
              <a:t>Ag</a:t>
            </a:r>
            <a:r>
              <a:rPr lang="en-GB" sz="1600" dirty="0"/>
              <a:t> </a:t>
            </a:r>
            <a:r>
              <a:rPr lang="en-GB" sz="1600" dirty="0" err="1"/>
              <a:t>Ag</a:t>
            </a:r>
            <a:r>
              <a:rPr lang="en-GB" sz="1600" dirty="0"/>
              <a:t> </a:t>
            </a:r>
            <a:r>
              <a:rPr lang="en-GB" sz="1600" dirty="0" err="1"/>
              <a:t>Ag</a:t>
            </a:r>
            <a:endParaRPr lang="en-US" sz="1600" dirty="0"/>
          </a:p>
          <a:p>
            <a:pPr eaLnBrk="1" hangingPunct="1">
              <a:spcBef>
                <a:spcPct val="50000"/>
              </a:spcBef>
            </a:pPr>
            <a:r>
              <a:rPr lang="en-GB" sz="1600" dirty="0"/>
              <a:t>Ag </a:t>
            </a:r>
            <a:r>
              <a:rPr lang="en-GB" sz="1600" dirty="0" err="1"/>
              <a:t>Ag</a:t>
            </a:r>
            <a:r>
              <a:rPr lang="en-GB" sz="1600" dirty="0"/>
              <a:t> </a:t>
            </a:r>
            <a:r>
              <a:rPr lang="en-GB" sz="1600" dirty="0" err="1"/>
              <a:t>Ag</a:t>
            </a:r>
            <a:r>
              <a:rPr lang="en-GB" sz="1600" dirty="0"/>
              <a:t> </a:t>
            </a:r>
            <a:r>
              <a:rPr lang="en-GB" sz="1600" dirty="0" err="1"/>
              <a:t>Ag</a:t>
            </a:r>
            <a:r>
              <a:rPr lang="en-GB" sz="1600" dirty="0"/>
              <a:t> </a:t>
            </a:r>
            <a:r>
              <a:rPr lang="en-GB" sz="1600" dirty="0" err="1"/>
              <a:t>Ag</a:t>
            </a:r>
            <a:endParaRPr lang="en-US" sz="1600" dirty="0"/>
          </a:p>
          <a:p>
            <a:pPr eaLnBrk="1" hangingPunct="1">
              <a:spcBef>
                <a:spcPct val="50000"/>
              </a:spcBef>
            </a:pPr>
            <a:r>
              <a:rPr lang="en-GB" sz="1600" dirty="0"/>
              <a:t>Ag </a:t>
            </a:r>
            <a:r>
              <a:rPr lang="en-GB" sz="1600" dirty="0" err="1"/>
              <a:t>Ag</a:t>
            </a:r>
            <a:r>
              <a:rPr lang="en-GB" sz="1600" dirty="0"/>
              <a:t> </a:t>
            </a:r>
            <a:r>
              <a:rPr lang="en-GB" sz="1600" dirty="0" err="1"/>
              <a:t>Ag</a:t>
            </a:r>
            <a:r>
              <a:rPr lang="en-GB" sz="1600" dirty="0"/>
              <a:t> </a:t>
            </a:r>
            <a:r>
              <a:rPr lang="en-GB" sz="1600" dirty="0" err="1"/>
              <a:t>Ag</a:t>
            </a:r>
            <a:r>
              <a:rPr lang="en-GB" sz="1600" dirty="0"/>
              <a:t> </a:t>
            </a:r>
            <a:r>
              <a:rPr lang="en-GB" sz="1600" dirty="0" err="1"/>
              <a:t>Ag</a:t>
            </a:r>
            <a:endParaRPr lang="en-US" sz="1600" dirty="0"/>
          </a:p>
          <a:p>
            <a:pPr eaLnBrk="1" hangingPunct="1">
              <a:spcBef>
                <a:spcPct val="50000"/>
              </a:spcBef>
            </a:pPr>
            <a:r>
              <a:rPr lang="en-GB" sz="1600" dirty="0"/>
              <a:t>Ag </a:t>
            </a:r>
            <a:r>
              <a:rPr lang="en-GB" sz="1600" dirty="0" err="1"/>
              <a:t>Ag</a:t>
            </a:r>
            <a:r>
              <a:rPr lang="en-GB" sz="1600" dirty="0"/>
              <a:t> </a:t>
            </a:r>
            <a:r>
              <a:rPr lang="en-GB" sz="1600" dirty="0" err="1"/>
              <a:t>Ag</a:t>
            </a:r>
            <a:r>
              <a:rPr lang="en-GB" sz="1600" dirty="0"/>
              <a:t> </a:t>
            </a:r>
            <a:r>
              <a:rPr lang="en-GB" sz="1600" dirty="0" err="1"/>
              <a:t>Ag</a:t>
            </a:r>
            <a:r>
              <a:rPr lang="en-GB" sz="1600" dirty="0"/>
              <a:t> </a:t>
            </a:r>
            <a:r>
              <a:rPr lang="en-GB" sz="1600" dirty="0" err="1" smtClean="0"/>
              <a:t>Ag</a:t>
            </a:r>
            <a:endParaRPr lang="en-GB" sz="1600" dirty="0" smtClean="0"/>
          </a:p>
          <a:p>
            <a:pPr eaLnBrk="1" hangingPunct="1">
              <a:spcBef>
                <a:spcPct val="50000"/>
              </a:spcBef>
            </a:pPr>
            <a:r>
              <a:rPr lang="en-GB" sz="1600" dirty="0" smtClean="0"/>
              <a:t>Ag </a:t>
            </a:r>
            <a:r>
              <a:rPr lang="en-GB" sz="1600" dirty="0" err="1" smtClean="0"/>
              <a:t>Ag</a:t>
            </a:r>
            <a:r>
              <a:rPr lang="en-GB" sz="1600" dirty="0" smtClean="0"/>
              <a:t> </a:t>
            </a:r>
            <a:r>
              <a:rPr lang="en-GB" sz="1600" dirty="0" err="1" smtClean="0"/>
              <a:t>Ag</a:t>
            </a:r>
            <a:r>
              <a:rPr lang="en-GB" sz="1600" dirty="0" smtClean="0"/>
              <a:t> </a:t>
            </a:r>
            <a:r>
              <a:rPr lang="en-GB" sz="1600" dirty="0" err="1" smtClean="0"/>
              <a:t>Ag</a:t>
            </a:r>
            <a:r>
              <a:rPr lang="en-GB" sz="1600" dirty="0" smtClean="0"/>
              <a:t> </a:t>
            </a:r>
            <a:r>
              <a:rPr lang="en-GB" sz="1600" dirty="0" err="1" smtClean="0"/>
              <a:t>Ag</a:t>
            </a:r>
            <a:endParaRPr lang="en-US" sz="1600" dirty="0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6416499" y="3737575"/>
            <a:ext cx="1728787" cy="1727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" name="Rectangle 28"/>
          <p:cNvSpPr>
            <a:spLocks noChangeArrowheads="1"/>
          </p:cNvSpPr>
          <p:nvPr/>
        </p:nvSpPr>
        <p:spPr bwMode="auto">
          <a:xfrm>
            <a:off x="6416499" y="4122638"/>
            <a:ext cx="17081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GB" dirty="0"/>
              <a:t>1, 3, 5, 7, 9, 11</a:t>
            </a:r>
          </a:p>
          <a:p>
            <a:pPr algn="ctr"/>
            <a:endParaRPr lang="en-GB" dirty="0"/>
          </a:p>
          <a:p>
            <a:pPr algn="ctr"/>
            <a:r>
              <a:rPr lang="en-GB" dirty="0"/>
              <a:t>Coming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2771502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Lets get THINKING!</a:t>
            </a:r>
            <a:endParaRPr lang="en-GB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-28029" y="1062028"/>
            <a:ext cx="2555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What’s the…………………….</a:t>
            </a:r>
            <a:endParaRPr lang="en-GB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3455889" y="624303"/>
            <a:ext cx="360027" cy="28863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071" y="9083"/>
            <a:ext cx="19812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395536" y="2564904"/>
            <a:ext cx="5904656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Task: In your groups unscramble the Dingbats  in the boxes below</a:t>
            </a:r>
            <a:endParaRPr lang="en-GB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2925571" y="1408392"/>
            <a:ext cx="1296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PICTURE</a:t>
            </a:r>
            <a:endParaRPr lang="en-GB" sz="1400" dirty="0"/>
          </a:p>
        </p:txBody>
      </p:sp>
      <p:pic>
        <p:nvPicPr>
          <p:cNvPr id="22" name="Picture 2" descr="Chain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8" t="19376" b="-1"/>
          <a:stretch/>
        </p:blipFill>
        <p:spPr bwMode="auto">
          <a:xfrm rot="19288583">
            <a:off x="179883" y="5606998"/>
            <a:ext cx="1901266" cy="1242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 descr="Chain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72387">
            <a:off x="2169361" y="5611142"/>
            <a:ext cx="2027237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 descr="Chain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1" t="-5964" r="1028" b="1172"/>
          <a:stretch/>
        </p:blipFill>
        <p:spPr bwMode="auto">
          <a:xfrm rot="9172166">
            <a:off x="4135830" y="5471708"/>
            <a:ext cx="2194944" cy="174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6092825" y="5644832"/>
            <a:ext cx="305117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3600" b="1" dirty="0">
                <a:solidFill>
                  <a:srgbClr val="FF0066"/>
                </a:solidFill>
                <a:latin typeface="Kristen ITC" pitchFamily="66" charset="0"/>
                <a:cs typeface="Arial" charset="0"/>
              </a:rPr>
              <a:t>What’s the link??</a:t>
            </a:r>
            <a:endParaRPr lang="en-US" sz="3600" b="1" dirty="0">
              <a:solidFill>
                <a:srgbClr val="FF0066"/>
              </a:solidFill>
              <a:latin typeface="Kristen ITC" pitchFamily="66" charset="0"/>
              <a:cs typeface="Arial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331" y="1631135"/>
            <a:ext cx="2310940" cy="1771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750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l"/>
            <a:r>
              <a:rPr lang="en-GB" sz="3600" dirty="0" smtClean="0"/>
              <a:t>There are two identical twins born 10 minutes apart. Sara is older than Maryam. </a:t>
            </a:r>
            <a:br>
              <a:rPr lang="en-GB" sz="3600" dirty="0" smtClean="0"/>
            </a:br>
            <a:r>
              <a:rPr lang="en-GB" sz="3600" dirty="0" smtClean="0"/>
              <a:t>Once Maryam celebrated her day of birth on a Tuesday, Sara celebrated hers a day later on Wednesday, HOW?</a:t>
            </a:r>
            <a:endParaRPr lang="en-GB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2771502" cy="461665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Lets get THINKING!</a:t>
            </a:r>
            <a:endParaRPr lang="en-GB" sz="24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7748" y="116632"/>
            <a:ext cx="1740972" cy="1607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8590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b="1" dirty="0" smtClean="0">
                <a:ea typeface="+mj-ea"/>
              </a:rPr>
              <a:t>Use </a:t>
            </a:r>
            <a:r>
              <a:rPr lang="en-GB" b="1" dirty="0" err="1" smtClean="0">
                <a:ea typeface="+mj-ea"/>
              </a:rPr>
              <a:t>DeBono</a:t>
            </a:r>
            <a:r>
              <a:rPr lang="en-GB" b="1" dirty="0" smtClean="0">
                <a:ea typeface="+mj-ea"/>
              </a:rPr>
              <a:t> Thinking Hats..</a:t>
            </a:r>
          </a:p>
        </p:txBody>
      </p:sp>
      <p:pic>
        <p:nvPicPr>
          <p:cNvPr id="1028" name="Picture 4" descr="http://demo.moodle.net/file.php/621/Water_pics/whiteh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2016224" cy="201622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30" name="Picture 6" descr="http://alf1ansy4h.files.wordpress.com/2010/07/yellow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484784"/>
            <a:ext cx="2088232" cy="20882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34" name="Picture 10" descr="http://www.articulayers.com/wp-content/uploads/2011/01/blackha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1484784"/>
            <a:ext cx="2160240" cy="20331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36" name="Picture 12" descr="http://redhat.brandfuelstores.com/images/medium/98-1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1487266"/>
            <a:ext cx="2016224" cy="20857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Rounded Rectangle 9"/>
          <p:cNvSpPr/>
          <p:nvPr/>
        </p:nvSpPr>
        <p:spPr>
          <a:xfrm>
            <a:off x="0" y="3717032"/>
            <a:ext cx="2339752" cy="314096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u="sng" dirty="0">
                <a:solidFill>
                  <a:schemeClr val="tx1"/>
                </a:solidFill>
              </a:rPr>
              <a:t>White Hat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chemeClr val="tx1"/>
                </a:solidFill>
              </a:rPr>
              <a:t>The facts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b="1" dirty="0">
                <a:solidFill>
                  <a:schemeClr val="tx1"/>
                </a:solidFill>
              </a:rPr>
              <a:t>what is it basically about.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b="1" dirty="0">
                <a:solidFill>
                  <a:schemeClr val="tx1"/>
                </a:solidFill>
              </a:rPr>
              <a:t>where is it set?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b="1" dirty="0">
                <a:solidFill>
                  <a:schemeClr val="tx1"/>
                </a:solidFill>
              </a:rPr>
              <a:t>Who is in it?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b="1" dirty="0">
                <a:solidFill>
                  <a:schemeClr val="tx1"/>
                </a:solidFill>
              </a:rPr>
              <a:t>Who is it about?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411760" y="3645024"/>
            <a:ext cx="2160240" cy="3212976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u="sng" dirty="0"/>
              <a:t>Black Hat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/>
              <a:t>The negatives- What does the </a:t>
            </a:r>
            <a:r>
              <a:rPr lang="en-GB" b="1" dirty="0" err="1"/>
              <a:t>snitterjipe</a:t>
            </a:r>
            <a:r>
              <a:rPr lang="en-GB" b="1" dirty="0"/>
              <a:t> look like?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b="1" dirty="0"/>
              <a:t>Are there any negative points in the poem?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644008" y="3645024"/>
            <a:ext cx="2160240" cy="3212976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400" b="1" u="sng" dirty="0">
              <a:solidFill>
                <a:sysClr val="windowText" lastClr="0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400" b="1" u="sng" dirty="0">
              <a:solidFill>
                <a:sysClr val="windowText" lastClr="0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u="sng" dirty="0">
                <a:solidFill>
                  <a:sysClr val="windowText" lastClr="000000"/>
                </a:solidFill>
              </a:rPr>
              <a:t>Yellow Hat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dirty="0">
                <a:solidFill>
                  <a:sysClr val="windowText" lastClr="000000"/>
                </a:solidFill>
              </a:rPr>
              <a:t>The positives- consider the place and what really happens to the boys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b="1" dirty="0">
              <a:solidFill>
                <a:sysClr val="windowText" lastClr="0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ysClr val="windowText" lastClr="000000"/>
                </a:solidFill>
              </a:rPr>
              <a:t>- Are there any positive points in the poem?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76256" y="3717032"/>
            <a:ext cx="2267744" cy="3140968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u="sng" dirty="0">
                <a:solidFill>
                  <a:schemeClr val="bg1"/>
                </a:solidFill>
              </a:rPr>
              <a:t>Red Hat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chemeClr val="bg1"/>
                </a:solidFill>
              </a:rPr>
              <a:t>Feelings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bg1"/>
                </a:solidFill>
              </a:rPr>
              <a:t>What feelings are in the poem? Anger? Joy? Love? Hate? Sorrow? Etc.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bg1"/>
                </a:solidFill>
              </a:rPr>
              <a:t>  What is the atmosphere/ mood? </a:t>
            </a:r>
          </a:p>
        </p:txBody>
      </p:sp>
    </p:spTree>
    <p:extLst>
      <p:ext uri="{BB962C8B-B14F-4D97-AF65-F5344CB8AC3E}">
        <p14:creationId xmlns:p14="http://schemas.microsoft.com/office/powerpoint/2010/main" val="2672569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3"/>
          <p:cNvSpPr txBox="1">
            <a:spLocks noChangeArrowheads="1"/>
          </p:cNvSpPr>
          <p:nvPr/>
        </p:nvSpPr>
        <p:spPr bwMode="auto">
          <a:xfrm>
            <a:off x="1979613" y="298450"/>
            <a:ext cx="62722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sz="2400" b="1" u="sng">
                <a:latin typeface="Arial" charset="0"/>
              </a:rPr>
              <a:t>Learning map – The big picture</a:t>
            </a:r>
          </a:p>
        </p:txBody>
      </p:sp>
      <p:grpSp>
        <p:nvGrpSpPr>
          <p:cNvPr id="3075" name="Group 7"/>
          <p:cNvGrpSpPr>
            <a:grpSpLocks/>
          </p:cNvGrpSpPr>
          <p:nvPr/>
        </p:nvGrpSpPr>
        <p:grpSpPr bwMode="auto">
          <a:xfrm>
            <a:off x="915483" y="1377046"/>
            <a:ext cx="2159000" cy="2181225"/>
            <a:chOff x="467544" y="1340768"/>
            <a:chExt cx="2160240" cy="2181294"/>
          </a:xfrm>
        </p:grpSpPr>
        <p:sp>
          <p:nvSpPr>
            <p:cNvPr id="5" name="Rounded Rectangle 4"/>
            <p:cNvSpPr/>
            <p:nvPr/>
          </p:nvSpPr>
          <p:spPr>
            <a:xfrm>
              <a:off x="467544" y="1340768"/>
              <a:ext cx="2160240" cy="2016189"/>
            </a:xfrm>
            <a:prstGeom prst="roundRect">
              <a:avLst/>
            </a:prstGeom>
            <a:solidFill>
              <a:schemeClr val="accent1">
                <a:alpha val="4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89" name="TextBox 5"/>
            <p:cNvSpPr txBox="1">
              <a:spLocks noChangeArrowheads="1"/>
            </p:cNvSpPr>
            <p:nvPr/>
          </p:nvSpPr>
          <p:spPr bwMode="auto">
            <a:xfrm>
              <a:off x="755576" y="1398404"/>
              <a:ext cx="1584176" cy="2123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GB" b="1" u="sng" dirty="0">
                  <a:latin typeface="Arial" charset="0"/>
                </a:rPr>
                <a:t>Step one:</a:t>
              </a:r>
            </a:p>
            <a:p>
              <a:pPr eaLnBrk="1" hangingPunct="1"/>
              <a:r>
                <a:rPr lang="en-GB" sz="1600" dirty="0">
                  <a:latin typeface="Arial" charset="0"/>
                </a:rPr>
                <a:t> </a:t>
              </a:r>
            </a:p>
            <a:p>
              <a:pPr eaLnBrk="1" hangingPunct="1"/>
              <a:r>
                <a:rPr lang="en-GB" sz="1600" b="1" dirty="0">
                  <a:latin typeface="Arial" charset="0"/>
                </a:rPr>
                <a:t>What</a:t>
              </a:r>
              <a:r>
                <a:rPr lang="en-GB" sz="1600" dirty="0">
                  <a:latin typeface="Arial" charset="0"/>
                </a:rPr>
                <a:t> is global warming and the Greenhouse effect?</a:t>
              </a:r>
            </a:p>
            <a:p>
              <a:pPr eaLnBrk="1" hangingPunct="1"/>
              <a:endParaRPr lang="en-GB" dirty="0"/>
            </a:p>
          </p:txBody>
        </p:sp>
      </p:grpSp>
      <p:sp>
        <p:nvSpPr>
          <p:cNvPr id="9" name="Right Arrow 8"/>
          <p:cNvSpPr/>
          <p:nvPr/>
        </p:nvSpPr>
        <p:spPr>
          <a:xfrm>
            <a:off x="3290455" y="2101298"/>
            <a:ext cx="2016125" cy="71913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grpSp>
        <p:nvGrpSpPr>
          <p:cNvPr id="3077" name="Group 10"/>
          <p:cNvGrpSpPr>
            <a:grpSpLocks/>
          </p:cNvGrpSpPr>
          <p:nvPr/>
        </p:nvGrpSpPr>
        <p:grpSpPr bwMode="auto">
          <a:xfrm>
            <a:off x="5503716" y="1488412"/>
            <a:ext cx="2160588" cy="2016125"/>
            <a:chOff x="4788024" y="1345187"/>
            <a:chExt cx="2160240" cy="2016224"/>
          </a:xfrm>
        </p:grpSpPr>
        <p:sp>
          <p:nvSpPr>
            <p:cNvPr id="7" name="Rounded Rectangle 6"/>
            <p:cNvSpPr/>
            <p:nvPr/>
          </p:nvSpPr>
          <p:spPr>
            <a:xfrm>
              <a:off x="4788024" y="1345187"/>
              <a:ext cx="2160240" cy="2016224"/>
            </a:xfrm>
            <a:prstGeom prst="roundRect">
              <a:avLst/>
            </a:prstGeom>
            <a:solidFill>
              <a:schemeClr val="accent1">
                <a:alpha val="4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87" name="TextBox 9"/>
            <p:cNvSpPr txBox="1">
              <a:spLocks noChangeArrowheads="1"/>
            </p:cNvSpPr>
            <p:nvPr/>
          </p:nvSpPr>
          <p:spPr bwMode="auto">
            <a:xfrm>
              <a:off x="5080887" y="1398404"/>
              <a:ext cx="1760019" cy="1723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GB" b="1" u="sng" dirty="0">
                  <a:latin typeface="Arial" charset="0"/>
                </a:rPr>
                <a:t>Step two:</a:t>
              </a:r>
            </a:p>
            <a:p>
              <a:pPr eaLnBrk="1" hangingPunct="1"/>
              <a:r>
                <a:rPr lang="en-GB" sz="1600" dirty="0">
                  <a:latin typeface="Arial" charset="0"/>
                </a:rPr>
                <a:t> </a:t>
              </a:r>
            </a:p>
            <a:p>
              <a:pPr eaLnBrk="1" hangingPunct="1"/>
              <a:r>
                <a:rPr lang="en-GB" b="1" dirty="0"/>
                <a:t>Discovery</a:t>
              </a:r>
              <a:r>
                <a:rPr lang="en-GB" dirty="0"/>
                <a:t> – become experts on an aspect of global warming</a:t>
              </a:r>
            </a:p>
          </p:txBody>
        </p:sp>
      </p:grpSp>
      <p:grpSp>
        <p:nvGrpSpPr>
          <p:cNvPr id="3079" name="Group 17"/>
          <p:cNvGrpSpPr>
            <a:grpSpLocks/>
          </p:cNvGrpSpPr>
          <p:nvPr/>
        </p:nvGrpSpPr>
        <p:grpSpPr bwMode="auto">
          <a:xfrm>
            <a:off x="5592762" y="4251605"/>
            <a:ext cx="2159000" cy="2016125"/>
            <a:chOff x="4868162" y="4077072"/>
            <a:chExt cx="2160240" cy="2016224"/>
          </a:xfrm>
        </p:grpSpPr>
        <p:sp>
          <p:nvSpPr>
            <p:cNvPr id="12" name="Rounded Rectangle 11"/>
            <p:cNvSpPr/>
            <p:nvPr/>
          </p:nvSpPr>
          <p:spPr>
            <a:xfrm>
              <a:off x="4868162" y="4077072"/>
              <a:ext cx="2160240" cy="2016224"/>
            </a:xfrm>
            <a:prstGeom prst="roundRect">
              <a:avLst/>
            </a:prstGeom>
            <a:solidFill>
              <a:schemeClr val="accent1">
                <a:alpha val="4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085" name="TextBox 13"/>
            <p:cNvSpPr txBox="1">
              <a:spLocks noChangeArrowheads="1"/>
            </p:cNvSpPr>
            <p:nvPr/>
          </p:nvSpPr>
          <p:spPr bwMode="auto">
            <a:xfrm>
              <a:off x="5068272" y="4223409"/>
              <a:ext cx="1760019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GB" b="1" u="sng" dirty="0">
                  <a:latin typeface="Arial" charset="0"/>
                </a:rPr>
                <a:t>Step three:</a:t>
              </a:r>
            </a:p>
            <a:p>
              <a:pPr eaLnBrk="1" hangingPunct="1"/>
              <a:r>
                <a:rPr lang="en-GB" sz="1600" dirty="0">
                  <a:latin typeface="Arial" charset="0"/>
                </a:rPr>
                <a:t> </a:t>
              </a:r>
              <a:r>
                <a:rPr lang="en-GB" sz="1600" b="1" dirty="0">
                  <a:latin typeface="Arial" charset="0"/>
                </a:rPr>
                <a:t>Share</a:t>
              </a:r>
              <a:r>
                <a:rPr lang="en-GB" sz="1600" dirty="0">
                  <a:latin typeface="Arial" charset="0"/>
                </a:rPr>
                <a:t> your new knowledge </a:t>
              </a:r>
              <a:endParaRPr lang="en-GB" dirty="0"/>
            </a:p>
          </p:txBody>
        </p:sp>
      </p:grpSp>
      <p:sp>
        <p:nvSpPr>
          <p:cNvPr id="15" name="Rounded Rectangle 14"/>
          <p:cNvSpPr/>
          <p:nvPr/>
        </p:nvSpPr>
        <p:spPr>
          <a:xfrm>
            <a:off x="987425" y="4181101"/>
            <a:ext cx="2160588" cy="2016125"/>
          </a:xfrm>
          <a:prstGeom prst="roundRect">
            <a:avLst/>
          </a:prstGeom>
          <a:solidFill>
            <a:schemeClr val="accent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6" name="Right Arrow 15"/>
          <p:cNvSpPr/>
          <p:nvPr/>
        </p:nvSpPr>
        <p:spPr>
          <a:xfrm rot="10800000">
            <a:off x="3276600" y="4828801"/>
            <a:ext cx="2016125" cy="72072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082" name="TextBox 16"/>
          <p:cNvSpPr txBox="1">
            <a:spLocks noChangeArrowheads="1"/>
          </p:cNvSpPr>
          <p:nvPr/>
        </p:nvSpPr>
        <p:spPr bwMode="auto">
          <a:xfrm>
            <a:off x="1036637" y="4346575"/>
            <a:ext cx="206216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b="1" u="sng" dirty="0">
                <a:latin typeface="Arial" charset="0"/>
              </a:rPr>
              <a:t>Step four:</a:t>
            </a:r>
          </a:p>
          <a:p>
            <a:pPr eaLnBrk="1" hangingPunct="1"/>
            <a:r>
              <a:rPr lang="en-GB" sz="1600" b="1" u="sng" dirty="0">
                <a:latin typeface="Arial" charset="0"/>
              </a:rPr>
              <a:t>Use</a:t>
            </a:r>
            <a:r>
              <a:rPr lang="en-GB" sz="1600" dirty="0">
                <a:latin typeface="Arial" charset="0"/>
              </a:rPr>
              <a:t> your new knowledge and</a:t>
            </a:r>
            <a:r>
              <a:rPr lang="en-GB" sz="1600" b="1" dirty="0">
                <a:latin typeface="Arial" charset="0"/>
              </a:rPr>
              <a:t>.</a:t>
            </a:r>
          </a:p>
          <a:p>
            <a:pPr eaLnBrk="1" hangingPunct="1"/>
            <a:r>
              <a:rPr lang="en-GB" sz="1600" b="1" u="sng" dirty="0">
                <a:latin typeface="Arial" charset="0"/>
              </a:rPr>
              <a:t>Show </a:t>
            </a:r>
            <a:r>
              <a:rPr lang="en-GB" sz="1600" dirty="0">
                <a:latin typeface="Arial" charset="0"/>
              </a:rPr>
              <a:t>that you now have a deeper understanding of…</a:t>
            </a:r>
            <a:endParaRPr lang="en-GB" b="1" u="sng" dirty="0"/>
          </a:p>
        </p:txBody>
      </p:sp>
      <p:sp>
        <p:nvSpPr>
          <p:cNvPr id="19" name="Right Arrow 18"/>
          <p:cNvSpPr/>
          <p:nvPr/>
        </p:nvSpPr>
        <p:spPr>
          <a:xfrm rot="16200000">
            <a:off x="1518444" y="3313906"/>
            <a:ext cx="1098550" cy="71913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3" name="Right Arrow 12"/>
          <p:cNvSpPr/>
          <p:nvPr/>
        </p:nvSpPr>
        <p:spPr>
          <a:xfrm rot="5400000">
            <a:off x="6131520" y="3445470"/>
            <a:ext cx="1081483" cy="72072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4369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468313" y="549275"/>
            <a:ext cx="82073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GB" sz="2400" b="1" u="sng">
                <a:latin typeface="Arial" charset="0"/>
              </a:rPr>
              <a:t>Becoming an expert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850" y="1341438"/>
            <a:ext cx="8496300" cy="48006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u="sng" dirty="0">
                <a:latin typeface="Arial" pitchFamily="34" charset="0"/>
                <a:cs typeface="Arial" pitchFamily="34" charset="0"/>
              </a:rPr>
              <a:t>In groups of 4: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>
                <a:latin typeface="Arial" pitchFamily="34" charset="0"/>
                <a:cs typeface="Arial" pitchFamily="34" charset="0"/>
              </a:rPr>
              <a:t>Look at the resources and discuss which you think you would like to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do</a:t>
            </a:r>
            <a:r>
              <a:rPr lang="en-GB" dirty="0">
                <a:latin typeface="Arial" pitchFamily="34" charset="0"/>
                <a:cs typeface="Arial" pitchFamily="34" charset="0"/>
              </a:rPr>
              <a:t>.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>
                <a:latin typeface="Arial" pitchFamily="34" charset="0"/>
                <a:cs typeface="Arial" pitchFamily="34" charset="0"/>
              </a:rPr>
              <a:t>Each resource has a challenge task should you wish to have a go at something a little more difficult.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>
                <a:latin typeface="Arial" pitchFamily="34" charset="0"/>
                <a:cs typeface="Arial" pitchFamily="34" charset="0"/>
              </a:rPr>
              <a:t>Read through your resource thoroughly. You can label things and make annotations should you wish.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dirty="0">
              <a:latin typeface="Arial" pitchFamily="34" charset="0"/>
              <a:cs typeface="Arial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>
                <a:latin typeface="Arial" pitchFamily="34" charset="0"/>
                <a:cs typeface="Arial" pitchFamily="34" charset="0"/>
              </a:rPr>
              <a:t>Undertake the task you have selected.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dirty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u="sng" dirty="0">
                <a:latin typeface="Arial" pitchFamily="34" charset="0"/>
                <a:cs typeface="Arial" pitchFamily="34" charset="0"/>
              </a:rPr>
              <a:t>If you need help: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latin typeface="Arial" pitchFamily="34" charset="0"/>
                <a:cs typeface="Arial" pitchFamily="34" charset="0"/>
              </a:rPr>
              <a:t>1</a:t>
            </a:r>
            <a:r>
              <a:rPr lang="en-GB" baseline="30000" dirty="0">
                <a:latin typeface="Arial" pitchFamily="34" charset="0"/>
                <a:cs typeface="Arial" pitchFamily="34" charset="0"/>
              </a:rPr>
              <a:t>st</a:t>
            </a:r>
            <a:r>
              <a:rPr lang="en-GB" dirty="0">
                <a:latin typeface="Arial" pitchFamily="34" charset="0"/>
                <a:cs typeface="Arial" pitchFamily="34" charset="0"/>
              </a:rPr>
              <a:t> step – Go to another person who is doing the same colour task as you and ask them to </a:t>
            </a:r>
            <a:r>
              <a:rPr lang="en-GB" b="1" u="sng" dirty="0">
                <a:latin typeface="Arial" pitchFamily="34" charset="0"/>
                <a:cs typeface="Arial" pitchFamily="34" charset="0"/>
              </a:rPr>
              <a:t>explain to you</a:t>
            </a:r>
            <a:r>
              <a:rPr lang="en-GB" dirty="0">
                <a:latin typeface="Arial" pitchFamily="34" charset="0"/>
                <a:cs typeface="Arial" pitchFamily="34" charset="0"/>
              </a:rPr>
              <a:t> their answer.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latin typeface="Arial" pitchFamily="34" charset="0"/>
                <a:cs typeface="Arial" pitchFamily="34" charset="0"/>
              </a:rPr>
              <a:t>2</a:t>
            </a:r>
            <a:r>
              <a:rPr lang="en-GB" baseline="30000" dirty="0">
                <a:latin typeface="Arial" pitchFamily="34" charset="0"/>
                <a:cs typeface="Arial" pitchFamily="34" charset="0"/>
              </a:rPr>
              <a:t>nd</a:t>
            </a:r>
            <a:r>
              <a:rPr lang="en-GB" dirty="0">
                <a:latin typeface="Arial" pitchFamily="34" charset="0"/>
                <a:cs typeface="Arial" pitchFamily="34" charset="0"/>
              </a:rPr>
              <a:t> step – If you are still unsure, stick your hand up and I will help you.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dirty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u="sng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9302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9169151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00200" y="891156"/>
            <a:ext cx="617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Write </a:t>
            </a:r>
            <a:r>
              <a:rPr lang="en-US" dirty="0"/>
              <a:t>down as many things about the topic </a:t>
            </a:r>
            <a:r>
              <a:rPr lang="en-US" dirty="0" smtClean="0"/>
              <a:t>you have studied so far onto </a:t>
            </a:r>
            <a:r>
              <a:rPr lang="en-US" dirty="0"/>
              <a:t>the square pieces of paper (one word per square), this can be key words, quotes, and key people, etc.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52800" y="2286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Big Mind Map</a:t>
            </a:r>
            <a:endParaRPr lang="en-US" b="1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00100" y="129156"/>
            <a:ext cx="7772400" cy="63284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Big mind map!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1957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3" y="57150"/>
            <a:ext cx="9067800" cy="657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1007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5" y="20782"/>
            <a:ext cx="8962571" cy="672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66541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Visit this website!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7473" y="2332037"/>
            <a:ext cx="8229600" cy="2239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hlinkClick r:id="rId2"/>
              </a:rPr>
              <a:t>http://cheneyagilitytoolkit.blogspot.ae/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62000" y="457201"/>
            <a:ext cx="7772400" cy="762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Visit this website!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395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</TotalTime>
  <Words>635</Words>
  <Application>Microsoft Office PowerPoint</Application>
  <PresentationFormat>On-screen Show (4:3)</PresentationFormat>
  <Paragraphs>111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Arial Black</vt:lpstr>
      <vt:lpstr>Calibri</vt:lpstr>
      <vt:lpstr>Kristen ITC</vt:lpstr>
      <vt:lpstr>Office Theme</vt:lpstr>
      <vt:lpstr>Creative Classrooms!</vt:lpstr>
      <vt:lpstr>PowerPoint Presentation</vt:lpstr>
      <vt:lpstr>Hook</vt:lpstr>
      <vt:lpstr>PowerPoint Presentation</vt:lpstr>
      <vt:lpstr>Google image search</vt:lpstr>
      <vt:lpstr>Relevance</vt:lpstr>
      <vt:lpstr>How likely is this?</vt:lpstr>
      <vt:lpstr>How about this?</vt:lpstr>
      <vt:lpstr>Depth</vt:lpstr>
      <vt:lpstr>PowerPoint Presentation</vt:lpstr>
      <vt:lpstr>There are two identical twins born 10 minutes apart. Sara is older than Maryam.  Once Maryam celebrated her day of birth on a Tuesday, Sara celebrated hers a day later on Wednesday, HOW?</vt:lpstr>
      <vt:lpstr>Use DeBono Thinking Hats..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Visit this website!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Creative Classrooms</dc:title>
  <dc:creator>Rachael Edgar</dc:creator>
  <cp:lastModifiedBy>RachaelE</cp:lastModifiedBy>
  <cp:revision>20</cp:revision>
  <dcterms:created xsi:type="dcterms:W3CDTF">2013-11-21T03:39:16Z</dcterms:created>
  <dcterms:modified xsi:type="dcterms:W3CDTF">2013-11-27T01:54:05Z</dcterms:modified>
</cp:coreProperties>
</file>