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9" r:id="rId4"/>
    <p:sldId id="288" r:id="rId5"/>
    <p:sldId id="287" r:id="rId6"/>
    <p:sldId id="289" r:id="rId7"/>
    <p:sldId id="295" r:id="rId8"/>
    <p:sldId id="291" r:id="rId9"/>
    <p:sldId id="293" r:id="rId10"/>
    <p:sldId id="294" r:id="rId11"/>
    <p:sldId id="284" r:id="rId12"/>
    <p:sldId id="286" r:id="rId13"/>
    <p:sldId id="285" r:id="rId14"/>
    <p:sldId id="280" r:id="rId15"/>
    <p:sldId id="277" r:id="rId16"/>
    <p:sldId id="282" r:id="rId17"/>
    <p:sldId id="283" r:id="rId18"/>
    <p:sldId id="281" r:id="rId19"/>
    <p:sldId id="296" r:id="rId20"/>
    <p:sldId id="290" r:id="rId21"/>
    <p:sldId id="300" r:id="rId22"/>
    <p:sldId id="301" r:id="rId23"/>
    <p:sldId id="292" r:id="rId24"/>
    <p:sldId id="298" r:id="rId25"/>
    <p:sldId id="299" r:id="rId26"/>
  </p:sldIdLst>
  <p:sldSz cx="9144000" cy="6858000" type="screen4x3"/>
  <p:notesSz cx="6724650" cy="9774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243"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FD88A2D-6C8C-4154-B6AB-11499BCEEE19}" type="datetimeFigureOut">
              <a:rPr lang="en-GB" smtClean="0"/>
              <a:t>16/11/2013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351361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D88A2D-6C8C-4154-B6AB-11499BCEEE19}" type="datetimeFigureOut">
              <a:rPr lang="en-GB" smtClean="0"/>
              <a:t>16/11/2013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5669181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D88A2D-6C8C-4154-B6AB-11499BCEEE19}" type="datetimeFigureOut">
              <a:rPr lang="en-GB" smtClean="0"/>
              <a:t>16/11/2013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197968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FD88A2D-6C8C-4154-B6AB-11499BCEEE19}" type="datetimeFigureOut">
              <a:rPr lang="en-GB" smtClean="0"/>
              <a:t>16/11/2013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172431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FD88A2D-6C8C-4154-B6AB-11499BCEEE19}" type="datetimeFigureOut">
              <a:rPr lang="en-GB" smtClean="0"/>
              <a:t>16/11/2013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93891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FD88A2D-6C8C-4154-B6AB-11499BCEEE19}" type="datetimeFigureOut">
              <a:rPr lang="en-GB" smtClean="0"/>
              <a:t>16/11/2013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53867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D88A2D-6C8C-4154-B6AB-11499BCEEE19}" type="datetimeFigureOut">
              <a:rPr lang="en-GB" smtClean="0"/>
              <a:t>16/11/2013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1003544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D88A2D-6C8C-4154-B6AB-11499BCEEE19}" type="datetimeFigureOut">
              <a:rPr lang="en-GB" smtClean="0"/>
              <a:t>16/11/2013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876194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D88A2D-6C8C-4154-B6AB-11499BCEEE19}" type="datetimeFigureOut">
              <a:rPr lang="en-GB" smtClean="0"/>
              <a:t>16/11/2013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1717749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D88A2D-6C8C-4154-B6AB-11499BCEEE19}" type="datetimeFigureOut">
              <a:rPr lang="en-GB" smtClean="0"/>
              <a:t>16/11/2013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4054600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D88A2D-6C8C-4154-B6AB-11499BCEEE19}" type="datetimeFigureOut">
              <a:rPr lang="en-GB" smtClean="0"/>
              <a:t>16/11/2013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5B4BB3-1AFD-4442-9027-06E5E2A8393A}" type="slidenum">
              <a:rPr lang="en-GB" smtClean="0"/>
              <a:t>‹#›</a:t>
            </a:fld>
            <a:endParaRPr lang="en-GB"/>
          </a:p>
        </p:txBody>
      </p:sp>
    </p:spTree>
    <p:extLst>
      <p:ext uri="{BB962C8B-B14F-4D97-AF65-F5344CB8AC3E}">
        <p14:creationId xmlns:p14="http://schemas.microsoft.com/office/powerpoint/2010/main" val="140989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D88A2D-6C8C-4154-B6AB-11499BCEEE19}" type="datetimeFigureOut">
              <a:rPr lang="en-GB" smtClean="0"/>
              <a:t>16/11/2013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B4BB3-1AFD-4442-9027-06E5E2A8393A}" type="slidenum">
              <a:rPr lang="en-GB" smtClean="0"/>
              <a:t>‹#›</a:t>
            </a:fld>
            <a:endParaRPr lang="en-GB"/>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93612" y="0"/>
            <a:ext cx="539552" cy="540465"/>
          </a:xfrm>
          <a:prstGeom prst="rect">
            <a:avLst/>
          </a:prstGeom>
        </p:spPr>
      </p:pic>
    </p:spTree>
    <p:extLst>
      <p:ext uri="{BB962C8B-B14F-4D97-AF65-F5344CB8AC3E}">
        <p14:creationId xmlns:p14="http://schemas.microsoft.com/office/powerpoint/2010/main" val="240233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rgbClr val="00B05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2987824" cy="6858000"/>
          </a:xfrm>
        </p:spPr>
        <p:txBody>
          <a:bodyPr>
            <a:normAutofit/>
          </a:bodyPr>
          <a:lstStyle/>
          <a:p>
            <a:r>
              <a:rPr lang="en-GB" sz="2200" u="sng" dirty="0" smtClean="0">
                <a:solidFill>
                  <a:schemeClr val="tx1">
                    <a:lumMod val="95000"/>
                    <a:lumOff val="5000"/>
                  </a:schemeClr>
                </a:solidFill>
              </a:rPr>
              <a:t>Demonstrating Progress In The Classroom </a:t>
            </a:r>
            <a:r>
              <a:rPr lang="en-GB" sz="2200" dirty="0" smtClean="0">
                <a:solidFill>
                  <a:schemeClr val="tx1">
                    <a:lumMod val="95000"/>
                    <a:lumOff val="5000"/>
                  </a:schemeClr>
                </a:solidFill>
              </a:rPr>
              <a:t/>
            </a:r>
            <a:br>
              <a:rPr lang="en-GB" sz="2200" dirty="0" smtClean="0">
                <a:solidFill>
                  <a:schemeClr val="tx1">
                    <a:lumMod val="95000"/>
                    <a:lumOff val="5000"/>
                  </a:schemeClr>
                </a:solidFill>
              </a:rPr>
            </a:br>
            <a:r>
              <a:rPr lang="en-GB" sz="2200" dirty="0" smtClean="0">
                <a:solidFill>
                  <a:schemeClr val="tx1">
                    <a:lumMod val="95000"/>
                    <a:lumOff val="5000"/>
                  </a:schemeClr>
                </a:solidFill>
              </a:rPr>
              <a:t/>
            </a:r>
            <a:br>
              <a:rPr lang="en-GB" sz="2200" dirty="0" smtClean="0">
                <a:solidFill>
                  <a:schemeClr val="tx1">
                    <a:lumMod val="95000"/>
                    <a:lumOff val="5000"/>
                  </a:schemeClr>
                </a:solidFill>
              </a:rPr>
            </a:br>
            <a:r>
              <a:rPr lang="en-GB" sz="2200" dirty="0" smtClean="0">
                <a:solidFill>
                  <a:schemeClr val="tx1">
                    <a:lumMod val="95000"/>
                    <a:lumOff val="5000"/>
                  </a:schemeClr>
                </a:solidFill>
              </a:rPr>
              <a:t>Wednesday 12</a:t>
            </a:r>
            <a:r>
              <a:rPr lang="en-GB" sz="2200" baseline="30000" dirty="0" smtClean="0">
                <a:solidFill>
                  <a:schemeClr val="tx1">
                    <a:lumMod val="95000"/>
                    <a:lumOff val="5000"/>
                  </a:schemeClr>
                </a:solidFill>
              </a:rPr>
              <a:t>th</a:t>
            </a:r>
            <a:r>
              <a:rPr lang="en-GB" sz="2200" dirty="0" smtClean="0">
                <a:solidFill>
                  <a:schemeClr val="tx1">
                    <a:lumMod val="95000"/>
                    <a:lumOff val="5000"/>
                  </a:schemeClr>
                </a:solidFill>
              </a:rPr>
              <a:t> December 2012</a:t>
            </a:r>
            <a:br>
              <a:rPr lang="en-GB" sz="2200" dirty="0" smtClean="0">
                <a:solidFill>
                  <a:schemeClr val="tx1">
                    <a:lumMod val="95000"/>
                    <a:lumOff val="5000"/>
                  </a:schemeClr>
                </a:solidFill>
              </a:rPr>
            </a:br>
            <a:r>
              <a:rPr lang="en-GB" sz="2200" dirty="0">
                <a:solidFill>
                  <a:schemeClr val="tx1">
                    <a:lumMod val="95000"/>
                    <a:lumOff val="5000"/>
                  </a:schemeClr>
                </a:solidFill>
              </a:rPr>
              <a:t/>
            </a:r>
            <a:br>
              <a:rPr lang="en-GB" sz="2200" dirty="0">
                <a:solidFill>
                  <a:schemeClr val="tx1">
                    <a:lumMod val="95000"/>
                    <a:lumOff val="5000"/>
                  </a:schemeClr>
                </a:solidFill>
              </a:rPr>
            </a:br>
            <a:r>
              <a:rPr lang="en-GB" sz="2200" dirty="0" smtClean="0">
                <a:solidFill>
                  <a:schemeClr val="tx1">
                    <a:lumMod val="95000"/>
                    <a:lumOff val="5000"/>
                  </a:schemeClr>
                </a:solidFill>
              </a:rPr>
              <a:t>Today’s Session Objective:</a:t>
            </a:r>
            <a:br>
              <a:rPr lang="en-GB" sz="2200" dirty="0" smtClean="0">
                <a:solidFill>
                  <a:schemeClr val="tx1">
                    <a:lumMod val="95000"/>
                    <a:lumOff val="5000"/>
                  </a:schemeClr>
                </a:solidFill>
              </a:rPr>
            </a:br>
            <a:r>
              <a:rPr lang="en-GB" sz="2200" dirty="0" smtClean="0">
                <a:solidFill>
                  <a:schemeClr val="tx1">
                    <a:lumMod val="95000"/>
                    <a:lumOff val="5000"/>
                  </a:schemeClr>
                </a:solidFill>
              </a:rPr>
              <a:t/>
            </a:r>
            <a:br>
              <a:rPr lang="en-GB" sz="2200" dirty="0" smtClean="0">
                <a:solidFill>
                  <a:schemeClr val="tx1">
                    <a:lumMod val="95000"/>
                    <a:lumOff val="5000"/>
                  </a:schemeClr>
                </a:solidFill>
              </a:rPr>
            </a:br>
            <a:r>
              <a:rPr lang="en-GB" sz="2200" dirty="0" smtClean="0">
                <a:solidFill>
                  <a:schemeClr val="tx1">
                    <a:lumMod val="95000"/>
                    <a:lumOff val="5000"/>
                  </a:schemeClr>
                </a:solidFill>
              </a:rPr>
              <a:t>To add to my teaching toolkit so that I know many approaches that demonstrate progress.</a:t>
            </a:r>
            <a:br>
              <a:rPr lang="en-GB" sz="2200" dirty="0" smtClean="0">
                <a:solidFill>
                  <a:schemeClr val="tx1">
                    <a:lumMod val="95000"/>
                    <a:lumOff val="5000"/>
                  </a:schemeClr>
                </a:solidFill>
              </a:rPr>
            </a:br>
            <a:r>
              <a:rPr lang="en-GB" sz="2200" dirty="0">
                <a:solidFill>
                  <a:schemeClr val="tx1">
                    <a:lumMod val="95000"/>
                    <a:lumOff val="5000"/>
                  </a:schemeClr>
                </a:solidFill>
              </a:rPr>
              <a:t/>
            </a:r>
            <a:br>
              <a:rPr lang="en-GB" sz="2200" dirty="0">
                <a:solidFill>
                  <a:schemeClr val="tx1">
                    <a:lumMod val="95000"/>
                    <a:lumOff val="5000"/>
                  </a:schemeClr>
                </a:solidFill>
              </a:rPr>
            </a:br>
            <a:endParaRPr lang="en-GB" sz="2200" dirty="0">
              <a:solidFill>
                <a:schemeClr val="tx1">
                  <a:lumMod val="95000"/>
                  <a:lumOff val="5000"/>
                </a:schemeClr>
              </a:solidFill>
            </a:endParaRPr>
          </a:p>
        </p:txBody>
      </p:sp>
      <p:sp>
        <p:nvSpPr>
          <p:cNvPr id="4" name="Title 1"/>
          <p:cNvSpPr txBox="1">
            <a:spLocks/>
          </p:cNvSpPr>
          <p:nvPr/>
        </p:nvSpPr>
        <p:spPr>
          <a:xfrm>
            <a:off x="5903640" y="0"/>
            <a:ext cx="3240360" cy="6858000"/>
          </a:xfrm>
          <a:prstGeom prst="rect">
            <a:avLst/>
          </a:prstGeom>
          <a:solidFill>
            <a:schemeClr val="bg1"/>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2000" b="1" dirty="0">
              <a:solidFill>
                <a:srgbClr val="FF0000"/>
              </a:solidFill>
            </a:endParaRPr>
          </a:p>
          <a:p>
            <a:r>
              <a:rPr lang="en-GB" sz="2000" b="1" dirty="0" smtClean="0">
                <a:solidFill>
                  <a:srgbClr val="00B050"/>
                </a:solidFill>
              </a:rPr>
              <a:t>Starter 1</a:t>
            </a:r>
          </a:p>
          <a:p>
            <a:r>
              <a:rPr lang="en-GB" sz="2000" b="1" dirty="0" smtClean="0">
                <a:solidFill>
                  <a:srgbClr val="00B050"/>
                </a:solidFill>
              </a:rPr>
              <a:t>Write your name in the crystal ball and then predict how many techniques I will show you today.</a:t>
            </a:r>
          </a:p>
          <a:p>
            <a:endParaRPr lang="en-GB" sz="2000" b="1" dirty="0" smtClean="0">
              <a:solidFill>
                <a:srgbClr val="00B050"/>
              </a:solidFill>
            </a:endParaRPr>
          </a:p>
          <a:p>
            <a:r>
              <a:rPr lang="en-GB" sz="2000" b="1" dirty="0" smtClean="0">
                <a:solidFill>
                  <a:srgbClr val="00B050"/>
                </a:solidFill>
              </a:rPr>
              <a:t>Starter 2:</a:t>
            </a:r>
          </a:p>
          <a:p>
            <a:r>
              <a:rPr lang="en-GB" sz="2000" b="1" dirty="0" smtClean="0">
                <a:solidFill>
                  <a:srgbClr val="00B050"/>
                </a:solidFill>
              </a:rPr>
              <a:t>Read the story of the Hare and The Tortoise</a:t>
            </a:r>
          </a:p>
          <a:p>
            <a:endParaRPr lang="en-GB" sz="2000" b="1" dirty="0" smtClean="0">
              <a:solidFill>
                <a:srgbClr val="00B050"/>
              </a:solidFill>
            </a:endParaRPr>
          </a:p>
          <a:p>
            <a:r>
              <a:rPr lang="en-GB" sz="2000" b="1" dirty="0" smtClean="0">
                <a:solidFill>
                  <a:srgbClr val="0070C0"/>
                </a:solidFill>
              </a:rPr>
              <a:t>Extension:</a:t>
            </a:r>
          </a:p>
          <a:p>
            <a:r>
              <a:rPr lang="en-GB" sz="2000" b="1" dirty="0" smtClean="0">
                <a:solidFill>
                  <a:srgbClr val="0070C0"/>
                </a:solidFill>
              </a:rPr>
              <a:t>Read the Progress Indicators – then can you answer the questions?</a:t>
            </a:r>
            <a:endParaRPr lang="en-GB" sz="2000" b="1" dirty="0">
              <a:solidFill>
                <a:srgbClr val="FF0000"/>
              </a:solidFill>
            </a:endParaRPr>
          </a:p>
        </p:txBody>
      </p:sp>
      <p:sp>
        <p:nvSpPr>
          <p:cNvPr id="5" name="Title 1"/>
          <p:cNvSpPr txBox="1">
            <a:spLocks/>
          </p:cNvSpPr>
          <p:nvPr/>
        </p:nvSpPr>
        <p:spPr>
          <a:xfrm>
            <a:off x="3563888" y="0"/>
            <a:ext cx="1872208" cy="6858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r>
              <a:rPr lang="en-GB" sz="2200" b="0" dirty="0" smtClean="0">
                <a:solidFill>
                  <a:srgbClr val="FF0000"/>
                </a:solidFill>
                <a:latin typeface="Aharoni" pitchFamily="2" charset="-79"/>
                <a:cs typeface="Aharoni" pitchFamily="2" charset="-79"/>
              </a:rPr>
              <a:t>I set this session up to show that immediate progress could be made by my early pupils. Do you do this?</a:t>
            </a:r>
          </a:p>
          <a:p>
            <a:endParaRPr lang="en-GB" sz="2200" b="0" dirty="0">
              <a:solidFill>
                <a:srgbClr val="FF0000"/>
              </a:solidFill>
              <a:latin typeface="Aharoni" pitchFamily="2" charset="-79"/>
              <a:cs typeface="Aharoni" pitchFamily="2" charset="-79"/>
            </a:endParaRPr>
          </a:p>
          <a:p>
            <a:r>
              <a:rPr lang="en-GB" sz="2200" b="0" dirty="0" smtClean="0">
                <a:solidFill>
                  <a:srgbClr val="FF0000"/>
                </a:solidFill>
                <a:latin typeface="Aharoni" pitchFamily="2" charset="-79"/>
                <a:cs typeface="Aharoni" pitchFamily="2" charset="-79"/>
              </a:rPr>
              <a:t>Those that get in early, should be rewarded with the ability to succeed – no matter how small that success is!</a:t>
            </a:r>
          </a:p>
          <a:p>
            <a:endParaRPr lang="en-GB" sz="2200" b="0" dirty="0">
              <a:solidFill>
                <a:srgbClr val="FF0000"/>
              </a:solidFill>
              <a:latin typeface="Aharoni" pitchFamily="2" charset="-79"/>
              <a:cs typeface="Aharoni" pitchFamily="2" charset="-79"/>
            </a:endParaRPr>
          </a:p>
          <a:p>
            <a:r>
              <a:rPr lang="en-GB" sz="2200" b="0" dirty="0" smtClean="0">
                <a:solidFill>
                  <a:srgbClr val="FF0000"/>
                </a:solidFill>
                <a:latin typeface="Aharoni" pitchFamily="2" charset="-79"/>
                <a:cs typeface="Aharoni" pitchFamily="2" charset="-79"/>
              </a:rPr>
              <a:t>However, you also need to ensure that those that are late, do not miss out!</a:t>
            </a:r>
            <a:br>
              <a:rPr lang="en-GB" sz="2200" b="0" dirty="0" smtClean="0">
                <a:solidFill>
                  <a:srgbClr val="FF0000"/>
                </a:solidFill>
                <a:latin typeface="Aharoni" pitchFamily="2" charset="-79"/>
                <a:cs typeface="Aharoni" pitchFamily="2" charset="-79"/>
              </a:rPr>
            </a:br>
            <a:r>
              <a:rPr lang="en-GB" sz="2200" b="0" dirty="0" smtClean="0">
                <a:solidFill>
                  <a:srgbClr val="FF0000"/>
                </a:solidFill>
                <a:latin typeface="Aharoni" pitchFamily="2" charset="-79"/>
                <a:cs typeface="Aharoni" pitchFamily="2" charset="-79"/>
              </a:rPr>
              <a:t/>
            </a:r>
            <a:br>
              <a:rPr lang="en-GB" sz="2200" b="0" dirty="0" smtClean="0">
                <a:solidFill>
                  <a:srgbClr val="FF0000"/>
                </a:solidFill>
                <a:latin typeface="Aharoni" pitchFamily="2" charset="-79"/>
                <a:cs typeface="Aharoni" pitchFamily="2" charset="-79"/>
              </a:rPr>
            </a:br>
            <a:endParaRPr lang="en-GB" sz="2200" b="0" dirty="0">
              <a:solidFill>
                <a:srgbClr val="FF0000"/>
              </a:solidFill>
              <a:latin typeface="Aharoni" pitchFamily="2" charset="-79"/>
              <a:cs typeface="Aharoni" pitchFamily="2" charset="-79"/>
            </a:endParaRPr>
          </a:p>
        </p:txBody>
      </p:sp>
    </p:spTree>
    <p:extLst>
      <p:ext uri="{BB962C8B-B14F-4D97-AF65-F5344CB8AC3E}">
        <p14:creationId xmlns:p14="http://schemas.microsoft.com/office/powerpoint/2010/main" val="387054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86647"/>
            <a:ext cx="7678768" cy="1143000"/>
          </a:xfrm>
        </p:spPr>
        <p:txBody>
          <a:bodyPr>
            <a:noAutofit/>
          </a:bodyPr>
          <a:lstStyle/>
          <a:p>
            <a:r>
              <a:rPr lang="en-GB" sz="2000" dirty="0"/>
              <a:t>Session Objective:</a:t>
            </a:r>
            <a:br>
              <a:rPr lang="en-GB" sz="2000" dirty="0"/>
            </a:br>
            <a:r>
              <a:rPr lang="en-GB" sz="2000" dirty="0"/>
              <a:t>To add to my teaching toolkit so that I know many approaches that demonstrate progress. </a:t>
            </a:r>
          </a:p>
        </p:txBody>
      </p:sp>
      <p:sp>
        <p:nvSpPr>
          <p:cNvPr id="3" name="Content Placeholder 2"/>
          <p:cNvSpPr>
            <a:spLocks noGrp="1"/>
          </p:cNvSpPr>
          <p:nvPr>
            <p:ph idx="1"/>
          </p:nvPr>
        </p:nvSpPr>
        <p:spPr>
          <a:xfrm>
            <a:off x="251520" y="1772816"/>
            <a:ext cx="3240360" cy="4851446"/>
          </a:xfrm>
          <a:solidFill>
            <a:schemeClr val="bg1"/>
          </a:solidFill>
        </p:spPr>
        <p:txBody>
          <a:bodyPr>
            <a:normAutofit fontScale="77500" lnSpcReduction="20000"/>
          </a:bodyPr>
          <a:lstStyle/>
          <a:p>
            <a:r>
              <a:rPr lang="en-GB" dirty="0" smtClean="0"/>
              <a:t>At the end of this session, I will ask you to list all of the progress techniques that I will demonstrate / discuss / talk about for the next 20 minutes.</a:t>
            </a:r>
          </a:p>
          <a:p>
            <a:r>
              <a:rPr lang="en-GB" dirty="0" smtClean="0"/>
              <a:t>Could you do this now?</a:t>
            </a:r>
          </a:p>
          <a:p>
            <a:r>
              <a:rPr lang="en-GB" dirty="0" smtClean="0"/>
              <a:t>Where would you place yourself on my confidence line? </a:t>
            </a:r>
          </a:p>
          <a:p>
            <a:endParaRPr lang="en-GB" dirty="0">
              <a:solidFill>
                <a:srgbClr val="00B050"/>
              </a:solidFill>
            </a:endParaRPr>
          </a:p>
        </p:txBody>
      </p:sp>
      <p:cxnSp>
        <p:nvCxnSpPr>
          <p:cNvPr id="4" name="Straight Arrow Connector 3"/>
          <p:cNvCxnSpPr/>
          <p:nvPr/>
        </p:nvCxnSpPr>
        <p:spPr>
          <a:xfrm>
            <a:off x="8820472" y="-12148"/>
            <a:ext cx="72008" cy="6830857"/>
          </a:xfrm>
          <a:prstGeom prst="straightConnector1">
            <a:avLst/>
          </a:prstGeom>
          <a:ln w="44450">
            <a:headEnd type="arrow"/>
            <a:tailEnd type="arrow"/>
          </a:ln>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3090" y="1230073"/>
            <a:ext cx="399148" cy="399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407" y="5207331"/>
            <a:ext cx="477747" cy="47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1534" y="3857944"/>
            <a:ext cx="435152" cy="435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4170" y="2523446"/>
            <a:ext cx="491592" cy="35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5704" y="6264222"/>
            <a:ext cx="482653" cy="482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87830" y="57918"/>
            <a:ext cx="608856" cy="608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4377483" y="3553303"/>
            <a:ext cx="370793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r>
              <a:rPr lang="en-GB" sz="2000" b="0" dirty="0" smtClean="0"/>
              <a:t>This is your end goal; to succeed you will need to keep track throughout the session.</a:t>
            </a:r>
          </a:p>
        </p:txBody>
      </p:sp>
    </p:spTree>
    <p:extLst>
      <p:ext uri="{BB962C8B-B14F-4D97-AF65-F5344CB8AC3E}">
        <p14:creationId xmlns:p14="http://schemas.microsoft.com/office/powerpoint/2010/main" val="341943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Confidence Line</a:t>
            </a:r>
            <a:endParaRPr lang="en-GB" dirty="0"/>
          </a:p>
        </p:txBody>
      </p:sp>
      <p:sp>
        <p:nvSpPr>
          <p:cNvPr id="3" name="Content Placeholder 2"/>
          <p:cNvSpPr>
            <a:spLocks noGrp="1"/>
          </p:cNvSpPr>
          <p:nvPr>
            <p:ph idx="1"/>
          </p:nvPr>
        </p:nvSpPr>
        <p:spPr/>
        <p:txBody>
          <a:bodyPr/>
          <a:lstStyle/>
          <a:p>
            <a:r>
              <a:rPr lang="en-GB" b="1" dirty="0" smtClean="0">
                <a:solidFill>
                  <a:srgbClr val="00B050"/>
                </a:solidFill>
              </a:rPr>
              <a:t>Many variations on a theme:</a:t>
            </a:r>
          </a:p>
          <a:p>
            <a:r>
              <a:rPr lang="en-GB" dirty="0" smtClean="0"/>
              <a:t>Physically line up;</a:t>
            </a:r>
          </a:p>
          <a:p>
            <a:r>
              <a:rPr lang="en-GB" dirty="0" smtClean="0"/>
              <a:t>Place a sticker / post it on a location and move it up;</a:t>
            </a:r>
          </a:p>
          <a:p>
            <a:r>
              <a:rPr lang="en-GB" dirty="0" smtClean="0"/>
              <a:t>Draw a line in the book and revisit the line at key points in the lesson.</a:t>
            </a:r>
          </a:p>
          <a:p>
            <a:r>
              <a:rPr lang="en-GB" dirty="0" smtClean="0"/>
              <a:t>Use the confidence line proforma </a:t>
            </a:r>
            <a:endParaRPr lang="en-GB" dirty="0"/>
          </a:p>
        </p:txBody>
      </p:sp>
    </p:spTree>
    <p:extLst>
      <p:ext uri="{BB962C8B-B14F-4D97-AF65-F5344CB8AC3E}">
        <p14:creationId xmlns:p14="http://schemas.microsoft.com/office/powerpoint/2010/main" val="367235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Progress Descriptors: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367576847"/>
              </p:ext>
            </p:extLst>
          </p:nvPr>
        </p:nvGraphicFramePr>
        <p:xfrm>
          <a:off x="23760" y="1700808"/>
          <a:ext cx="9120240" cy="3384376"/>
        </p:xfrm>
        <a:graphic>
          <a:graphicData uri="http://schemas.openxmlformats.org/drawingml/2006/table">
            <a:tbl>
              <a:tblPr firstRow="1" firstCol="1" bandRow="1">
                <a:tableStyleId>{5C22544A-7EE6-4342-B048-85BDC9FD1C3A}</a:tableStyleId>
              </a:tblPr>
              <a:tblGrid>
                <a:gridCol w="706799"/>
                <a:gridCol w="2382567"/>
                <a:gridCol w="2382254"/>
                <a:gridCol w="1823873"/>
                <a:gridCol w="1824747"/>
              </a:tblGrid>
              <a:tr h="3384376">
                <a:tc>
                  <a:txBody>
                    <a:bodyPr/>
                    <a:lstStyle/>
                    <a:p>
                      <a:pPr>
                        <a:lnSpc>
                          <a:spcPct val="115000"/>
                        </a:lnSpc>
                        <a:spcBef>
                          <a:spcPts val="300"/>
                        </a:spcBef>
                        <a:spcAft>
                          <a:spcPts val="450"/>
                        </a:spcAft>
                      </a:pPr>
                      <a:r>
                        <a:rPr lang="en-GB" sz="1200">
                          <a:solidFill>
                            <a:schemeClr val="tx1"/>
                          </a:solidFill>
                          <a:effectLst/>
                        </a:rPr>
                        <a:t>Progress</a:t>
                      </a:r>
                      <a:endParaRPr lang="en-GB" sz="1200">
                        <a:solidFill>
                          <a:schemeClr val="tx1"/>
                        </a:solidFill>
                        <a:effectLst/>
                        <a:latin typeface="Calibri"/>
                        <a:ea typeface="Calibri"/>
                        <a:cs typeface="Times New Roman"/>
                      </a:endParaRPr>
                    </a:p>
                  </a:txBody>
                  <a:tcPr marL="68580" marR="68580" marT="0" marB="0">
                    <a:solidFill>
                      <a:schemeClr val="bg1">
                        <a:lumMod val="85000"/>
                      </a:schemeClr>
                    </a:solidFill>
                  </a:tcPr>
                </a:tc>
                <a:tc>
                  <a:txBody>
                    <a:bodyPr/>
                    <a:lstStyle/>
                    <a:p>
                      <a:pPr>
                        <a:lnSpc>
                          <a:spcPct val="115000"/>
                        </a:lnSpc>
                        <a:spcBef>
                          <a:spcPts val="300"/>
                        </a:spcBef>
                        <a:spcAft>
                          <a:spcPts val="450"/>
                        </a:spcAft>
                      </a:pPr>
                      <a:r>
                        <a:rPr lang="en-GB" sz="1200">
                          <a:solidFill>
                            <a:schemeClr val="tx1"/>
                          </a:solidFill>
                          <a:effectLst/>
                        </a:rPr>
                        <a:t>All students have made exceptional progress by the end of the lesson. Their learning is profound. Students demonstrate that they can use and apply the knowledge and skills that they have gained in future learning, with confidence.</a:t>
                      </a:r>
                    </a:p>
                    <a:p>
                      <a:pPr>
                        <a:lnSpc>
                          <a:spcPct val="115000"/>
                        </a:lnSpc>
                        <a:spcBef>
                          <a:spcPts val="300"/>
                        </a:spcBef>
                        <a:spcAft>
                          <a:spcPts val="450"/>
                        </a:spcAft>
                      </a:pPr>
                      <a:r>
                        <a:rPr lang="en-GB" sz="1200">
                          <a:solidFill>
                            <a:schemeClr val="tx1"/>
                          </a:solidFill>
                          <a:effectLst/>
                        </a:rPr>
                        <a:t>Students are consistently supported on improving their work.</a:t>
                      </a:r>
                    </a:p>
                    <a:p>
                      <a:pPr>
                        <a:lnSpc>
                          <a:spcPct val="115000"/>
                        </a:lnSpc>
                        <a:spcBef>
                          <a:spcPts val="300"/>
                        </a:spcBef>
                        <a:spcAft>
                          <a:spcPts val="450"/>
                        </a:spcAft>
                      </a:pPr>
                      <a:r>
                        <a:rPr lang="en-GB" sz="1200">
                          <a:solidFill>
                            <a:schemeClr val="tx1"/>
                          </a:solidFill>
                          <a:effectLst/>
                        </a:rPr>
                        <a:t>Understanding is checked throughout the lesson allowing for striking, high –impact intervention.</a:t>
                      </a:r>
                      <a:endParaRPr lang="en-GB" sz="1200">
                        <a:solidFill>
                          <a:schemeClr val="tx1"/>
                        </a:solidFill>
                        <a:effectLst/>
                        <a:latin typeface="Calibri"/>
                        <a:ea typeface="Calibri"/>
                        <a:cs typeface="Times New Roman"/>
                      </a:endParaRPr>
                    </a:p>
                  </a:txBody>
                  <a:tcPr marL="68580" marR="68580" marT="0" marB="0">
                    <a:solidFill>
                      <a:schemeClr val="bg1">
                        <a:lumMod val="85000"/>
                      </a:schemeClr>
                    </a:solidFill>
                  </a:tcPr>
                </a:tc>
                <a:tc>
                  <a:txBody>
                    <a:bodyPr/>
                    <a:lstStyle/>
                    <a:p>
                      <a:pPr>
                        <a:lnSpc>
                          <a:spcPct val="115000"/>
                        </a:lnSpc>
                        <a:spcBef>
                          <a:spcPts val="300"/>
                        </a:spcBef>
                        <a:spcAft>
                          <a:spcPts val="450"/>
                        </a:spcAft>
                      </a:pPr>
                      <a:r>
                        <a:rPr lang="en-GB" sz="1200">
                          <a:solidFill>
                            <a:schemeClr val="tx1"/>
                          </a:solidFill>
                          <a:effectLst/>
                        </a:rPr>
                        <a:t>Most students have made good progress by the end of the lesson and, in some cases, will have exceeded their expected capabilities. They have deep understanding of their work and will be able to build upon this in future learning.</a:t>
                      </a:r>
                    </a:p>
                    <a:p>
                      <a:pPr>
                        <a:lnSpc>
                          <a:spcPct val="115000"/>
                        </a:lnSpc>
                        <a:spcBef>
                          <a:spcPts val="300"/>
                        </a:spcBef>
                        <a:spcAft>
                          <a:spcPts val="450"/>
                        </a:spcAft>
                      </a:pPr>
                      <a:r>
                        <a:rPr lang="en-GB" sz="1200">
                          <a:solidFill>
                            <a:schemeClr val="tx1"/>
                          </a:solidFill>
                          <a:effectLst/>
                        </a:rPr>
                        <a:t>Students know how well they have done and can articulate how to sustain good progress.</a:t>
                      </a:r>
                    </a:p>
                    <a:p>
                      <a:pPr>
                        <a:lnSpc>
                          <a:spcPct val="115000"/>
                        </a:lnSpc>
                        <a:spcBef>
                          <a:spcPts val="300"/>
                        </a:spcBef>
                        <a:spcAft>
                          <a:spcPts val="450"/>
                        </a:spcAft>
                      </a:pPr>
                      <a:r>
                        <a:rPr lang="en-GB" sz="1200">
                          <a:solidFill>
                            <a:schemeClr val="tx1"/>
                          </a:solidFill>
                          <a:effectLst/>
                        </a:rPr>
                        <a:t>Teachers listen to and observe students in order to reshape tasks and explanations to improve learning.</a:t>
                      </a:r>
                      <a:endParaRPr lang="en-GB" sz="1200">
                        <a:solidFill>
                          <a:schemeClr val="tx1"/>
                        </a:solidFill>
                        <a:effectLst/>
                        <a:latin typeface="Calibri"/>
                        <a:ea typeface="Calibri"/>
                        <a:cs typeface="Times New Roman"/>
                      </a:endParaRPr>
                    </a:p>
                  </a:txBody>
                  <a:tcPr marL="68580" marR="68580" marT="0" marB="0">
                    <a:solidFill>
                      <a:schemeClr val="bg1">
                        <a:lumMod val="85000"/>
                      </a:schemeClr>
                    </a:solidFill>
                  </a:tcPr>
                </a:tc>
                <a:tc>
                  <a:txBody>
                    <a:bodyPr/>
                    <a:lstStyle/>
                    <a:p>
                      <a:pPr>
                        <a:lnSpc>
                          <a:spcPct val="115000"/>
                        </a:lnSpc>
                        <a:spcBef>
                          <a:spcPts val="300"/>
                        </a:spcBef>
                        <a:spcAft>
                          <a:spcPts val="450"/>
                        </a:spcAft>
                      </a:pPr>
                      <a:r>
                        <a:rPr lang="en-GB" sz="1200">
                          <a:solidFill>
                            <a:schemeClr val="tx1"/>
                          </a:solidFill>
                          <a:effectLst/>
                        </a:rPr>
                        <a:t>The majority of students have made the progress that is in line with their capabilities by the end of the lesson. Their outcomes are secure and will be helpful for future learning.</a:t>
                      </a:r>
                    </a:p>
                    <a:p>
                      <a:pPr>
                        <a:lnSpc>
                          <a:spcPct val="115000"/>
                        </a:lnSpc>
                        <a:spcBef>
                          <a:spcPts val="300"/>
                        </a:spcBef>
                        <a:spcAft>
                          <a:spcPts val="450"/>
                        </a:spcAft>
                      </a:pPr>
                      <a:r>
                        <a:rPr lang="en-GB" sz="1200">
                          <a:solidFill>
                            <a:schemeClr val="tx1"/>
                          </a:solidFill>
                          <a:effectLst/>
                        </a:rPr>
                        <a:t>Students are informed of their progress and how to improve.</a:t>
                      </a:r>
                    </a:p>
                    <a:p>
                      <a:pPr>
                        <a:lnSpc>
                          <a:spcPct val="115000"/>
                        </a:lnSpc>
                        <a:spcBef>
                          <a:spcPts val="300"/>
                        </a:spcBef>
                        <a:spcAft>
                          <a:spcPts val="450"/>
                        </a:spcAft>
                      </a:pPr>
                      <a:r>
                        <a:rPr lang="en-GB" sz="1200">
                          <a:solidFill>
                            <a:schemeClr val="tx1"/>
                          </a:solidFill>
                          <a:effectLst/>
                        </a:rPr>
                        <a:t>Teachers monitor students work during lessons.</a:t>
                      </a:r>
                      <a:endParaRPr lang="en-GB" sz="1200">
                        <a:solidFill>
                          <a:schemeClr val="tx1"/>
                        </a:solidFill>
                        <a:effectLst/>
                        <a:latin typeface="Calibri"/>
                        <a:ea typeface="Calibri"/>
                        <a:cs typeface="Times New Roman"/>
                      </a:endParaRPr>
                    </a:p>
                  </a:txBody>
                  <a:tcPr marL="68580" marR="68580" marT="0" marB="0">
                    <a:solidFill>
                      <a:schemeClr val="bg1">
                        <a:lumMod val="85000"/>
                      </a:schemeClr>
                    </a:solidFill>
                  </a:tcPr>
                </a:tc>
                <a:tc>
                  <a:txBody>
                    <a:bodyPr/>
                    <a:lstStyle/>
                    <a:p>
                      <a:pPr>
                        <a:lnSpc>
                          <a:spcPct val="115000"/>
                        </a:lnSpc>
                        <a:spcBef>
                          <a:spcPts val="300"/>
                        </a:spcBef>
                        <a:spcAft>
                          <a:spcPts val="450"/>
                        </a:spcAft>
                      </a:pPr>
                      <a:r>
                        <a:rPr lang="en-GB" sz="1200" dirty="0">
                          <a:solidFill>
                            <a:schemeClr val="tx1"/>
                          </a:solidFill>
                          <a:effectLst/>
                        </a:rPr>
                        <a:t>Too few students are engaged by the lesson; achievement is superficial and / or insecure given their starting points.</a:t>
                      </a:r>
                    </a:p>
                    <a:p>
                      <a:pPr>
                        <a:lnSpc>
                          <a:spcPct val="115000"/>
                        </a:lnSpc>
                        <a:spcBef>
                          <a:spcPts val="300"/>
                        </a:spcBef>
                        <a:spcAft>
                          <a:spcPts val="450"/>
                        </a:spcAft>
                      </a:pPr>
                      <a:r>
                        <a:rPr lang="en-GB" sz="1200" dirty="0">
                          <a:solidFill>
                            <a:schemeClr val="tx1"/>
                          </a:solidFill>
                          <a:effectLst/>
                        </a:rPr>
                        <a:t>Students are unclear about progress and / or how to improve.</a:t>
                      </a:r>
                    </a:p>
                    <a:p>
                      <a:pPr>
                        <a:lnSpc>
                          <a:spcPct val="115000"/>
                        </a:lnSpc>
                        <a:spcBef>
                          <a:spcPts val="300"/>
                        </a:spcBef>
                        <a:spcAft>
                          <a:spcPts val="450"/>
                        </a:spcAft>
                      </a:pPr>
                      <a:r>
                        <a:rPr lang="en-GB" sz="1200" dirty="0">
                          <a:solidFill>
                            <a:schemeClr val="tx1"/>
                          </a:solidFill>
                          <a:effectLst/>
                        </a:rPr>
                        <a:t>Activities take too little account of students’ understanding and do not help students to improve.</a:t>
                      </a:r>
                      <a:endParaRPr lang="en-GB" sz="1200" dirty="0">
                        <a:solidFill>
                          <a:schemeClr val="tx1"/>
                        </a:solidFill>
                        <a:effectLst/>
                        <a:latin typeface="Calibri"/>
                        <a:ea typeface="Calibri"/>
                        <a:cs typeface="Times New Roman"/>
                      </a:endParaRPr>
                    </a:p>
                  </a:txBody>
                  <a:tcPr marL="68580" marR="68580" marT="0" marB="0">
                    <a:solidFill>
                      <a:schemeClr val="bg1">
                        <a:lumMod val="85000"/>
                      </a:schemeClr>
                    </a:solidFill>
                  </a:tcPr>
                </a:tc>
              </a:tr>
            </a:tbl>
          </a:graphicData>
        </a:graphic>
      </p:graphicFrame>
    </p:spTree>
    <p:extLst>
      <p:ext uri="{BB962C8B-B14F-4D97-AF65-F5344CB8AC3E}">
        <p14:creationId xmlns:p14="http://schemas.microsoft.com/office/powerpoint/2010/main" val="967468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r>
              <a:rPr lang="en-GB" dirty="0" smtClean="0"/>
              <a:t>The Hare and The Tortoise</a:t>
            </a:r>
            <a:endParaRPr lang="en-GB" dirty="0"/>
          </a:p>
        </p:txBody>
      </p:sp>
      <p:sp>
        <p:nvSpPr>
          <p:cNvPr id="3" name="Content Placeholder 2"/>
          <p:cNvSpPr>
            <a:spLocks noGrp="1"/>
          </p:cNvSpPr>
          <p:nvPr>
            <p:ph idx="1"/>
          </p:nvPr>
        </p:nvSpPr>
        <p:spPr>
          <a:xfrm>
            <a:off x="457200" y="1124744"/>
            <a:ext cx="8686800" cy="5976664"/>
          </a:xfrm>
        </p:spPr>
        <p:txBody>
          <a:bodyPr>
            <a:normAutofit fontScale="55000" lnSpcReduction="20000"/>
          </a:bodyPr>
          <a:lstStyle/>
          <a:p>
            <a:r>
              <a:rPr lang="en-GB" i="1" dirty="0" smtClean="0"/>
              <a:t>How </a:t>
            </a:r>
            <a:r>
              <a:rPr lang="en-GB" i="1" dirty="0"/>
              <a:t>much progress did each party make and how do you know</a:t>
            </a:r>
            <a:r>
              <a:rPr lang="en-GB" i="1" dirty="0" smtClean="0"/>
              <a:t>?</a:t>
            </a:r>
            <a:r>
              <a:rPr lang="en-GB" i="1" dirty="0"/>
              <a:t> </a:t>
            </a:r>
            <a:endParaRPr lang="en-GB" i="1" dirty="0" smtClean="0"/>
          </a:p>
          <a:p>
            <a:endParaRPr lang="en-GB" i="1" dirty="0"/>
          </a:p>
          <a:p>
            <a:r>
              <a:rPr lang="en-GB" i="1" dirty="0"/>
              <a:t>How much is this anecdote like the classroom</a:t>
            </a:r>
            <a:r>
              <a:rPr lang="en-GB" i="1" dirty="0" smtClean="0"/>
              <a:t>?</a:t>
            </a:r>
          </a:p>
          <a:p>
            <a:endParaRPr lang="en-GB" i="1" dirty="0"/>
          </a:p>
          <a:p>
            <a:r>
              <a:rPr lang="en-GB" i="1" dirty="0" smtClean="0"/>
              <a:t>Who won the race then?</a:t>
            </a:r>
          </a:p>
          <a:p>
            <a:endParaRPr lang="en-GB" i="1" dirty="0"/>
          </a:p>
          <a:p>
            <a:r>
              <a:rPr lang="en-GB" i="1" dirty="0" smtClean="0">
                <a:solidFill>
                  <a:srgbClr val="00B050"/>
                </a:solidFill>
              </a:rPr>
              <a:t>The problem with this race is that we do not know:</a:t>
            </a:r>
          </a:p>
          <a:p>
            <a:pPr marL="0" indent="0">
              <a:buNone/>
            </a:pPr>
            <a:r>
              <a:rPr lang="en-GB" i="1" dirty="0" smtClean="0">
                <a:solidFill>
                  <a:srgbClr val="00B050"/>
                </a:solidFill>
              </a:rPr>
              <a:t> how fast the tortoise, </a:t>
            </a:r>
          </a:p>
          <a:p>
            <a:pPr marL="0" indent="0">
              <a:buNone/>
            </a:pPr>
            <a:r>
              <a:rPr lang="en-GB" i="1" dirty="0" smtClean="0">
                <a:solidFill>
                  <a:srgbClr val="00B050"/>
                </a:solidFill>
              </a:rPr>
              <a:t>or the hare, were capable of running; </a:t>
            </a:r>
          </a:p>
          <a:p>
            <a:pPr marL="0" indent="0">
              <a:buNone/>
            </a:pPr>
            <a:r>
              <a:rPr lang="en-GB" i="1" dirty="0" smtClean="0">
                <a:solidFill>
                  <a:srgbClr val="00B050"/>
                </a:solidFill>
              </a:rPr>
              <a:t>or how often they’d done it;</a:t>
            </a:r>
          </a:p>
          <a:p>
            <a:pPr marL="0" indent="0">
              <a:buNone/>
            </a:pPr>
            <a:r>
              <a:rPr lang="en-GB" i="1" dirty="0" smtClean="0">
                <a:solidFill>
                  <a:srgbClr val="00B050"/>
                </a:solidFill>
              </a:rPr>
              <a:t>or how many times they had done it before;  </a:t>
            </a:r>
          </a:p>
          <a:p>
            <a:pPr marL="0" indent="0">
              <a:buNone/>
            </a:pPr>
            <a:r>
              <a:rPr lang="en-GB" i="1" dirty="0" smtClean="0">
                <a:solidFill>
                  <a:srgbClr val="00B050"/>
                </a:solidFill>
              </a:rPr>
              <a:t>or what their focus was whilst they were doing it; </a:t>
            </a:r>
          </a:p>
          <a:p>
            <a:pPr marL="0" indent="0">
              <a:buNone/>
            </a:pPr>
            <a:r>
              <a:rPr lang="en-GB" i="1" dirty="0" smtClean="0">
                <a:solidFill>
                  <a:srgbClr val="00B050"/>
                </a:solidFill>
              </a:rPr>
              <a:t>or whether or not this win for the tortoise was his best time……. </a:t>
            </a:r>
          </a:p>
          <a:p>
            <a:pPr marL="0" indent="0">
              <a:buNone/>
            </a:pPr>
            <a:r>
              <a:rPr lang="en-GB" i="1" dirty="0" smtClean="0">
                <a:solidFill>
                  <a:srgbClr val="00B050"/>
                </a:solidFill>
              </a:rPr>
              <a:t>and therefore, even though the tortoise may have beat the hare, </a:t>
            </a:r>
            <a:r>
              <a:rPr lang="en-GB" i="1" dirty="0" smtClean="0">
                <a:solidFill>
                  <a:srgbClr val="FF0000"/>
                </a:solidFill>
              </a:rPr>
              <a:t>Ofsted have checked out all of this information and they know that he:</a:t>
            </a:r>
          </a:p>
          <a:p>
            <a:pPr marL="0" indent="0">
              <a:buNone/>
            </a:pPr>
            <a:r>
              <a:rPr lang="en-GB" i="1" dirty="0" smtClean="0">
                <a:solidFill>
                  <a:srgbClr val="00B050"/>
                </a:solidFill>
              </a:rPr>
              <a:t>dawdled all of the way…</a:t>
            </a:r>
          </a:p>
          <a:p>
            <a:pPr marL="0" indent="0">
              <a:buNone/>
            </a:pPr>
            <a:r>
              <a:rPr lang="en-GB" i="1" dirty="0" smtClean="0">
                <a:solidFill>
                  <a:srgbClr val="00B050"/>
                </a:solidFill>
              </a:rPr>
              <a:t>and he should have finished the race hours ago…</a:t>
            </a:r>
          </a:p>
          <a:p>
            <a:pPr marL="0" indent="0">
              <a:buNone/>
            </a:pPr>
            <a:r>
              <a:rPr lang="en-GB" i="1" dirty="0" smtClean="0">
                <a:solidFill>
                  <a:srgbClr val="00B050"/>
                </a:solidFill>
              </a:rPr>
              <a:t>his best result was 3 hours quicker and he was supposed to be running to aim for 4 hours quicker…. </a:t>
            </a:r>
          </a:p>
          <a:p>
            <a:pPr marL="0" indent="0">
              <a:buNone/>
            </a:pPr>
            <a:r>
              <a:rPr lang="en-GB" i="1" dirty="0" smtClean="0">
                <a:solidFill>
                  <a:srgbClr val="00B050"/>
                </a:solidFill>
              </a:rPr>
              <a:t>and they also know that you didn’t manage the Hare very well… </a:t>
            </a:r>
          </a:p>
          <a:p>
            <a:pPr marL="0" indent="0">
              <a:buNone/>
            </a:pPr>
            <a:r>
              <a:rPr lang="en-GB" b="1" i="1" dirty="0" smtClean="0">
                <a:solidFill>
                  <a:srgbClr val="00B050"/>
                </a:solidFill>
              </a:rPr>
              <a:t>so both of them made superficial progress when they finished the race!</a:t>
            </a:r>
            <a:endParaRPr lang="en-GB" b="1" dirty="0"/>
          </a:p>
        </p:txBody>
      </p:sp>
    </p:spTree>
    <p:extLst>
      <p:ext uri="{BB962C8B-B14F-4D97-AF65-F5344CB8AC3E}">
        <p14:creationId xmlns:p14="http://schemas.microsoft.com/office/powerpoint/2010/main" val="22000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
                                            <p:txEl>
                                              <p:pRg st="14" end="14"/>
                                            </p:txEl>
                                          </p:spTgt>
                                        </p:tgtEl>
                                        <p:attrNameLst>
                                          <p:attrName>style.visibility</p:attrName>
                                        </p:attrNameLst>
                                      </p:cBhvr>
                                      <p:to>
                                        <p:strVal val="visible"/>
                                      </p:to>
                                    </p:set>
                                    <p:anim calcmode="lin" valueType="num">
                                      <p:cBhvr additive="base">
                                        <p:cTn id="6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 calcmode="lin" valueType="num">
                                      <p:cBhvr additive="base">
                                        <p:cTn id="6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
                                            <p:txEl>
                                              <p:pRg st="16" end="16"/>
                                            </p:txEl>
                                          </p:spTgt>
                                        </p:tgtEl>
                                        <p:attrNameLst>
                                          <p:attrName>style.visibility</p:attrName>
                                        </p:attrNameLst>
                                      </p:cBhvr>
                                      <p:to>
                                        <p:strVal val="visible"/>
                                      </p:to>
                                    </p:set>
                                    <p:anim calcmode="lin" valueType="num">
                                      <p:cBhvr additive="base">
                                        <p:cTn id="6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
                                            <p:txEl>
                                              <p:pRg st="17" end="17"/>
                                            </p:txEl>
                                          </p:spTgt>
                                        </p:tgtEl>
                                        <p:attrNameLst>
                                          <p:attrName>style.visibility</p:attrName>
                                        </p:attrNameLst>
                                      </p:cBhvr>
                                      <p:to>
                                        <p:strVal val="visible"/>
                                      </p:to>
                                    </p:set>
                                    <p:anim calcmode="lin" valueType="num">
                                      <p:cBhvr additive="base">
                                        <p:cTn id="73"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
                                            <p:txEl>
                                              <p:pRg st="18" end="18"/>
                                            </p:txEl>
                                          </p:spTgt>
                                        </p:tgtEl>
                                        <p:attrNameLst>
                                          <p:attrName>style.visibility</p:attrName>
                                        </p:attrNameLst>
                                      </p:cBhvr>
                                      <p:to>
                                        <p:strVal val="visible"/>
                                      </p:to>
                                    </p:set>
                                    <p:anim calcmode="lin" valueType="num">
                                      <p:cBhvr additive="base">
                                        <p:cTn id="7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 Measure Progress:</a:t>
            </a:r>
            <a:endParaRPr lang="en-GB" dirty="0"/>
          </a:p>
        </p:txBody>
      </p:sp>
      <p:sp>
        <p:nvSpPr>
          <p:cNvPr id="3" name="Content Placeholder 2"/>
          <p:cNvSpPr>
            <a:spLocks noGrp="1"/>
          </p:cNvSpPr>
          <p:nvPr>
            <p:ph idx="1"/>
          </p:nvPr>
        </p:nvSpPr>
        <p:spPr>
          <a:xfrm>
            <a:off x="457200" y="1600200"/>
            <a:ext cx="3754760" cy="4525963"/>
          </a:xfrm>
        </p:spPr>
        <p:txBody>
          <a:bodyPr>
            <a:normAutofit fontScale="92500" lnSpcReduction="10000"/>
          </a:bodyPr>
          <a:lstStyle/>
          <a:p>
            <a:r>
              <a:rPr lang="en-GB" dirty="0" smtClean="0"/>
              <a:t>You must know the class’s starting points.</a:t>
            </a:r>
          </a:p>
          <a:p>
            <a:r>
              <a:rPr lang="en-GB" dirty="0" smtClean="0"/>
              <a:t>You need to know the class.</a:t>
            </a:r>
          </a:p>
          <a:p>
            <a:r>
              <a:rPr lang="en-GB" dirty="0" smtClean="0"/>
              <a:t>You need to know what each child’s target is.</a:t>
            </a:r>
          </a:p>
          <a:p>
            <a:r>
              <a:rPr lang="en-GB" dirty="0" smtClean="0">
                <a:solidFill>
                  <a:srgbClr val="00B050"/>
                </a:solidFill>
              </a:rPr>
              <a:t>Equally important – so do they!</a:t>
            </a:r>
          </a:p>
        </p:txBody>
      </p:sp>
      <p:pic>
        <p:nvPicPr>
          <p:cNvPr id="5" name="Picture 4" descr="IMG_0006"/>
          <p:cNvPicPr>
            <a:picLocks noChangeAspect="1" noChangeArrowheads="1"/>
          </p:cNvPicPr>
          <p:nvPr/>
        </p:nvPicPr>
        <p:blipFill>
          <a:blip r:embed="rId2" cstate="print"/>
          <a:srcRect r="19470" b="22493"/>
          <a:stretch>
            <a:fillRect/>
          </a:stretch>
        </p:blipFill>
        <p:spPr bwMode="auto">
          <a:xfrm>
            <a:off x="5220072" y="1628800"/>
            <a:ext cx="3096344" cy="4214100"/>
          </a:xfrm>
          <a:prstGeom prst="rect">
            <a:avLst/>
          </a:prstGeom>
          <a:noFill/>
        </p:spPr>
      </p:pic>
    </p:spTree>
    <p:extLst>
      <p:ext uri="{BB962C8B-B14F-4D97-AF65-F5344CB8AC3E}">
        <p14:creationId xmlns:p14="http://schemas.microsoft.com/office/powerpoint/2010/main" val="320987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Marking</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Make it skills based!</a:t>
            </a:r>
          </a:p>
          <a:p>
            <a:r>
              <a:rPr lang="en-GB" dirty="0" smtClean="0"/>
              <a:t>Praise what the pupil did well</a:t>
            </a:r>
          </a:p>
          <a:p>
            <a:pPr marL="0" indent="0">
              <a:buNone/>
            </a:pPr>
            <a:r>
              <a:rPr lang="en-GB" i="1" dirty="0" smtClean="0">
                <a:solidFill>
                  <a:srgbClr val="00B050"/>
                </a:solidFill>
              </a:rPr>
              <a:t>Well done, you did really well with your use of capital letters.</a:t>
            </a:r>
          </a:p>
          <a:p>
            <a:r>
              <a:rPr lang="en-GB" dirty="0" smtClean="0"/>
              <a:t>Let them know the approximate grade or level</a:t>
            </a:r>
          </a:p>
          <a:p>
            <a:pPr marL="0" indent="0">
              <a:buNone/>
            </a:pPr>
            <a:r>
              <a:rPr lang="en-GB" i="1" dirty="0" smtClean="0">
                <a:solidFill>
                  <a:srgbClr val="00B050"/>
                </a:solidFill>
              </a:rPr>
              <a:t>This would be level 5 if…</a:t>
            </a:r>
          </a:p>
          <a:p>
            <a:r>
              <a:rPr lang="en-GB" dirty="0" smtClean="0"/>
              <a:t>Tell them what they need to do better:</a:t>
            </a:r>
          </a:p>
          <a:p>
            <a:pPr marL="0" indent="0">
              <a:buNone/>
            </a:pPr>
            <a:r>
              <a:rPr lang="en-GB" i="1" dirty="0" smtClean="0">
                <a:solidFill>
                  <a:srgbClr val="00B050"/>
                </a:solidFill>
              </a:rPr>
              <a:t>You managed to get full stops correct all the way through!</a:t>
            </a:r>
          </a:p>
          <a:p>
            <a:endParaRPr lang="en-GB" dirty="0"/>
          </a:p>
        </p:txBody>
      </p:sp>
    </p:spTree>
    <p:extLst>
      <p:ext uri="{BB962C8B-B14F-4D97-AF65-F5344CB8AC3E}">
        <p14:creationId xmlns:p14="http://schemas.microsoft.com/office/powerpoint/2010/main" val="279400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Engaging With Marking</a:t>
            </a:r>
            <a:endParaRPr lang="en-GB" dirty="0"/>
          </a:p>
        </p:txBody>
      </p:sp>
      <p:sp>
        <p:nvSpPr>
          <p:cNvPr id="3" name="Content Placeholder 2"/>
          <p:cNvSpPr>
            <a:spLocks noGrp="1"/>
          </p:cNvSpPr>
          <p:nvPr>
            <p:ph idx="1"/>
          </p:nvPr>
        </p:nvSpPr>
        <p:spPr>
          <a:xfrm>
            <a:off x="457200" y="1600200"/>
            <a:ext cx="5338936" cy="4525963"/>
          </a:xfrm>
        </p:spPr>
        <p:txBody>
          <a:bodyPr>
            <a:normAutofit fontScale="92500"/>
          </a:bodyPr>
          <a:lstStyle/>
          <a:p>
            <a:r>
              <a:rPr lang="en-GB" dirty="0" smtClean="0"/>
              <a:t>Pupils need to engage with the marking that you have completed.</a:t>
            </a:r>
          </a:p>
          <a:p>
            <a:r>
              <a:rPr lang="en-GB" dirty="0" smtClean="0"/>
              <a:t>Set this up as starters in the lesson after you have marked to demonstrate progress; and to make pupils aware that you EXPECT them to engage with your marking!</a:t>
            </a:r>
            <a:endParaRPr lang="en-GB" dirty="0"/>
          </a:p>
        </p:txBody>
      </p:sp>
      <p:pic>
        <p:nvPicPr>
          <p:cNvPr id="4" name="Picture 5" descr="IMG_0007"/>
          <p:cNvPicPr>
            <a:picLocks noChangeAspect="1" noChangeArrowheads="1"/>
          </p:cNvPicPr>
          <p:nvPr/>
        </p:nvPicPr>
        <p:blipFill>
          <a:blip r:embed="rId2" cstate="print"/>
          <a:srcRect l="10544" r="14441" b="54756"/>
          <a:stretch>
            <a:fillRect/>
          </a:stretch>
        </p:blipFill>
        <p:spPr bwMode="auto">
          <a:xfrm>
            <a:off x="6046962" y="1340768"/>
            <a:ext cx="3097038" cy="2641491"/>
          </a:xfrm>
          <a:prstGeom prst="rect">
            <a:avLst/>
          </a:prstGeom>
          <a:noFill/>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7238" y="4349104"/>
            <a:ext cx="3048000" cy="2501900"/>
          </a:xfrm>
          <a:prstGeom prst="rect">
            <a:avLst/>
          </a:prstGeom>
        </p:spPr>
      </p:pic>
    </p:spTree>
    <p:extLst>
      <p:ext uri="{BB962C8B-B14F-4D97-AF65-F5344CB8AC3E}">
        <p14:creationId xmlns:p14="http://schemas.microsoft.com/office/powerpoint/2010/main" val="114377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Progress – Every 15 minute Rule</a:t>
            </a:r>
            <a:endParaRPr lang="en-GB" dirty="0"/>
          </a:p>
        </p:txBody>
      </p:sp>
      <p:sp>
        <p:nvSpPr>
          <p:cNvPr id="3" name="Content Placeholder 2"/>
          <p:cNvSpPr>
            <a:spLocks noGrp="1"/>
          </p:cNvSpPr>
          <p:nvPr>
            <p:ph idx="1"/>
          </p:nvPr>
        </p:nvSpPr>
        <p:spPr/>
        <p:txBody>
          <a:bodyPr/>
          <a:lstStyle/>
          <a:p>
            <a:r>
              <a:rPr lang="en-GB" dirty="0" smtClean="0"/>
              <a:t>Start with how the pupils will show progress</a:t>
            </a:r>
          </a:p>
          <a:p>
            <a:r>
              <a:rPr lang="en-GB" dirty="0" smtClean="0"/>
              <a:t>Build in two mid points – that relate to the learning objectives</a:t>
            </a:r>
          </a:p>
          <a:p>
            <a:r>
              <a:rPr lang="en-GB" dirty="0" smtClean="0"/>
              <a:t>End with a review of progress. </a:t>
            </a:r>
            <a:endParaRPr lang="en-GB" dirty="0"/>
          </a:p>
        </p:txBody>
      </p:sp>
    </p:spTree>
    <p:extLst>
      <p:ext uri="{BB962C8B-B14F-4D97-AF65-F5344CB8AC3E}">
        <p14:creationId xmlns:p14="http://schemas.microsoft.com/office/powerpoint/2010/main" val="128080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7802"/>
            <a:ext cx="2016224" cy="2593203"/>
          </a:xfrm>
        </p:spPr>
        <p:txBody>
          <a:bodyPr>
            <a:noAutofit/>
          </a:bodyPr>
          <a:lstStyle/>
          <a:p>
            <a:r>
              <a:rPr lang="en-GB" sz="2000" dirty="0">
                <a:solidFill>
                  <a:schemeClr val="tx1">
                    <a:lumMod val="95000"/>
                    <a:lumOff val="5000"/>
                  </a:schemeClr>
                </a:solidFill>
              </a:rPr>
              <a:t>Session Objective:</a:t>
            </a:r>
            <a:br>
              <a:rPr lang="en-GB" sz="2000" dirty="0">
                <a:solidFill>
                  <a:schemeClr val="tx1">
                    <a:lumMod val="95000"/>
                    <a:lumOff val="5000"/>
                  </a:schemeClr>
                </a:solidFill>
              </a:rPr>
            </a:br>
            <a:r>
              <a:rPr lang="en-GB" sz="2000" dirty="0">
                <a:solidFill>
                  <a:schemeClr val="tx1">
                    <a:lumMod val="95000"/>
                    <a:lumOff val="5000"/>
                  </a:schemeClr>
                </a:solidFill>
              </a:rPr>
              <a:t>To add to my teaching toolkit so that I know many approaches that demonstrate progress. </a:t>
            </a:r>
          </a:p>
        </p:txBody>
      </p:sp>
      <p:cxnSp>
        <p:nvCxnSpPr>
          <p:cNvPr id="4" name="Straight Arrow Connector 3"/>
          <p:cNvCxnSpPr/>
          <p:nvPr/>
        </p:nvCxnSpPr>
        <p:spPr>
          <a:xfrm>
            <a:off x="8820472" y="-12148"/>
            <a:ext cx="72008" cy="6830857"/>
          </a:xfrm>
          <a:prstGeom prst="straightConnector1">
            <a:avLst/>
          </a:prstGeom>
          <a:ln w="44450">
            <a:headEnd type="arrow"/>
            <a:tailEnd type="arrow"/>
          </a:ln>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3090" y="1230073"/>
            <a:ext cx="399148" cy="399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407" y="5207331"/>
            <a:ext cx="477747" cy="47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1534" y="3857944"/>
            <a:ext cx="435152" cy="435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4170" y="2523446"/>
            <a:ext cx="491592" cy="35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5704" y="6264222"/>
            <a:ext cx="482653" cy="482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87830" y="57918"/>
            <a:ext cx="608856" cy="608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347860" y="5207331"/>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can still only tell you 1 thing</a:t>
            </a:r>
          </a:p>
        </p:txBody>
      </p:sp>
      <p:sp>
        <p:nvSpPr>
          <p:cNvPr id="13" name="Title 1"/>
          <p:cNvSpPr txBox="1">
            <a:spLocks/>
          </p:cNvSpPr>
          <p:nvPr/>
        </p:nvSpPr>
        <p:spPr>
          <a:xfrm>
            <a:off x="403920" y="6416621"/>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couldn’t tell you one thing </a:t>
            </a:r>
          </a:p>
        </p:txBody>
      </p:sp>
      <p:sp>
        <p:nvSpPr>
          <p:cNvPr id="14" name="Title 1"/>
          <p:cNvSpPr txBox="1">
            <a:spLocks/>
          </p:cNvSpPr>
          <p:nvPr/>
        </p:nvSpPr>
        <p:spPr>
          <a:xfrm>
            <a:off x="369797" y="3798276"/>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am quietly confident that I know  at least 3</a:t>
            </a:r>
          </a:p>
        </p:txBody>
      </p:sp>
      <p:sp>
        <p:nvSpPr>
          <p:cNvPr id="15" name="Title 1"/>
          <p:cNvSpPr txBox="1">
            <a:spLocks/>
          </p:cNvSpPr>
          <p:nvPr/>
        </p:nvSpPr>
        <p:spPr>
          <a:xfrm>
            <a:off x="444446" y="2424404"/>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I’m pretty sure that you’ve given me more than 4 ideas</a:t>
            </a:r>
          </a:p>
        </p:txBody>
      </p:sp>
      <p:sp>
        <p:nvSpPr>
          <p:cNvPr id="16" name="Title 1"/>
          <p:cNvSpPr txBox="1">
            <a:spLocks/>
          </p:cNvSpPr>
          <p:nvPr/>
        </p:nvSpPr>
        <p:spPr>
          <a:xfrm>
            <a:off x="2411760" y="1230073"/>
            <a:ext cx="5868996"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I’m pretty sure that you’ve given me more than 8 ideas and I can see how they can be used</a:t>
            </a:r>
          </a:p>
        </p:txBody>
      </p:sp>
      <p:sp>
        <p:nvSpPr>
          <p:cNvPr id="17" name="Title 1"/>
          <p:cNvSpPr txBox="1">
            <a:spLocks/>
          </p:cNvSpPr>
          <p:nvPr/>
        </p:nvSpPr>
        <p:spPr>
          <a:xfrm>
            <a:off x="0" y="89084"/>
            <a:ext cx="8086281"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really know how to show progress now and I have over 20  ideas to take away!</a:t>
            </a:r>
          </a:p>
        </p:txBody>
      </p:sp>
    </p:spTree>
    <p:extLst>
      <p:ext uri="{BB962C8B-B14F-4D97-AF65-F5344CB8AC3E}">
        <p14:creationId xmlns:p14="http://schemas.microsoft.com/office/powerpoint/2010/main" val="51176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Crystal Ball</a:t>
            </a:r>
            <a:endParaRPr lang="en-GB" dirty="0"/>
          </a:p>
        </p:txBody>
      </p:sp>
      <p:sp>
        <p:nvSpPr>
          <p:cNvPr id="3" name="Content Placeholder 2"/>
          <p:cNvSpPr>
            <a:spLocks noGrp="1"/>
          </p:cNvSpPr>
          <p:nvPr>
            <p:ph idx="1"/>
          </p:nvPr>
        </p:nvSpPr>
        <p:spPr>
          <a:xfrm>
            <a:off x="457200" y="1600200"/>
            <a:ext cx="3970784" cy="4525963"/>
          </a:xfrm>
        </p:spPr>
        <p:txBody>
          <a:bodyPr>
            <a:normAutofit fontScale="92500"/>
          </a:bodyPr>
          <a:lstStyle/>
          <a:p>
            <a:r>
              <a:rPr lang="en-GB" dirty="0" smtClean="0"/>
              <a:t>Show pupils the LO</a:t>
            </a:r>
          </a:p>
          <a:p>
            <a:r>
              <a:rPr lang="en-GB" dirty="0" smtClean="0"/>
              <a:t>Predict how they will show that they have met the lesson objective.</a:t>
            </a:r>
          </a:p>
          <a:p>
            <a:r>
              <a:rPr lang="en-GB" dirty="0" smtClean="0"/>
              <a:t>At key points, update their premonition</a:t>
            </a:r>
          </a:p>
          <a:p>
            <a:r>
              <a:rPr lang="en-GB" dirty="0" smtClean="0"/>
              <a:t>Go back and test the premonition</a:t>
            </a:r>
            <a:endParaRPr lang="en-GB" dirty="0"/>
          </a:p>
        </p:txBody>
      </p:sp>
      <p:pic>
        <p:nvPicPr>
          <p:cNvPr id="1026"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00808"/>
            <a:ext cx="3824833" cy="458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92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Draw what you think the end result is:</a:t>
            </a:r>
            <a:endParaRPr lang="en-GB" dirty="0"/>
          </a:p>
        </p:txBody>
      </p:sp>
      <p:sp>
        <p:nvSpPr>
          <p:cNvPr id="3" name="Content Placeholder 2"/>
          <p:cNvSpPr>
            <a:spLocks noGrp="1"/>
          </p:cNvSpPr>
          <p:nvPr>
            <p:ph idx="1"/>
          </p:nvPr>
        </p:nvSpPr>
        <p:spPr>
          <a:xfrm>
            <a:off x="0" y="1600200"/>
            <a:ext cx="3851920" cy="4525963"/>
          </a:xfrm>
        </p:spPr>
        <p:txBody>
          <a:bodyPr>
            <a:normAutofit fontScale="92500" lnSpcReduction="20000"/>
          </a:bodyPr>
          <a:lstStyle/>
          <a:p>
            <a:r>
              <a:rPr lang="en-GB" dirty="0" smtClean="0"/>
              <a:t>And then draw it again and compare.</a:t>
            </a:r>
          </a:p>
          <a:p>
            <a:r>
              <a:rPr lang="en-GB" dirty="0" err="1"/>
              <a:t>i</a:t>
            </a:r>
            <a:r>
              <a:rPr lang="en-GB" dirty="0" err="1" smtClean="0"/>
              <a:t>.e</a:t>
            </a:r>
            <a:r>
              <a:rPr lang="en-GB" dirty="0" smtClean="0"/>
              <a:t> What were the trenches like in WW1</a:t>
            </a:r>
          </a:p>
          <a:p>
            <a:r>
              <a:rPr lang="en-GB" dirty="0" smtClean="0"/>
              <a:t>Draw before you’ve taught the lesson</a:t>
            </a:r>
          </a:p>
          <a:p>
            <a:r>
              <a:rPr lang="en-GB" dirty="0" smtClean="0"/>
              <a:t>Add to the drawing at key points</a:t>
            </a:r>
          </a:p>
          <a:p>
            <a:r>
              <a:rPr lang="en-GB" dirty="0" smtClean="0"/>
              <a:t>Compare the drawing to the end result</a:t>
            </a:r>
          </a:p>
          <a:p>
            <a:endParaRPr lang="en-GB" dirty="0"/>
          </a:p>
        </p:txBody>
      </p:sp>
      <p:pic>
        <p:nvPicPr>
          <p:cNvPr id="2050" name="Picture 2" descr="http://historyonthenet.com/WW1/images/trench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692" y="3933056"/>
            <a:ext cx="4152900" cy="19145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historyonthenet.com/WW1/images/trench2.gif"/>
          <p:cNvPicPr>
            <a:picLocks noChangeAspect="1" noChangeArrowheads="1"/>
          </p:cNvPicPr>
          <p:nvPr/>
        </p:nvPicPr>
        <p:blipFill rotWithShape="1">
          <a:blip r:embed="rId2">
            <a:extLst>
              <a:ext uri="{28A0092B-C50C-407E-A947-70E740481C1C}">
                <a14:useLocalDpi xmlns:a14="http://schemas.microsoft.com/office/drawing/2010/main" val="0"/>
              </a:ext>
            </a:extLst>
          </a:blip>
          <a:srcRect t="58920"/>
          <a:stretch/>
        </p:blipFill>
        <p:spPr bwMode="auto">
          <a:xfrm>
            <a:off x="4499992" y="1898351"/>
            <a:ext cx="4152900" cy="78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68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wipe(down)">
                                      <p:cBhvr>
                                        <p:cTn id="3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Unpicking the LO</a:t>
            </a:r>
            <a:endParaRPr lang="en-GB" dirty="0"/>
          </a:p>
        </p:txBody>
      </p:sp>
      <p:sp>
        <p:nvSpPr>
          <p:cNvPr id="3" name="Content Placeholder 2"/>
          <p:cNvSpPr>
            <a:spLocks noGrp="1"/>
          </p:cNvSpPr>
          <p:nvPr>
            <p:ph idx="1"/>
          </p:nvPr>
        </p:nvSpPr>
        <p:spPr/>
        <p:txBody>
          <a:bodyPr>
            <a:normAutofit fontScale="92500"/>
          </a:bodyPr>
          <a:lstStyle/>
          <a:p>
            <a:r>
              <a:rPr lang="en-GB" dirty="0" smtClean="0"/>
              <a:t>Pupils read the LO carefully and write a question that relates to the LO on a post it note.</a:t>
            </a:r>
          </a:p>
          <a:p>
            <a:r>
              <a:rPr lang="en-GB" dirty="0" smtClean="0"/>
              <a:t>Pupils stick the post it note to an enquiry board.</a:t>
            </a:r>
          </a:p>
          <a:p>
            <a:r>
              <a:rPr lang="en-GB" dirty="0" smtClean="0"/>
              <a:t>At 2 points, you allow pupils to get a question and see if they can answer it. </a:t>
            </a:r>
          </a:p>
          <a:p>
            <a:r>
              <a:rPr lang="en-GB" dirty="0" smtClean="0"/>
              <a:t>At the end of the lesson, they see if they can answer it – and maybe some more of them to show exceptional progress?</a:t>
            </a:r>
          </a:p>
          <a:p>
            <a:endParaRPr lang="en-GB" dirty="0"/>
          </a:p>
        </p:txBody>
      </p:sp>
    </p:spTree>
    <p:extLst>
      <p:ext uri="{BB962C8B-B14F-4D97-AF65-F5344CB8AC3E}">
        <p14:creationId xmlns:p14="http://schemas.microsoft.com/office/powerpoint/2010/main" val="54343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Corners</a:t>
            </a:r>
            <a:endParaRPr lang="en-GB" dirty="0"/>
          </a:p>
        </p:txBody>
      </p:sp>
      <p:sp>
        <p:nvSpPr>
          <p:cNvPr id="4" name="Content Placeholder 3"/>
          <p:cNvSpPr>
            <a:spLocks noGrp="1"/>
          </p:cNvSpPr>
          <p:nvPr>
            <p:ph idx="1"/>
          </p:nvPr>
        </p:nvSpPr>
        <p:spPr>
          <a:xfrm>
            <a:off x="2267744" y="1600200"/>
            <a:ext cx="4248472" cy="4525963"/>
          </a:xfrm>
        </p:spPr>
        <p:txBody>
          <a:bodyPr>
            <a:normAutofit lnSpcReduction="10000"/>
          </a:bodyPr>
          <a:lstStyle/>
          <a:p>
            <a:r>
              <a:rPr lang="en-GB" dirty="0" smtClean="0"/>
              <a:t>Ask pupils where they stand on an issue; what they know about an issue etc. </a:t>
            </a:r>
          </a:p>
          <a:p>
            <a:r>
              <a:rPr lang="en-GB" dirty="0" smtClean="0"/>
              <a:t>Teach them all about the issue, where do they stand at key points during the lesson.</a:t>
            </a:r>
          </a:p>
          <a:p>
            <a:pPr marL="0" indent="0">
              <a:buNone/>
            </a:pPr>
            <a:endParaRPr lang="en-GB" dirty="0"/>
          </a:p>
        </p:txBody>
      </p:sp>
      <p:sp>
        <p:nvSpPr>
          <p:cNvPr id="3" name="TextBox 2"/>
          <p:cNvSpPr txBox="1"/>
          <p:nvPr/>
        </p:nvSpPr>
        <p:spPr>
          <a:xfrm>
            <a:off x="0" y="0"/>
            <a:ext cx="1691680" cy="1015663"/>
          </a:xfrm>
          <a:prstGeom prst="rect">
            <a:avLst/>
          </a:prstGeom>
          <a:solidFill>
            <a:srgbClr val="FF0000"/>
          </a:solidFill>
        </p:spPr>
        <p:txBody>
          <a:bodyPr wrap="square" rtlCol="0">
            <a:spAutoFit/>
          </a:bodyPr>
          <a:lstStyle/>
          <a:p>
            <a:pPr algn="ctr"/>
            <a:r>
              <a:rPr lang="en-GB" sz="3000" dirty="0" smtClean="0">
                <a:solidFill>
                  <a:schemeClr val="bg1"/>
                </a:solidFill>
              </a:rPr>
              <a:t>I know nothing </a:t>
            </a:r>
            <a:endParaRPr lang="en-GB" sz="3000" dirty="0">
              <a:solidFill>
                <a:schemeClr val="bg1"/>
              </a:solidFill>
            </a:endParaRPr>
          </a:p>
        </p:txBody>
      </p:sp>
      <p:sp>
        <p:nvSpPr>
          <p:cNvPr id="6" name="TextBox 5"/>
          <p:cNvSpPr txBox="1"/>
          <p:nvPr/>
        </p:nvSpPr>
        <p:spPr>
          <a:xfrm>
            <a:off x="7452320" y="0"/>
            <a:ext cx="1691680" cy="1015663"/>
          </a:xfrm>
          <a:prstGeom prst="rect">
            <a:avLst/>
          </a:prstGeom>
          <a:solidFill>
            <a:srgbClr val="FFC000"/>
          </a:solidFill>
        </p:spPr>
        <p:txBody>
          <a:bodyPr wrap="square" rtlCol="0">
            <a:spAutoFit/>
          </a:bodyPr>
          <a:lstStyle/>
          <a:p>
            <a:pPr algn="ctr"/>
            <a:r>
              <a:rPr lang="en-GB" sz="3000" dirty="0" smtClean="0">
                <a:solidFill>
                  <a:schemeClr val="bg1"/>
                </a:solidFill>
              </a:rPr>
              <a:t>I know a little </a:t>
            </a:r>
            <a:endParaRPr lang="en-GB" sz="3000" dirty="0">
              <a:solidFill>
                <a:schemeClr val="bg1"/>
              </a:solidFill>
            </a:endParaRPr>
          </a:p>
        </p:txBody>
      </p:sp>
      <p:sp>
        <p:nvSpPr>
          <p:cNvPr id="7" name="TextBox 6"/>
          <p:cNvSpPr txBox="1"/>
          <p:nvPr/>
        </p:nvSpPr>
        <p:spPr>
          <a:xfrm>
            <a:off x="7429150" y="5965448"/>
            <a:ext cx="1691680" cy="892552"/>
          </a:xfrm>
          <a:prstGeom prst="rect">
            <a:avLst/>
          </a:prstGeom>
          <a:solidFill>
            <a:srgbClr val="92D050"/>
          </a:solidFill>
        </p:spPr>
        <p:txBody>
          <a:bodyPr wrap="square" rtlCol="0">
            <a:spAutoFit/>
          </a:bodyPr>
          <a:lstStyle/>
          <a:p>
            <a:pPr algn="ctr"/>
            <a:r>
              <a:rPr lang="en-GB" sz="2600" dirty="0" smtClean="0">
                <a:solidFill>
                  <a:schemeClr val="bg1"/>
                </a:solidFill>
              </a:rPr>
              <a:t>I know quite a lot</a:t>
            </a:r>
            <a:endParaRPr lang="en-GB" sz="2600" dirty="0">
              <a:solidFill>
                <a:schemeClr val="bg1"/>
              </a:solidFill>
            </a:endParaRPr>
          </a:p>
        </p:txBody>
      </p:sp>
      <p:sp>
        <p:nvSpPr>
          <p:cNvPr id="8" name="TextBox 7"/>
          <p:cNvSpPr txBox="1"/>
          <p:nvPr/>
        </p:nvSpPr>
        <p:spPr>
          <a:xfrm>
            <a:off x="-2865" y="5657671"/>
            <a:ext cx="1691680" cy="1200329"/>
          </a:xfrm>
          <a:prstGeom prst="rect">
            <a:avLst/>
          </a:prstGeom>
          <a:solidFill>
            <a:srgbClr val="00B0F0"/>
          </a:solidFill>
        </p:spPr>
        <p:txBody>
          <a:bodyPr wrap="square" rtlCol="0">
            <a:spAutoFit/>
          </a:bodyPr>
          <a:lstStyle/>
          <a:p>
            <a:pPr algn="ctr"/>
            <a:r>
              <a:rPr lang="en-GB" dirty="0" smtClean="0">
                <a:solidFill>
                  <a:schemeClr val="bg1"/>
                </a:solidFill>
              </a:rPr>
              <a:t>I know everything that you taught us today!</a:t>
            </a:r>
            <a:endParaRPr lang="en-GB" dirty="0">
              <a:solidFill>
                <a:schemeClr val="bg1"/>
              </a:solidFill>
            </a:endParaRPr>
          </a:p>
        </p:txBody>
      </p:sp>
      <p:sp>
        <p:nvSpPr>
          <p:cNvPr id="9" name="TextBox 8"/>
          <p:cNvSpPr txBox="1"/>
          <p:nvPr/>
        </p:nvSpPr>
        <p:spPr>
          <a:xfrm>
            <a:off x="152400" y="152400"/>
            <a:ext cx="1691680" cy="1015663"/>
          </a:xfrm>
          <a:prstGeom prst="rect">
            <a:avLst/>
          </a:prstGeom>
          <a:solidFill>
            <a:srgbClr val="FF0000"/>
          </a:solidFill>
        </p:spPr>
        <p:txBody>
          <a:bodyPr wrap="square" rtlCol="0">
            <a:spAutoFit/>
          </a:bodyPr>
          <a:lstStyle/>
          <a:p>
            <a:pPr algn="ctr"/>
            <a:r>
              <a:rPr lang="en-GB" sz="3000" dirty="0" smtClean="0">
                <a:solidFill>
                  <a:schemeClr val="bg1"/>
                </a:solidFill>
              </a:rPr>
              <a:t>I have no opinion</a:t>
            </a:r>
            <a:endParaRPr lang="en-GB" sz="3000" dirty="0">
              <a:solidFill>
                <a:schemeClr val="bg1"/>
              </a:solidFill>
            </a:endParaRPr>
          </a:p>
        </p:txBody>
      </p:sp>
      <p:sp>
        <p:nvSpPr>
          <p:cNvPr id="10" name="TextBox 9"/>
          <p:cNvSpPr txBox="1"/>
          <p:nvPr/>
        </p:nvSpPr>
        <p:spPr>
          <a:xfrm>
            <a:off x="7095311" y="168613"/>
            <a:ext cx="1691680" cy="769441"/>
          </a:xfrm>
          <a:prstGeom prst="rect">
            <a:avLst/>
          </a:prstGeom>
          <a:solidFill>
            <a:srgbClr val="FFC000"/>
          </a:solidFill>
        </p:spPr>
        <p:txBody>
          <a:bodyPr wrap="square" rtlCol="0">
            <a:spAutoFit/>
          </a:bodyPr>
          <a:lstStyle/>
          <a:p>
            <a:pPr algn="ctr"/>
            <a:r>
              <a:rPr lang="en-GB" sz="2200" dirty="0" smtClean="0">
                <a:solidFill>
                  <a:schemeClr val="bg1"/>
                </a:solidFill>
              </a:rPr>
              <a:t>I disagree with the idea</a:t>
            </a:r>
            <a:endParaRPr lang="en-GB" sz="2200" dirty="0">
              <a:solidFill>
                <a:schemeClr val="bg1"/>
              </a:solidFill>
            </a:endParaRPr>
          </a:p>
        </p:txBody>
      </p:sp>
      <p:sp>
        <p:nvSpPr>
          <p:cNvPr id="11" name="TextBox 10"/>
          <p:cNvSpPr txBox="1"/>
          <p:nvPr/>
        </p:nvSpPr>
        <p:spPr>
          <a:xfrm>
            <a:off x="7290463" y="5657671"/>
            <a:ext cx="1691680" cy="1292662"/>
          </a:xfrm>
          <a:prstGeom prst="rect">
            <a:avLst/>
          </a:prstGeom>
          <a:solidFill>
            <a:srgbClr val="92D050"/>
          </a:solidFill>
        </p:spPr>
        <p:txBody>
          <a:bodyPr wrap="square" rtlCol="0">
            <a:spAutoFit/>
          </a:bodyPr>
          <a:lstStyle/>
          <a:p>
            <a:pPr algn="ctr"/>
            <a:r>
              <a:rPr lang="en-GB" sz="2600" dirty="0" smtClean="0">
                <a:solidFill>
                  <a:schemeClr val="bg1"/>
                </a:solidFill>
              </a:rPr>
              <a:t>I agree with the idea</a:t>
            </a:r>
            <a:endParaRPr lang="en-GB" sz="2600" dirty="0">
              <a:solidFill>
                <a:schemeClr val="bg1"/>
              </a:solidFill>
            </a:endParaRPr>
          </a:p>
        </p:txBody>
      </p:sp>
      <p:sp>
        <p:nvSpPr>
          <p:cNvPr id="12" name="TextBox 11"/>
          <p:cNvSpPr txBox="1"/>
          <p:nvPr/>
        </p:nvSpPr>
        <p:spPr>
          <a:xfrm>
            <a:off x="152400" y="5657670"/>
            <a:ext cx="1691680" cy="1200329"/>
          </a:xfrm>
          <a:prstGeom prst="rect">
            <a:avLst/>
          </a:prstGeom>
          <a:solidFill>
            <a:srgbClr val="00B0F0"/>
          </a:solidFill>
        </p:spPr>
        <p:txBody>
          <a:bodyPr wrap="square" rtlCol="0">
            <a:spAutoFit/>
          </a:bodyPr>
          <a:lstStyle/>
          <a:p>
            <a:pPr algn="ctr"/>
            <a:r>
              <a:rPr lang="en-GB" dirty="0" smtClean="0">
                <a:solidFill>
                  <a:schemeClr val="bg1"/>
                </a:solidFill>
              </a:rPr>
              <a:t>I think that the issue is too complicated to go either way!</a:t>
            </a:r>
            <a:endParaRPr lang="en-GB" dirty="0">
              <a:solidFill>
                <a:schemeClr val="bg1"/>
              </a:solidFill>
            </a:endParaRPr>
          </a:p>
        </p:txBody>
      </p:sp>
    </p:spTree>
    <p:extLst>
      <p:ext uri="{BB962C8B-B14F-4D97-AF65-F5344CB8AC3E}">
        <p14:creationId xmlns:p14="http://schemas.microsoft.com/office/powerpoint/2010/main" val="262356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animBg="1"/>
      <p:bldP spid="6" grpId="0" animBg="1"/>
      <p:bldP spid="7" grpId="0" animBg="1"/>
      <p:bldP spid="8" grpId="0" animBg="1"/>
      <p:bldP spid="9"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 / PEER EVALUATION</a:t>
            </a:r>
            <a:endParaRPr lang="en-GB" dirty="0"/>
          </a:p>
        </p:txBody>
      </p:sp>
      <p:sp>
        <p:nvSpPr>
          <p:cNvPr id="5" name="Content Placeholder 4"/>
          <p:cNvSpPr>
            <a:spLocks noGrp="1"/>
          </p:cNvSpPr>
          <p:nvPr>
            <p:ph sz="half" idx="1"/>
          </p:nvPr>
        </p:nvSpPr>
        <p:spPr/>
        <p:txBody>
          <a:bodyPr/>
          <a:lstStyle/>
          <a:p>
            <a:r>
              <a:rPr lang="en-GB" dirty="0" smtClean="0"/>
              <a:t>Hugely underestimated as a tool.</a:t>
            </a:r>
          </a:p>
          <a:p>
            <a:r>
              <a:rPr lang="en-GB" dirty="0" smtClean="0"/>
              <a:t>Pupils define their own success criteria, with your guidance and then use each other/ themselves to asses their progress.</a:t>
            </a:r>
          </a:p>
          <a:p>
            <a:r>
              <a:rPr lang="en-GB" dirty="0" smtClean="0"/>
              <a:t>Has to be structured!</a:t>
            </a:r>
            <a:endParaRPr lang="en-GB" dirty="0"/>
          </a:p>
        </p:txBody>
      </p:sp>
      <p:pic>
        <p:nvPicPr>
          <p:cNvPr id="4" name="Picture 3" descr="AFL 003"/>
          <p:cNvPicPr>
            <a:picLocks noChangeAspect="1" noChangeArrowheads="1"/>
          </p:cNvPicPr>
          <p:nvPr/>
        </p:nvPicPr>
        <p:blipFill>
          <a:blip r:embed="rId2" cstate="print"/>
          <a:srcRect/>
          <a:stretch>
            <a:fillRect/>
          </a:stretch>
        </p:blipFill>
        <p:spPr bwMode="auto">
          <a:xfrm>
            <a:off x="4945963" y="1916832"/>
            <a:ext cx="4210363" cy="3158232"/>
          </a:xfrm>
          <a:prstGeom prst="rect">
            <a:avLst/>
          </a:prstGeom>
          <a:noFill/>
        </p:spPr>
      </p:pic>
    </p:spTree>
    <p:extLst>
      <p:ext uri="{BB962C8B-B14F-4D97-AF65-F5344CB8AC3E}">
        <p14:creationId xmlns:p14="http://schemas.microsoft.com/office/powerpoint/2010/main" val="36883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Random AFL</a:t>
            </a:r>
            <a:endParaRPr lang="en-GB" dirty="0"/>
          </a:p>
        </p:txBody>
      </p:sp>
      <p:sp>
        <p:nvSpPr>
          <p:cNvPr id="3" name="Content Placeholder 2"/>
          <p:cNvSpPr>
            <a:spLocks noGrp="1"/>
          </p:cNvSpPr>
          <p:nvPr>
            <p:ph idx="1"/>
          </p:nvPr>
        </p:nvSpPr>
        <p:spPr>
          <a:xfrm>
            <a:off x="457200" y="1600200"/>
            <a:ext cx="8219256" cy="4525963"/>
          </a:xfrm>
        </p:spPr>
        <p:txBody>
          <a:bodyPr/>
          <a:lstStyle/>
          <a:p>
            <a:r>
              <a:rPr lang="en-GB" dirty="0" smtClean="0"/>
              <a:t>Check’s that everyone is listening and, as long as they can answer the question, they are!</a:t>
            </a:r>
            <a:endParaRPr lang="en-GB" dirty="0"/>
          </a:p>
        </p:txBody>
      </p:sp>
    </p:spTree>
    <p:extLst>
      <p:ext uri="{BB962C8B-B14F-4D97-AF65-F5344CB8AC3E}">
        <p14:creationId xmlns:p14="http://schemas.microsoft.com/office/powerpoint/2010/main" val="637077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Whiteboards</a:t>
            </a:r>
            <a:endParaRPr lang="en-GB" dirty="0"/>
          </a:p>
        </p:txBody>
      </p:sp>
      <p:sp>
        <p:nvSpPr>
          <p:cNvPr id="3" name="Content Placeholder 2"/>
          <p:cNvSpPr>
            <a:spLocks noGrp="1"/>
          </p:cNvSpPr>
          <p:nvPr>
            <p:ph idx="1"/>
          </p:nvPr>
        </p:nvSpPr>
        <p:spPr/>
        <p:txBody>
          <a:bodyPr/>
          <a:lstStyle/>
          <a:p>
            <a:r>
              <a:rPr lang="en-GB" dirty="0" smtClean="0"/>
              <a:t>It’s a whole class AFL tool, but it is great for showing progress for every individual in the lesson!</a:t>
            </a:r>
          </a:p>
          <a:p>
            <a:r>
              <a:rPr lang="en-GB" dirty="0" smtClean="0"/>
              <a:t>What’s even better is the ability to </a:t>
            </a:r>
            <a:r>
              <a:rPr lang="en-GB" dirty="0" err="1" smtClean="0"/>
              <a:t>pai</a:t>
            </a:r>
            <a:r>
              <a:rPr lang="en-GB" dirty="0" smtClean="0"/>
              <a:t> up those who may have misconceptions!</a:t>
            </a:r>
            <a:endParaRPr lang="en-GB" dirty="0"/>
          </a:p>
        </p:txBody>
      </p:sp>
    </p:spTree>
    <p:extLst>
      <p:ext uri="{BB962C8B-B14F-4D97-AF65-F5344CB8AC3E}">
        <p14:creationId xmlns:p14="http://schemas.microsoft.com/office/powerpoint/2010/main" val="103292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Summative Assessment</a:t>
            </a:r>
            <a:endParaRPr lang="en-GB" dirty="0"/>
          </a:p>
        </p:txBody>
      </p:sp>
      <p:sp>
        <p:nvSpPr>
          <p:cNvPr id="3" name="Content Placeholder 2"/>
          <p:cNvSpPr>
            <a:spLocks noGrp="1"/>
          </p:cNvSpPr>
          <p:nvPr>
            <p:ph idx="1"/>
          </p:nvPr>
        </p:nvSpPr>
        <p:spPr>
          <a:xfrm>
            <a:off x="107504" y="1600200"/>
            <a:ext cx="4392488" cy="4525963"/>
          </a:xfrm>
        </p:spPr>
        <p:txBody>
          <a:bodyPr>
            <a:normAutofit lnSpcReduction="10000"/>
          </a:bodyPr>
          <a:lstStyle/>
          <a:p>
            <a:r>
              <a:rPr lang="en-GB" dirty="0" smtClean="0"/>
              <a:t>Progress cards on the front of books; keep pupils on track!</a:t>
            </a:r>
          </a:p>
          <a:p>
            <a:r>
              <a:rPr lang="en-GB" dirty="0" smtClean="0"/>
              <a:t>Regular assessment with feedback that pupils work with!</a:t>
            </a:r>
          </a:p>
          <a:p>
            <a:r>
              <a:rPr lang="en-GB" dirty="0" smtClean="0"/>
              <a:t>Pupils set their own targets to take ownership of them!</a:t>
            </a:r>
            <a:endParaRPr lang="en-GB" dirty="0"/>
          </a:p>
        </p:txBody>
      </p:sp>
      <p:pic>
        <p:nvPicPr>
          <p:cNvPr id="4" name="Picture 4" descr="IMG_0008"/>
          <p:cNvPicPr>
            <a:picLocks noChangeAspect="1" noChangeArrowheads="1"/>
          </p:cNvPicPr>
          <p:nvPr/>
        </p:nvPicPr>
        <p:blipFill>
          <a:blip r:embed="rId2" cstate="print"/>
          <a:srcRect/>
          <a:stretch>
            <a:fillRect/>
          </a:stretch>
        </p:blipFill>
        <p:spPr bwMode="auto">
          <a:xfrm>
            <a:off x="4014191" y="1556792"/>
            <a:ext cx="5088565" cy="3816424"/>
          </a:xfrm>
          <a:prstGeom prst="rect">
            <a:avLst/>
          </a:prstGeom>
          <a:noFill/>
        </p:spPr>
      </p:pic>
    </p:spTree>
    <p:extLst>
      <p:ext uri="{BB962C8B-B14F-4D97-AF65-F5344CB8AC3E}">
        <p14:creationId xmlns:p14="http://schemas.microsoft.com/office/powerpoint/2010/main" val="213270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Evidence on Display</a:t>
            </a:r>
            <a:endParaRPr lang="en-GB" dirty="0"/>
          </a:p>
        </p:txBody>
      </p:sp>
      <p:sp>
        <p:nvSpPr>
          <p:cNvPr id="3" name="Content Placeholder 2"/>
          <p:cNvSpPr>
            <a:spLocks noGrp="1"/>
          </p:cNvSpPr>
          <p:nvPr>
            <p:ph idx="1"/>
          </p:nvPr>
        </p:nvSpPr>
        <p:spPr/>
        <p:txBody>
          <a:bodyPr/>
          <a:lstStyle/>
          <a:p>
            <a:r>
              <a:rPr lang="en-GB" dirty="0" smtClean="0"/>
              <a:t>In books</a:t>
            </a:r>
          </a:p>
          <a:p>
            <a:r>
              <a:rPr lang="en-GB" dirty="0" smtClean="0"/>
              <a:t>In folders</a:t>
            </a:r>
          </a:p>
          <a:p>
            <a:r>
              <a:rPr lang="en-GB" dirty="0" smtClean="0"/>
              <a:t>On walls</a:t>
            </a:r>
          </a:p>
          <a:p>
            <a:r>
              <a:rPr lang="en-GB" dirty="0" smtClean="0"/>
              <a:t>Make sure that observers see the long term progress!</a:t>
            </a:r>
          </a:p>
          <a:p>
            <a:endParaRPr lang="en-GB" dirty="0"/>
          </a:p>
        </p:txBody>
      </p:sp>
    </p:spTree>
    <p:extLst>
      <p:ext uri="{BB962C8B-B14F-4D97-AF65-F5344CB8AC3E}">
        <p14:creationId xmlns:p14="http://schemas.microsoft.com/office/powerpoint/2010/main" val="1420861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08" y="0"/>
            <a:ext cx="8663047" cy="1143000"/>
          </a:xfrm>
        </p:spPr>
        <p:txBody>
          <a:bodyPr>
            <a:normAutofit fontScale="90000"/>
          </a:bodyPr>
          <a:lstStyle/>
          <a:p>
            <a:r>
              <a:rPr lang="en-GB" dirty="0" smtClean="0"/>
              <a:t>End the Lesson with evaluation - How many did you get?</a:t>
            </a:r>
            <a:endParaRPr lang="en-GB" dirty="0"/>
          </a:p>
        </p:txBody>
      </p:sp>
      <p:sp>
        <p:nvSpPr>
          <p:cNvPr id="3" name="Content Placeholder 2"/>
          <p:cNvSpPr>
            <a:spLocks noGrp="1"/>
          </p:cNvSpPr>
          <p:nvPr>
            <p:ph idx="1"/>
          </p:nvPr>
        </p:nvSpPr>
        <p:spPr>
          <a:xfrm>
            <a:off x="457200" y="1268760"/>
            <a:ext cx="8229600" cy="5589240"/>
          </a:xfrm>
        </p:spPr>
        <p:txBody>
          <a:bodyPr>
            <a:normAutofit fontScale="55000" lnSpcReduction="20000"/>
          </a:bodyPr>
          <a:lstStyle/>
          <a:p>
            <a:pPr marL="0" indent="0">
              <a:buNone/>
            </a:pPr>
            <a:r>
              <a:rPr lang="en-GB" dirty="0" smtClean="0">
                <a:solidFill>
                  <a:srgbClr val="00B050"/>
                </a:solidFill>
              </a:rPr>
              <a:t>1</a:t>
            </a:r>
            <a:r>
              <a:rPr lang="en-GB" dirty="0" smtClean="0"/>
              <a:t> - The lesson Objectives have to be engaged with in some form:</a:t>
            </a:r>
          </a:p>
          <a:p>
            <a:pPr marL="0" indent="0">
              <a:buNone/>
            </a:pPr>
            <a:r>
              <a:rPr lang="en-GB" dirty="0" smtClean="0">
                <a:solidFill>
                  <a:srgbClr val="00B050"/>
                </a:solidFill>
              </a:rPr>
              <a:t>2 </a:t>
            </a:r>
            <a:r>
              <a:rPr lang="en-GB" dirty="0" smtClean="0"/>
              <a:t>- Confidence line; </a:t>
            </a:r>
            <a:r>
              <a:rPr lang="en-GB" dirty="0" smtClean="0">
                <a:solidFill>
                  <a:srgbClr val="00B050"/>
                </a:solidFill>
              </a:rPr>
              <a:t>3 </a:t>
            </a:r>
            <a:r>
              <a:rPr lang="en-GB" dirty="0" smtClean="0"/>
              <a:t>– line on the board, </a:t>
            </a:r>
            <a:r>
              <a:rPr lang="en-GB" dirty="0" smtClean="0">
                <a:solidFill>
                  <a:srgbClr val="00B050"/>
                </a:solidFill>
              </a:rPr>
              <a:t>4</a:t>
            </a:r>
            <a:r>
              <a:rPr lang="en-GB" dirty="0" smtClean="0"/>
              <a:t> physical, </a:t>
            </a:r>
            <a:r>
              <a:rPr lang="en-GB" dirty="0" smtClean="0">
                <a:solidFill>
                  <a:srgbClr val="00B050"/>
                </a:solidFill>
              </a:rPr>
              <a:t>5</a:t>
            </a:r>
            <a:r>
              <a:rPr lang="en-GB" dirty="0" smtClean="0"/>
              <a:t> in book, </a:t>
            </a:r>
            <a:r>
              <a:rPr lang="en-GB" dirty="0" smtClean="0">
                <a:solidFill>
                  <a:srgbClr val="00B050"/>
                </a:solidFill>
              </a:rPr>
              <a:t>6 </a:t>
            </a:r>
            <a:r>
              <a:rPr lang="en-GB" dirty="0" smtClean="0"/>
              <a:t>on pro-forma</a:t>
            </a:r>
          </a:p>
          <a:p>
            <a:pPr marL="0" indent="0">
              <a:buNone/>
            </a:pPr>
            <a:r>
              <a:rPr lang="en-GB" dirty="0" smtClean="0">
                <a:solidFill>
                  <a:srgbClr val="00B050"/>
                </a:solidFill>
              </a:rPr>
              <a:t>7</a:t>
            </a:r>
            <a:r>
              <a:rPr lang="en-GB" dirty="0" smtClean="0"/>
              <a:t> Targets on the front of books</a:t>
            </a:r>
          </a:p>
          <a:p>
            <a:pPr marL="0" indent="0">
              <a:buNone/>
            </a:pPr>
            <a:r>
              <a:rPr lang="en-GB" dirty="0" smtClean="0">
                <a:solidFill>
                  <a:srgbClr val="00B050"/>
                </a:solidFill>
              </a:rPr>
              <a:t>8</a:t>
            </a:r>
            <a:r>
              <a:rPr lang="en-GB" dirty="0" smtClean="0"/>
              <a:t> Specific marking that it skills based and tells pupils what level they are working at and what they have to do to improve.</a:t>
            </a:r>
          </a:p>
          <a:p>
            <a:pPr marL="0" indent="0">
              <a:buNone/>
            </a:pPr>
            <a:r>
              <a:rPr lang="en-GB" dirty="0" smtClean="0">
                <a:solidFill>
                  <a:srgbClr val="00B050"/>
                </a:solidFill>
              </a:rPr>
              <a:t>9</a:t>
            </a:r>
            <a:r>
              <a:rPr lang="en-GB" dirty="0" smtClean="0"/>
              <a:t> skills based marking that offers formative and summative assessment. </a:t>
            </a:r>
          </a:p>
          <a:p>
            <a:pPr marL="0" indent="0">
              <a:buNone/>
            </a:pPr>
            <a:r>
              <a:rPr lang="en-GB" dirty="0" smtClean="0">
                <a:solidFill>
                  <a:srgbClr val="00B050"/>
                </a:solidFill>
              </a:rPr>
              <a:t>10</a:t>
            </a:r>
            <a:r>
              <a:rPr lang="en-GB" dirty="0" smtClean="0"/>
              <a:t> Pupils must engage with marking and comment back!</a:t>
            </a:r>
          </a:p>
          <a:p>
            <a:pPr marL="0" indent="0">
              <a:buNone/>
            </a:pPr>
            <a:r>
              <a:rPr lang="en-GB" dirty="0" smtClean="0">
                <a:solidFill>
                  <a:srgbClr val="00B050"/>
                </a:solidFill>
              </a:rPr>
              <a:t>11</a:t>
            </a:r>
            <a:r>
              <a:rPr lang="en-GB" dirty="0" smtClean="0"/>
              <a:t> – 15 minute rule</a:t>
            </a:r>
          </a:p>
          <a:p>
            <a:pPr marL="0" indent="0">
              <a:buNone/>
            </a:pPr>
            <a:r>
              <a:rPr lang="en-GB" dirty="0" smtClean="0">
                <a:solidFill>
                  <a:srgbClr val="00B050"/>
                </a:solidFill>
              </a:rPr>
              <a:t>12 </a:t>
            </a:r>
            <a:r>
              <a:rPr lang="en-GB" dirty="0" smtClean="0"/>
              <a:t>– success criteria detailed on confidence lines </a:t>
            </a:r>
          </a:p>
          <a:p>
            <a:pPr marL="0" indent="0">
              <a:buNone/>
            </a:pPr>
            <a:r>
              <a:rPr lang="en-GB" dirty="0" smtClean="0">
                <a:solidFill>
                  <a:srgbClr val="00B050"/>
                </a:solidFill>
              </a:rPr>
              <a:t>13</a:t>
            </a:r>
            <a:r>
              <a:rPr lang="en-GB" dirty="0" smtClean="0"/>
              <a:t> – The Crystal Ball</a:t>
            </a:r>
          </a:p>
          <a:p>
            <a:pPr marL="0" indent="0">
              <a:buNone/>
            </a:pPr>
            <a:r>
              <a:rPr lang="en-GB" dirty="0" smtClean="0">
                <a:solidFill>
                  <a:srgbClr val="00B050"/>
                </a:solidFill>
              </a:rPr>
              <a:t>14</a:t>
            </a:r>
            <a:r>
              <a:rPr lang="en-GB" dirty="0" smtClean="0"/>
              <a:t> Draw Something </a:t>
            </a:r>
          </a:p>
          <a:p>
            <a:pPr marL="0" indent="0">
              <a:buNone/>
            </a:pPr>
            <a:r>
              <a:rPr lang="en-GB" dirty="0" smtClean="0">
                <a:solidFill>
                  <a:srgbClr val="00B050"/>
                </a:solidFill>
              </a:rPr>
              <a:t>15</a:t>
            </a:r>
            <a:r>
              <a:rPr lang="en-GB" dirty="0" smtClean="0"/>
              <a:t> Questioning the LO</a:t>
            </a:r>
          </a:p>
          <a:p>
            <a:pPr marL="0" indent="0">
              <a:buNone/>
            </a:pPr>
            <a:r>
              <a:rPr lang="en-GB" dirty="0" smtClean="0">
                <a:solidFill>
                  <a:srgbClr val="00B050"/>
                </a:solidFill>
              </a:rPr>
              <a:t>16</a:t>
            </a:r>
            <a:r>
              <a:rPr lang="en-GB" dirty="0" smtClean="0"/>
              <a:t> Corners </a:t>
            </a:r>
          </a:p>
          <a:p>
            <a:pPr marL="0" indent="0">
              <a:buNone/>
            </a:pPr>
            <a:r>
              <a:rPr lang="en-GB" dirty="0" smtClean="0">
                <a:solidFill>
                  <a:srgbClr val="00B050"/>
                </a:solidFill>
              </a:rPr>
              <a:t>17</a:t>
            </a:r>
            <a:r>
              <a:rPr lang="en-GB" dirty="0" smtClean="0"/>
              <a:t> – Peer Evaluation</a:t>
            </a:r>
          </a:p>
          <a:p>
            <a:pPr marL="0" indent="0">
              <a:buNone/>
            </a:pPr>
            <a:r>
              <a:rPr lang="en-GB" dirty="0" smtClean="0">
                <a:solidFill>
                  <a:srgbClr val="00B050"/>
                </a:solidFill>
              </a:rPr>
              <a:t>18</a:t>
            </a:r>
            <a:r>
              <a:rPr lang="en-GB" dirty="0" smtClean="0"/>
              <a:t> – Self evaluation</a:t>
            </a:r>
          </a:p>
          <a:p>
            <a:pPr marL="0" indent="0">
              <a:buNone/>
            </a:pPr>
            <a:r>
              <a:rPr lang="en-GB" dirty="0" smtClean="0">
                <a:solidFill>
                  <a:srgbClr val="00B050"/>
                </a:solidFill>
              </a:rPr>
              <a:t>19 </a:t>
            </a:r>
            <a:r>
              <a:rPr lang="en-GB" dirty="0" smtClean="0"/>
              <a:t>– Random AFL</a:t>
            </a:r>
          </a:p>
          <a:p>
            <a:pPr marL="0" indent="0">
              <a:buNone/>
            </a:pPr>
            <a:r>
              <a:rPr lang="en-GB" dirty="0" smtClean="0">
                <a:solidFill>
                  <a:srgbClr val="00B050"/>
                </a:solidFill>
              </a:rPr>
              <a:t>20</a:t>
            </a:r>
            <a:r>
              <a:rPr lang="en-GB" dirty="0" smtClean="0"/>
              <a:t> – Use of whiteboards </a:t>
            </a:r>
          </a:p>
          <a:p>
            <a:pPr marL="0" indent="0">
              <a:buNone/>
            </a:pPr>
            <a:r>
              <a:rPr lang="en-GB" dirty="0" smtClean="0">
                <a:solidFill>
                  <a:srgbClr val="00B050"/>
                </a:solidFill>
              </a:rPr>
              <a:t>21 </a:t>
            </a:r>
            <a:r>
              <a:rPr lang="en-GB" dirty="0" smtClean="0"/>
              <a:t>– summative assessment</a:t>
            </a:r>
          </a:p>
          <a:p>
            <a:pPr marL="0" indent="0">
              <a:buNone/>
            </a:pPr>
            <a:r>
              <a:rPr lang="en-GB" dirty="0" smtClean="0">
                <a:solidFill>
                  <a:srgbClr val="00B050"/>
                </a:solidFill>
              </a:rPr>
              <a:t>22</a:t>
            </a:r>
            <a:r>
              <a:rPr lang="en-GB" dirty="0" smtClean="0"/>
              <a:t> – pupils set their own targets from summative so that they can track progress</a:t>
            </a:r>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527590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7802"/>
            <a:ext cx="2016224" cy="2593203"/>
          </a:xfrm>
        </p:spPr>
        <p:txBody>
          <a:bodyPr>
            <a:noAutofit/>
          </a:bodyPr>
          <a:lstStyle/>
          <a:p>
            <a:r>
              <a:rPr lang="en-GB" sz="2000" dirty="0">
                <a:solidFill>
                  <a:schemeClr val="tx1">
                    <a:lumMod val="95000"/>
                    <a:lumOff val="5000"/>
                  </a:schemeClr>
                </a:solidFill>
              </a:rPr>
              <a:t>Session Objective:</a:t>
            </a:r>
            <a:br>
              <a:rPr lang="en-GB" sz="2000" dirty="0">
                <a:solidFill>
                  <a:schemeClr val="tx1">
                    <a:lumMod val="95000"/>
                    <a:lumOff val="5000"/>
                  </a:schemeClr>
                </a:solidFill>
              </a:rPr>
            </a:br>
            <a:r>
              <a:rPr lang="en-GB" sz="2000" dirty="0">
                <a:solidFill>
                  <a:schemeClr val="tx1">
                    <a:lumMod val="95000"/>
                    <a:lumOff val="5000"/>
                  </a:schemeClr>
                </a:solidFill>
              </a:rPr>
              <a:t>To add to my teaching toolkit so that I know many approaches that demonstrate progress. </a:t>
            </a:r>
          </a:p>
        </p:txBody>
      </p:sp>
      <p:cxnSp>
        <p:nvCxnSpPr>
          <p:cNvPr id="4" name="Straight Arrow Connector 3"/>
          <p:cNvCxnSpPr/>
          <p:nvPr/>
        </p:nvCxnSpPr>
        <p:spPr>
          <a:xfrm>
            <a:off x="8820472" y="-12148"/>
            <a:ext cx="72008" cy="6830857"/>
          </a:xfrm>
          <a:prstGeom prst="straightConnector1">
            <a:avLst/>
          </a:prstGeom>
          <a:ln w="44450">
            <a:headEnd type="arrow"/>
            <a:tailEnd type="arrow"/>
          </a:ln>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3090" y="1230073"/>
            <a:ext cx="399148" cy="399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407" y="5207331"/>
            <a:ext cx="477747" cy="47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1534" y="3857944"/>
            <a:ext cx="435152" cy="435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4170" y="2523446"/>
            <a:ext cx="491592" cy="35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5704" y="6264222"/>
            <a:ext cx="482653" cy="482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87830" y="57918"/>
            <a:ext cx="608856" cy="608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347860" y="5207331"/>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can still only tell you 1 thing</a:t>
            </a:r>
          </a:p>
        </p:txBody>
      </p:sp>
      <p:sp>
        <p:nvSpPr>
          <p:cNvPr id="13" name="Title 1"/>
          <p:cNvSpPr txBox="1">
            <a:spLocks/>
          </p:cNvSpPr>
          <p:nvPr/>
        </p:nvSpPr>
        <p:spPr>
          <a:xfrm>
            <a:off x="403920" y="6416621"/>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couldn’t tell you one thing </a:t>
            </a:r>
          </a:p>
        </p:txBody>
      </p:sp>
      <p:sp>
        <p:nvSpPr>
          <p:cNvPr id="14" name="Title 1"/>
          <p:cNvSpPr txBox="1">
            <a:spLocks/>
          </p:cNvSpPr>
          <p:nvPr/>
        </p:nvSpPr>
        <p:spPr>
          <a:xfrm>
            <a:off x="369797" y="3798276"/>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am quietly confident that I know  at least 3</a:t>
            </a:r>
          </a:p>
        </p:txBody>
      </p:sp>
      <p:sp>
        <p:nvSpPr>
          <p:cNvPr id="15" name="Title 1"/>
          <p:cNvSpPr txBox="1">
            <a:spLocks/>
          </p:cNvSpPr>
          <p:nvPr/>
        </p:nvSpPr>
        <p:spPr>
          <a:xfrm>
            <a:off x="444446" y="2424404"/>
            <a:ext cx="7836310"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I’m pretty sure that you’ve given me more than 4 ideas</a:t>
            </a:r>
          </a:p>
        </p:txBody>
      </p:sp>
      <p:sp>
        <p:nvSpPr>
          <p:cNvPr id="16" name="Title 1"/>
          <p:cNvSpPr txBox="1">
            <a:spLocks/>
          </p:cNvSpPr>
          <p:nvPr/>
        </p:nvSpPr>
        <p:spPr>
          <a:xfrm>
            <a:off x="2411760" y="1230073"/>
            <a:ext cx="5868996"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I’m pretty sure that you’ve given me more than 8 ideas and I can see how they can be used</a:t>
            </a:r>
          </a:p>
        </p:txBody>
      </p:sp>
      <p:sp>
        <p:nvSpPr>
          <p:cNvPr id="17" name="Title 1"/>
          <p:cNvSpPr txBox="1">
            <a:spLocks/>
          </p:cNvSpPr>
          <p:nvPr/>
        </p:nvSpPr>
        <p:spPr>
          <a:xfrm>
            <a:off x="0" y="89084"/>
            <a:ext cx="8086281" cy="5544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00B050"/>
                </a:solidFill>
                <a:latin typeface="+mj-lt"/>
                <a:ea typeface="+mj-ea"/>
                <a:cs typeface="+mj-cs"/>
              </a:defRPr>
            </a:lvl1pPr>
          </a:lstStyle>
          <a:p>
            <a:pPr algn="r"/>
            <a:r>
              <a:rPr lang="en-GB" sz="2000" b="0" dirty="0" smtClean="0"/>
              <a:t>I really know how to show progress now and I have over 20  ideas to take away!</a:t>
            </a:r>
          </a:p>
        </p:txBody>
      </p:sp>
    </p:spTree>
    <p:extLst>
      <p:ext uri="{BB962C8B-B14F-4D97-AF65-F5344CB8AC3E}">
        <p14:creationId xmlns:p14="http://schemas.microsoft.com/office/powerpoint/2010/main" val="132955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Crystal Ball</a:t>
            </a:r>
            <a:endParaRPr lang="en-GB" dirty="0"/>
          </a:p>
        </p:txBody>
      </p:sp>
      <p:sp>
        <p:nvSpPr>
          <p:cNvPr id="3" name="Content Placeholder 2"/>
          <p:cNvSpPr>
            <a:spLocks noGrp="1"/>
          </p:cNvSpPr>
          <p:nvPr>
            <p:ph idx="1"/>
          </p:nvPr>
        </p:nvSpPr>
        <p:spPr>
          <a:xfrm>
            <a:off x="457200" y="1600200"/>
            <a:ext cx="3970784" cy="4525963"/>
          </a:xfrm>
        </p:spPr>
        <p:txBody>
          <a:bodyPr>
            <a:normAutofit/>
          </a:bodyPr>
          <a:lstStyle/>
          <a:p>
            <a:r>
              <a:rPr lang="en-GB" dirty="0" smtClean="0"/>
              <a:t>Do I have any psychics in the room? </a:t>
            </a:r>
            <a:endParaRPr lang="en-GB" dirty="0"/>
          </a:p>
        </p:txBody>
      </p:sp>
      <p:pic>
        <p:nvPicPr>
          <p:cNvPr id="1026"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00808"/>
            <a:ext cx="3824833" cy="458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44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Where will you apply this learning today?</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785460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Resources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6147601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0921" y="4059593"/>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59594"/>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5" y="-7712"/>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0"/>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8512" y="4128913"/>
            <a:ext cx="2267744" cy="27212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t3.gstatic.com/images?q=tbn:ANd9GcTbyTsvBg0EruNg6s1vqg0_bY0YNKYBLdnmZuy_TUaGWiWYHq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4136707"/>
            <a:ext cx="2267744" cy="2721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325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TotalTime>
  <Words>1406</Words>
  <Application>Microsoft Office PowerPoint</Application>
  <PresentationFormat>On-screen Show (4:3)</PresentationFormat>
  <Paragraphs>164</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Aharoni</vt:lpstr>
      <vt:lpstr>Arial</vt:lpstr>
      <vt:lpstr>Calibri</vt:lpstr>
      <vt:lpstr>Times New Roman</vt:lpstr>
      <vt:lpstr>Office Theme</vt:lpstr>
      <vt:lpstr>Demonstrating Progress In The Classroom   Wednesday 12th December 2012  Today’s Session Objective:  To add to my teaching toolkit so that I know many approaches that demonstrate progress.  </vt:lpstr>
      <vt:lpstr>Session Objective: To add to my teaching toolkit so that I know many approaches that demonstrate progress. </vt:lpstr>
      <vt:lpstr>The Confidence Line</vt:lpstr>
      <vt:lpstr>Progress Descriptors:</vt:lpstr>
      <vt:lpstr>The Hare and The Tortoise</vt:lpstr>
      <vt:lpstr>To Measure Progress:</vt:lpstr>
      <vt:lpstr>Your Marking</vt:lpstr>
      <vt:lpstr>Engaging With Marking</vt:lpstr>
      <vt:lpstr>Progress – Every 15 minute Rule</vt:lpstr>
      <vt:lpstr>Session Objective: To add to my teaching toolkit so that I know many approaches that demonstrate progress. </vt:lpstr>
      <vt:lpstr>The Crystal Ball</vt:lpstr>
      <vt:lpstr>Draw what you think the end result is:</vt:lpstr>
      <vt:lpstr>Unpicking the LO</vt:lpstr>
      <vt:lpstr>Corners</vt:lpstr>
      <vt:lpstr>SELF / PEER EVALUATION</vt:lpstr>
      <vt:lpstr>Random AFL</vt:lpstr>
      <vt:lpstr>Whiteboards</vt:lpstr>
      <vt:lpstr>Summative Assessment</vt:lpstr>
      <vt:lpstr>Evidence on Display</vt:lpstr>
      <vt:lpstr>End the Lesson with evaluation - How many did you get?</vt:lpstr>
      <vt:lpstr>Session Objective: To add to my teaching toolkit so that I know many approaches that demonstrate progress. </vt:lpstr>
      <vt:lpstr>The Crystal Ball</vt:lpstr>
      <vt:lpstr>Where will you apply this learning today?</vt:lpstr>
      <vt:lpstr>Resources</vt:lpstr>
      <vt:lpstr>PowerPoint Presentation</vt:lpstr>
    </vt:vector>
  </TitlesOfParts>
  <Company>Higher Blackley Education Village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Independence in the Classroom</dc:title>
  <dc:creator>Any Authorised User</dc:creator>
  <cp:lastModifiedBy>RachaelE</cp:lastModifiedBy>
  <cp:revision>39</cp:revision>
  <cp:lastPrinted>2012-12-12T14:49:32Z</cp:lastPrinted>
  <dcterms:created xsi:type="dcterms:W3CDTF">2012-12-04T07:49:36Z</dcterms:created>
  <dcterms:modified xsi:type="dcterms:W3CDTF">2013-11-16T19:03:57Z</dcterms:modified>
</cp:coreProperties>
</file>