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7" r:id="rId2"/>
    <p:sldId id="266" r:id="rId3"/>
    <p:sldId id="270" r:id="rId4"/>
    <p:sldId id="259" r:id="rId5"/>
    <p:sldId id="263" r:id="rId6"/>
    <p:sldId id="256" r:id="rId7"/>
    <p:sldId id="264" r:id="rId8"/>
    <p:sldId id="268" r:id="rId9"/>
    <p:sldId id="269" r:id="rId10"/>
    <p:sldId id="288"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3" autoAdjust="0"/>
    <p:restoredTop sz="94660"/>
  </p:normalViewPr>
  <p:slideViewPr>
    <p:cSldViewPr snapToGrid="0">
      <p:cViewPr varScale="1">
        <p:scale>
          <a:sx n="55" d="100"/>
          <a:sy n="55" d="100"/>
        </p:scale>
        <p:origin x="61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467FE2-868F-425D-AADF-2623924FFA4C}" type="datetimeFigureOut">
              <a:rPr lang="en-GB" smtClean="0"/>
              <a:t>12/01/2014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ECABF-C718-4A58-885D-6F285A9DDA71}" type="slidenum">
              <a:rPr lang="en-GB" smtClean="0"/>
              <a:t>‹#›</a:t>
            </a:fld>
            <a:endParaRPr lang="en-GB"/>
          </a:p>
        </p:txBody>
      </p:sp>
    </p:spTree>
    <p:extLst>
      <p:ext uri="{BB962C8B-B14F-4D97-AF65-F5344CB8AC3E}">
        <p14:creationId xmlns:p14="http://schemas.microsoft.com/office/powerpoint/2010/main" val="3913625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22ECABF-C718-4A58-885D-6F285A9DDA71}" type="slidenum">
              <a:rPr lang="en-GB" smtClean="0"/>
              <a:t>4</a:t>
            </a:fld>
            <a:endParaRPr lang="en-GB"/>
          </a:p>
        </p:txBody>
      </p:sp>
    </p:spTree>
    <p:extLst>
      <p:ext uri="{BB962C8B-B14F-4D97-AF65-F5344CB8AC3E}">
        <p14:creationId xmlns:p14="http://schemas.microsoft.com/office/powerpoint/2010/main" val="2851529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22ECABF-C718-4A58-885D-6F285A9DDA71}" type="slidenum">
              <a:rPr lang="en-GB" smtClean="0"/>
              <a:t>7</a:t>
            </a:fld>
            <a:endParaRPr lang="en-GB"/>
          </a:p>
        </p:txBody>
      </p:sp>
    </p:spTree>
    <p:extLst>
      <p:ext uri="{BB962C8B-B14F-4D97-AF65-F5344CB8AC3E}">
        <p14:creationId xmlns:p14="http://schemas.microsoft.com/office/powerpoint/2010/main" val="2279996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DBE3E4C-C1DD-4611-B637-6D6431494F67}" type="slidenum">
              <a:rPr lang="en-GB" smtClean="0"/>
              <a:t>11</a:t>
            </a:fld>
            <a:endParaRPr lang="en-GB"/>
          </a:p>
        </p:txBody>
      </p:sp>
    </p:spTree>
    <p:extLst>
      <p:ext uri="{BB962C8B-B14F-4D97-AF65-F5344CB8AC3E}">
        <p14:creationId xmlns:p14="http://schemas.microsoft.com/office/powerpoint/2010/main" val="2939804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fld id="{6916CE61-2DA1-416E-9FBB-0A2B7D823B08}" type="slidenum">
              <a:rPr lang="en-US" sz="1200">
                <a:latin typeface="Arial" panose="020B0604020202020204" pitchFamily="34" charset="0"/>
              </a:rPr>
              <a:pPr/>
              <a:t>13</a:t>
            </a:fld>
            <a:endParaRPr lang="en-US" sz="1200">
              <a:latin typeface="Arial" panose="020B0604020202020204" pitchFamily="34" charset="0"/>
            </a:endParaRPr>
          </a:p>
        </p:txBody>
      </p:sp>
      <p:sp>
        <p:nvSpPr>
          <p:cNvPr id="5939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pPr algn="r"/>
            <a:fld id="{C612DB05-1391-4F6C-8C8B-30338E883993}" type="slidenum">
              <a:rPr lang="en-US" sz="1200">
                <a:latin typeface="Arial" panose="020B0604020202020204" pitchFamily="34" charset="0"/>
              </a:rPr>
              <a:pPr algn="r"/>
              <a:t>13</a:t>
            </a:fld>
            <a:endParaRPr lang="en-US" sz="1200">
              <a:latin typeface="Arial" panose="020B0604020202020204" pitchFamily="34" charset="0"/>
            </a:endParaRPr>
          </a:p>
        </p:txBody>
      </p:sp>
      <p:sp>
        <p:nvSpPr>
          <p:cNvPr id="59396" name="Rectangle 2"/>
          <p:cNvSpPr>
            <a:spLocks noGrp="1" noRot="1" noChangeAspect="1" noChangeArrowheads="1" noTextEdit="1"/>
          </p:cNvSpPr>
          <p:nvPr>
            <p:ph type="sldImg"/>
          </p:nvPr>
        </p:nvSpPr>
        <p:spPr>
          <a:solidFill>
            <a:srgbClr val="FFFFFF"/>
          </a:solidFill>
          <a:ln/>
        </p:spPr>
      </p:sp>
      <p:sp>
        <p:nvSpPr>
          <p:cNvPr id="59397"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GB" smtClean="0">
              <a:latin typeface="Arial" panose="020B0604020202020204" pitchFamily="34" charset="0"/>
            </a:endParaRPr>
          </a:p>
        </p:txBody>
      </p:sp>
    </p:spTree>
    <p:extLst>
      <p:ext uri="{BB962C8B-B14F-4D97-AF65-F5344CB8AC3E}">
        <p14:creationId xmlns:p14="http://schemas.microsoft.com/office/powerpoint/2010/main" val="1450172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fld id="{3B515FC8-FA4C-46C7-A39D-9451550C6022}" type="slidenum">
              <a:rPr lang="en-US" sz="1200">
                <a:latin typeface="Arial" panose="020B0604020202020204" pitchFamily="34" charset="0"/>
              </a:rPr>
              <a:pPr/>
              <a:t>16</a:t>
            </a:fld>
            <a:endParaRPr lang="en-US" sz="1200">
              <a:latin typeface="Arial" panose="020B0604020202020204" pitchFamily="34" charset="0"/>
            </a:endParaRPr>
          </a:p>
        </p:txBody>
      </p:sp>
      <p:sp>
        <p:nvSpPr>
          <p:cNvPr id="6144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pPr algn="r"/>
            <a:fld id="{46E5B218-76BD-4699-B07B-636C7AF576CC}" type="slidenum">
              <a:rPr lang="en-US" sz="1200">
                <a:latin typeface="Arial" panose="020B0604020202020204" pitchFamily="34" charset="0"/>
              </a:rPr>
              <a:pPr algn="r"/>
              <a:t>16</a:t>
            </a:fld>
            <a:endParaRPr lang="en-US" sz="1200">
              <a:latin typeface="Arial" panose="020B0604020202020204" pitchFamily="34" charset="0"/>
            </a:endParaRPr>
          </a:p>
        </p:txBody>
      </p:sp>
      <p:sp>
        <p:nvSpPr>
          <p:cNvPr id="61444" name="Rectangle 2"/>
          <p:cNvSpPr>
            <a:spLocks noGrp="1" noRot="1" noChangeAspect="1" noChangeArrowheads="1" noTextEdit="1"/>
          </p:cNvSpPr>
          <p:nvPr>
            <p:ph type="sldImg"/>
          </p:nvPr>
        </p:nvSpPr>
        <p:spPr>
          <a:ln/>
        </p:spPr>
      </p:sp>
      <p:sp>
        <p:nvSpPr>
          <p:cNvPr id="614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latin typeface="Arial" panose="020B0604020202020204" pitchFamily="34" charset="0"/>
            </a:endParaRPr>
          </a:p>
        </p:txBody>
      </p:sp>
    </p:spTree>
    <p:extLst>
      <p:ext uri="{BB962C8B-B14F-4D97-AF65-F5344CB8AC3E}">
        <p14:creationId xmlns:p14="http://schemas.microsoft.com/office/powerpoint/2010/main" val="3382759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7" name="Shape 194"/>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spAutoFit/>
          </a:bodyPr>
          <a:lstStyle>
            <a:lvl1pPr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a:r>
              <a:rPr lang="en-GB" sz="1200"/>
              <a:t>*</a:t>
            </a:r>
          </a:p>
        </p:txBody>
      </p:sp>
      <p:sp>
        <p:nvSpPr>
          <p:cNvPr id="50178" name="Shape 195"/>
          <p:cNvSpPr>
            <a:spLocks noGrp="1" noRot="1" noChangeAspect="1"/>
          </p:cNvSpPr>
          <p:nvPr>
            <p:ph type="sldImg" idx="2"/>
          </p:nvPr>
        </p:nvSpPr>
        <p:spPr>
          <a:noFill/>
          <a:ln>
            <a:noFill/>
          </a:ln>
          <a:extLst>
            <a:ext uri="{91240B29-F687-4F45-9708-019B960494DF}">
              <a14:hiddenLine xmlns:a14="http://schemas.microsoft.com/office/drawing/2010/main" w="9525">
                <a:solidFill>
                  <a:srgbClr val="000000"/>
                </a:solidFill>
                <a:round/>
                <a:headEnd/>
                <a:tailEnd/>
              </a14:hiddenLine>
            </a:ext>
          </a:extLst>
        </p:spPr>
      </p:sp>
      <p:sp>
        <p:nvSpPr>
          <p:cNvPr id="50179" name="Shape 196"/>
          <p:cNvSpPr>
            <a:spLocks noGrp="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45700" bIns="45700" anchor="t"/>
          <a:lstStyle/>
          <a:p>
            <a:pPr>
              <a:spcBef>
                <a:spcPct val="0"/>
              </a:spcBef>
            </a:pPr>
            <a:endParaRPr lang="en-GB" smtClean="0"/>
          </a:p>
        </p:txBody>
      </p:sp>
    </p:spTree>
    <p:extLst>
      <p:ext uri="{BB962C8B-B14F-4D97-AF65-F5344CB8AC3E}">
        <p14:creationId xmlns:p14="http://schemas.microsoft.com/office/powerpoint/2010/main" val="239873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DBE3E4C-C1DD-4611-B637-6D6431494F67}" type="slidenum">
              <a:rPr lang="en-GB" smtClean="0"/>
              <a:t>27</a:t>
            </a:fld>
            <a:endParaRPr lang="en-GB"/>
          </a:p>
        </p:txBody>
      </p:sp>
    </p:spTree>
    <p:extLst>
      <p:ext uri="{BB962C8B-B14F-4D97-AF65-F5344CB8AC3E}">
        <p14:creationId xmlns:p14="http://schemas.microsoft.com/office/powerpoint/2010/main" val="380872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0D078B7-1916-4D5F-B7BF-5F1B2C88ECB7}" type="datetime1">
              <a:rPr lang="en-GB" smtClean="0"/>
              <a:t>12/01/2014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123379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017488E-1C36-4C67-A380-0CBF44F6ADB7}" type="datetime1">
              <a:rPr lang="en-GB" smtClean="0"/>
              <a:t>12/01/2014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2037652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27353B-76A2-415A-ADC2-027F7E7E3C9F}" type="datetime1">
              <a:rPr lang="en-GB" smtClean="0"/>
              <a:t>12/01/2014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16106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DFFA773-6E52-4B2F-8CD2-A12CDAAA392B}" type="datetime1">
              <a:rPr lang="en-GB" smtClean="0"/>
              <a:t>12/01/2014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2079436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DD1098B-1506-42F1-B2B9-6CFB296AEC75}" type="datetime1">
              <a:rPr lang="en-GB" smtClean="0"/>
              <a:t>12/01/2014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3247433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C2C7AD9-7543-4212-8A48-C3EA90E97C6C}" type="datetime1">
              <a:rPr lang="en-GB" smtClean="0"/>
              <a:t>12/01/2014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2928770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574C1-DD53-4934-95CD-9C1DAF6979B2}" type="datetime1">
              <a:rPr lang="en-GB" smtClean="0"/>
              <a:t>12/01/2014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679548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103D76-0531-4D54-B5DC-4CBD4A941371}" type="datetime1">
              <a:rPr lang="en-GB" smtClean="0"/>
              <a:t>12/01/2014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3807385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BACA06-AD5D-4D82-9AEC-D1FB2DBC8941}" type="datetime1">
              <a:rPr lang="en-GB" smtClean="0"/>
              <a:t>12/01/2014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191999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1BF3908-1D4A-4AD0-B644-0F83CF4E592C}" type="datetime1">
              <a:rPr lang="en-GB" smtClean="0"/>
              <a:t>12/01/2014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2181118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97861DE-4ADB-416E-8E9A-5B72712FC371}" type="datetime1">
              <a:rPr lang="en-GB" smtClean="0"/>
              <a:t>12/01/2014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53B941-B2F2-4102-A2A1-38A7F1184D4B}" type="slidenum">
              <a:rPr lang="en-GB" smtClean="0"/>
              <a:t>‹#›</a:t>
            </a:fld>
            <a:endParaRPr lang="en-GB"/>
          </a:p>
        </p:txBody>
      </p:sp>
    </p:spTree>
    <p:extLst>
      <p:ext uri="{BB962C8B-B14F-4D97-AF65-F5344CB8AC3E}">
        <p14:creationId xmlns:p14="http://schemas.microsoft.com/office/powerpoint/2010/main" val="256590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7AFB1-DD63-40E9-8B2A-5925C86782F0}" type="datetime1">
              <a:rPr lang="en-GB" smtClean="0"/>
              <a:t>12/01/2014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3B941-B2F2-4102-A2A1-38A7F1184D4B}" type="slidenum">
              <a:rPr lang="en-GB" smtClean="0"/>
              <a:t>‹#›</a:t>
            </a:fld>
            <a:endParaRPr lang="en-GB"/>
          </a:p>
        </p:txBody>
      </p:sp>
    </p:spTree>
    <p:extLst>
      <p:ext uri="{BB962C8B-B14F-4D97-AF65-F5344CB8AC3E}">
        <p14:creationId xmlns:p14="http://schemas.microsoft.com/office/powerpoint/2010/main" val="3493254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www.google.ae/url?sa=i&amp;rct=j&amp;q=&amp;esrc=s&amp;frm=1&amp;source=images&amp;cd=&amp;cad=rja&amp;docid=cTj8MptObqx56M&amp;tbnid=eNnP0dtAqnjHMM:&amp;ved=0CAUQjRw&amp;url=http://blogs.bend.k12.or.us/instructionaltechnology/edmodo-for-teachers-2/&amp;ei=-8mgUujCM8jLsgawuYCgCQ&amp;bvm=bv.57155469,d.Yms&amp;psig=AFQjCNH4BVA71MsbldCV7iVc9RiZyDcu2g&amp;ust=1386355567626913" TargetMode="External"/><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hyperlink" Target="https://www.google.ae/url?sa=i&amp;rct=j&amp;q=&amp;esrc=s&amp;frm=1&amp;source=images&amp;cd=&amp;cad=rja&amp;docid=nJQizu64xGqViM&amp;tbnid=7QCGKenlSVnKlM:&amp;ved=0CAUQjRw&amp;url=https://sites.google.com/a/staff.ccisd.net/learning-technology/ccisd-ehelp-community&amp;ei=eMqgUuDIK8WWtAapkIGACg&amp;bvm=bv.57155469,d.Yms&amp;psig=AFQjCNH4BVA71MsbldCV7iVc9RiZyDcu2g&amp;ust=138635556762691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zondle.com/memberPages/theScienceBehindZondle.aspx#CollaborativeLearning" TargetMode="External"/><Relationship Id="rId7" Type="http://schemas.openxmlformats.org/officeDocument/2006/relationships/hyperlink" Target="https://www.zondle.com/memberPages/theScienceBehindZondle.aspx#ClassroomPractice" TargetMode="External"/><Relationship Id="rId2" Type="http://schemas.openxmlformats.org/officeDocument/2006/relationships/hyperlink" Target="https://www.zondle.com/memberPages/theScienceBehindZondle.aspx#RehearsingKnowledge" TargetMode="External"/><Relationship Id="rId1" Type="http://schemas.openxmlformats.org/officeDocument/2006/relationships/slideLayout" Target="../slideLayouts/slideLayout2.xml"/><Relationship Id="rId6" Type="http://schemas.openxmlformats.org/officeDocument/2006/relationships/hyperlink" Target="https://www.zondle.com/memberPages/theScienceBehindZondle.aspx#Competition" TargetMode="External"/><Relationship Id="rId5" Type="http://schemas.openxmlformats.org/officeDocument/2006/relationships/hyperlink" Target="https://www.zondle.com/memberPages/theScienceBehindZondle.aspx#LearningProcesses" TargetMode="External"/><Relationship Id="rId10" Type="http://schemas.openxmlformats.org/officeDocument/2006/relationships/image" Target="../media/image10.png"/><Relationship Id="rId4" Type="http://schemas.openxmlformats.org/officeDocument/2006/relationships/hyperlink" Target="https://www.zondle.com/memberPages/theScienceBehindZondle.aspx#Engagement" TargetMode="Externa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hyperlink" Target="http://www.youtube.com/watch?annotation_id=annotation_1963439531&amp;feature=iv&amp;src_vid=aQ_Mg3lSoew&amp;v=I1zID7fcqcM" TargetMode="External"/><Relationship Id="rId4" Type="http://schemas.openxmlformats.org/officeDocument/2006/relationships/hyperlink" Target="http://www.youtube.com/watch?v=aQ_Mg3lSoew"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wmf"/><Relationship Id="rId5" Type="http://schemas.openxmlformats.org/officeDocument/2006/relationships/image" Target="../media/image10.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7.xml"/><Relationship Id="rId7" Type="http://schemas.openxmlformats.org/officeDocument/2006/relationships/slide" Target="slide1.xml"/><Relationship Id="rId12" Type="http://schemas.openxmlformats.org/officeDocument/2006/relationships/image" Target="../media/image25.png"/><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image" Target="../media/image15.png"/><Relationship Id="rId5" Type="http://schemas.openxmlformats.org/officeDocument/2006/relationships/slide" Target="slide14.xml"/><Relationship Id="rId10" Type="http://schemas.openxmlformats.org/officeDocument/2006/relationships/slide" Target="slide11.xml"/><Relationship Id="rId4" Type="http://schemas.openxmlformats.org/officeDocument/2006/relationships/slide" Target="slide6.xml"/><Relationship Id="rId9" Type="http://schemas.openxmlformats.org/officeDocument/2006/relationships/slide" Target="slide9.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72" y="143454"/>
            <a:ext cx="10453253" cy="2516620"/>
          </a:xfrm>
        </p:spPr>
        <p:style>
          <a:lnRef idx="2">
            <a:schemeClr val="accent5"/>
          </a:lnRef>
          <a:fillRef idx="1">
            <a:schemeClr val="lt1"/>
          </a:fillRef>
          <a:effectRef idx="0">
            <a:schemeClr val="accent5"/>
          </a:effectRef>
          <a:fontRef idx="minor">
            <a:schemeClr val="dk1"/>
          </a:fontRef>
        </p:style>
        <p:txBody>
          <a:bodyPr>
            <a:normAutofit/>
          </a:bodyPr>
          <a:lstStyle/>
          <a:p>
            <a:pPr algn="ctr"/>
            <a:r>
              <a:rPr lang="en-GB" sz="4800" b="1" dirty="0"/>
              <a:t>What kind of learning skills do we want our students to develop?</a:t>
            </a:r>
            <a:endParaRPr lang="en-GB" sz="4800" dirty="0"/>
          </a:p>
        </p:txBody>
      </p:sp>
      <p:pic>
        <p:nvPicPr>
          <p:cNvPr id="5" name="Content Placeholder 4"/>
          <p:cNvPicPr>
            <a:picLocks noGrp="1" noChangeAspect="1"/>
          </p:cNvPicPr>
          <p:nvPr>
            <p:ph idx="1"/>
          </p:nvPr>
        </p:nvPicPr>
        <p:blipFill rotWithShape="1">
          <a:blip r:embed="rId2"/>
          <a:srcRect b="6163"/>
          <a:stretch/>
        </p:blipFill>
        <p:spPr>
          <a:xfrm>
            <a:off x="4026259" y="3368070"/>
            <a:ext cx="4201823" cy="3157421"/>
          </a:xfrm>
          <a:prstGeom prst="rect">
            <a:avLst/>
          </a:prstGeom>
        </p:spPr>
      </p:pic>
      <p:pic>
        <p:nvPicPr>
          <p:cNvPr id="6" name="Picture 5"/>
          <p:cNvPicPr>
            <a:picLocks noChangeAspect="1"/>
          </p:cNvPicPr>
          <p:nvPr/>
        </p:nvPicPr>
        <p:blipFill>
          <a:blip r:embed="rId3"/>
          <a:stretch>
            <a:fillRect/>
          </a:stretch>
        </p:blipFill>
        <p:spPr>
          <a:xfrm>
            <a:off x="10736826" y="59249"/>
            <a:ext cx="1455174" cy="1030313"/>
          </a:xfrm>
          <a:prstGeom prst="rect">
            <a:avLst/>
          </a:prstGeom>
        </p:spPr>
      </p:pic>
    </p:spTree>
    <p:extLst>
      <p:ext uri="{BB962C8B-B14F-4D97-AF65-F5344CB8AC3E}">
        <p14:creationId xmlns:p14="http://schemas.microsoft.com/office/powerpoint/2010/main" val="30941486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45" y="157307"/>
            <a:ext cx="10515600" cy="1325563"/>
          </a:xfrm>
        </p:spPr>
        <p:style>
          <a:lnRef idx="2">
            <a:schemeClr val="accent5"/>
          </a:lnRef>
          <a:fillRef idx="1">
            <a:schemeClr val="lt1"/>
          </a:fillRef>
          <a:effectRef idx="0">
            <a:schemeClr val="accent5"/>
          </a:effectRef>
          <a:fontRef idx="minor">
            <a:schemeClr val="dk1"/>
          </a:fontRef>
        </p:style>
        <p:txBody>
          <a:bodyPr/>
          <a:lstStyle/>
          <a:p>
            <a:pPr algn="ctr"/>
            <a:r>
              <a:rPr lang="en-GB" b="1" dirty="0" smtClean="0"/>
              <a:t>What kind of learning skills do we want our students to develop?</a:t>
            </a:r>
            <a:endParaRPr lang="en-GB" b="1" dirty="0"/>
          </a:p>
        </p:txBody>
      </p:sp>
      <p:sp>
        <p:nvSpPr>
          <p:cNvPr id="3" name="Content Placeholder 2"/>
          <p:cNvSpPr>
            <a:spLocks noGrp="1"/>
          </p:cNvSpPr>
          <p:nvPr>
            <p:ph idx="1"/>
          </p:nvPr>
        </p:nvSpPr>
        <p:spPr/>
        <p:txBody>
          <a:bodyPr/>
          <a:lstStyle/>
          <a:p>
            <a:r>
              <a:rPr lang="en-GB" dirty="0" smtClean="0"/>
              <a:t>Students who take </a:t>
            </a:r>
            <a:r>
              <a:rPr lang="en-GB" dirty="0" smtClean="0">
                <a:solidFill>
                  <a:srgbClr val="0070C0"/>
                </a:solidFill>
              </a:rPr>
              <a:t>responsibility</a:t>
            </a:r>
            <a:r>
              <a:rPr lang="en-GB" dirty="0" smtClean="0"/>
              <a:t> for their own learning?</a:t>
            </a:r>
          </a:p>
          <a:p>
            <a:r>
              <a:rPr lang="en-GB" dirty="0" smtClean="0"/>
              <a:t>Students who can </a:t>
            </a:r>
            <a:r>
              <a:rPr lang="en-GB" dirty="0" smtClean="0">
                <a:solidFill>
                  <a:schemeClr val="accent1">
                    <a:lumMod val="75000"/>
                  </a:schemeClr>
                </a:solidFill>
              </a:rPr>
              <a:t>reflect</a:t>
            </a:r>
            <a:r>
              <a:rPr lang="en-GB" dirty="0" smtClean="0"/>
              <a:t> on their own learning? Aware of own strengths and weaknesses</a:t>
            </a:r>
          </a:p>
          <a:p>
            <a:r>
              <a:rPr lang="en-GB" dirty="0" smtClean="0"/>
              <a:t>Students who can </a:t>
            </a:r>
            <a:r>
              <a:rPr lang="en-GB" dirty="0" smtClean="0">
                <a:solidFill>
                  <a:schemeClr val="accent1">
                    <a:lumMod val="75000"/>
                  </a:schemeClr>
                </a:solidFill>
              </a:rPr>
              <a:t>collaborate </a:t>
            </a:r>
            <a:r>
              <a:rPr lang="en-GB" dirty="0" smtClean="0"/>
              <a:t>in a wide range of learning situations</a:t>
            </a:r>
          </a:p>
          <a:p>
            <a:r>
              <a:rPr lang="en-GB" dirty="0" smtClean="0"/>
              <a:t>Students who are </a:t>
            </a:r>
            <a:r>
              <a:rPr lang="en-GB" dirty="0" smtClean="0">
                <a:solidFill>
                  <a:schemeClr val="accent1">
                    <a:lumMod val="75000"/>
                  </a:schemeClr>
                </a:solidFill>
              </a:rPr>
              <a:t>Independent </a:t>
            </a:r>
            <a:r>
              <a:rPr lang="en-GB" dirty="0" smtClean="0"/>
              <a:t>learners</a:t>
            </a:r>
          </a:p>
          <a:p>
            <a:r>
              <a:rPr lang="en-GB" dirty="0" smtClean="0"/>
              <a:t>Students who can </a:t>
            </a:r>
            <a:r>
              <a:rPr lang="en-GB" dirty="0" smtClean="0">
                <a:solidFill>
                  <a:schemeClr val="accent1">
                    <a:lumMod val="75000"/>
                  </a:schemeClr>
                </a:solidFill>
              </a:rPr>
              <a:t>contribute </a:t>
            </a:r>
            <a:r>
              <a:rPr lang="en-GB" dirty="0" smtClean="0"/>
              <a:t>their own ideas, </a:t>
            </a:r>
            <a:r>
              <a:rPr lang="en-GB" dirty="0" smtClean="0">
                <a:solidFill>
                  <a:schemeClr val="accent1">
                    <a:lumMod val="75000"/>
                  </a:schemeClr>
                </a:solidFill>
              </a:rPr>
              <a:t>ask questions </a:t>
            </a:r>
            <a:r>
              <a:rPr lang="en-GB" dirty="0" smtClean="0"/>
              <a:t>and </a:t>
            </a:r>
            <a:r>
              <a:rPr lang="en-GB" dirty="0" smtClean="0">
                <a:solidFill>
                  <a:schemeClr val="accent1">
                    <a:lumMod val="75000"/>
                  </a:schemeClr>
                </a:solidFill>
              </a:rPr>
              <a:t>listen</a:t>
            </a:r>
            <a:r>
              <a:rPr lang="en-GB" dirty="0" smtClean="0"/>
              <a:t> to each other</a:t>
            </a:r>
          </a:p>
          <a:p>
            <a:r>
              <a:rPr lang="en-GB" dirty="0" smtClean="0"/>
              <a:t>Students who can </a:t>
            </a:r>
            <a:r>
              <a:rPr lang="en-GB" dirty="0" smtClean="0">
                <a:solidFill>
                  <a:srgbClr val="0070C0"/>
                </a:solidFill>
              </a:rPr>
              <a:t>think</a:t>
            </a:r>
            <a:r>
              <a:rPr lang="en-GB" dirty="0"/>
              <a:t> </a:t>
            </a:r>
            <a:r>
              <a:rPr lang="en-GB" dirty="0" smtClean="0"/>
              <a:t>and </a:t>
            </a:r>
            <a:r>
              <a:rPr lang="en-GB" dirty="0" smtClean="0">
                <a:solidFill>
                  <a:srgbClr val="0070C0"/>
                </a:solidFill>
              </a:rPr>
              <a:t>problem solve</a:t>
            </a:r>
            <a:endParaRPr lang="en-GB" dirty="0">
              <a:solidFill>
                <a:srgbClr val="0070C0"/>
              </a:solidFill>
            </a:endParaRPr>
          </a:p>
        </p:txBody>
      </p:sp>
      <p:sp>
        <p:nvSpPr>
          <p:cNvPr id="4" name="Footer Placeholder 3"/>
          <p:cNvSpPr>
            <a:spLocks noGrp="1"/>
          </p:cNvSpPr>
          <p:nvPr>
            <p:ph type="ftr" sz="quarter" idx="11"/>
          </p:nvPr>
        </p:nvSpPr>
        <p:spPr/>
        <p:txBody>
          <a:bodyPr/>
          <a:lstStyle/>
          <a:p>
            <a:endParaRPr lang="en-GB"/>
          </a:p>
        </p:txBody>
      </p:sp>
      <p:pic>
        <p:nvPicPr>
          <p:cNvPr id="5" name="Picture 4"/>
          <p:cNvPicPr>
            <a:picLocks noChangeAspect="1"/>
          </p:cNvPicPr>
          <p:nvPr/>
        </p:nvPicPr>
        <p:blipFill>
          <a:blip r:embed="rId2"/>
          <a:stretch>
            <a:fillRect/>
          </a:stretch>
        </p:blipFill>
        <p:spPr>
          <a:xfrm>
            <a:off x="10847244" y="59249"/>
            <a:ext cx="1344756" cy="952133"/>
          </a:xfrm>
          <a:prstGeom prst="rect">
            <a:avLst/>
          </a:prstGeom>
        </p:spPr>
      </p:pic>
    </p:spTree>
    <p:extLst>
      <p:ext uri="{BB962C8B-B14F-4D97-AF65-F5344CB8AC3E}">
        <p14:creationId xmlns:p14="http://schemas.microsoft.com/office/powerpoint/2010/main" val="3788556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GB"/>
          </a:p>
        </p:txBody>
      </p:sp>
      <p:sp>
        <p:nvSpPr>
          <p:cNvPr id="6" name="TextBox 5"/>
          <p:cNvSpPr txBox="1"/>
          <p:nvPr/>
        </p:nvSpPr>
        <p:spPr>
          <a:xfrm>
            <a:off x="429490" y="379273"/>
            <a:ext cx="3810000" cy="3046988"/>
          </a:xfrm>
          <a:prstGeom prst="rect">
            <a:avLst/>
          </a:prstGeom>
          <a:solidFill>
            <a:schemeClr val="bg1"/>
          </a:solidFill>
        </p:spPr>
        <p:txBody>
          <a:bodyPr wrap="square" rtlCol="0">
            <a:spAutoFit/>
          </a:bodyPr>
          <a:lstStyle/>
          <a:p>
            <a:pPr marL="285750" indent="-285750">
              <a:lnSpc>
                <a:spcPct val="150000"/>
              </a:lnSpc>
              <a:buFont typeface="Arial" panose="020B0604020202020204" pitchFamily="34" charset="0"/>
              <a:buChar char="•"/>
            </a:pPr>
            <a:r>
              <a:rPr lang="en-GB" sz="1600" dirty="0" smtClean="0"/>
              <a:t>Clear learning intentions</a:t>
            </a:r>
          </a:p>
          <a:p>
            <a:pPr marL="285750" indent="-285750">
              <a:lnSpc>
                <a:spcPct val="150000"/>
              </a:lnSpc>
              <a:buFont typeface="Arial" panose="020B0604020202020204" pitchFamily="34" charset="0"/>
              <a:buChar char="•"/>
            </a:pPr>
            <a:r>
              <a:rPr lang="en-GB" sz="1600" dirty="0" smtClean="0"/>
              <a:t>Challenging success criteria</a:t>
            </a:r>
          </a:p>
          <a:p>
            <a:pPr marL="285750" indent="-285750">
              <a:lnSpc>
                <a:spcPct val="150000"/>
              </a:lnSpc>
              <a:buFont typeface="Arial" panose="020B0604020202020204" pitchFamily="34" charset="0"/>
              <a:buChar char="•"/>
            </a:pPr>
            <a:r>
              <a:rPr lang="en-GB" sz="1600" dirty="0" smtClean="0"/>
              <a:t>Range of learning strategies</a:t>
            </a:r>
          </a:p>
          <a:p>
            <a:pPr marL="285750" indent="-285750">
              <a:lnSpc>
                <a:spcPct val="150000"/>
              </a:lnSpc>
              <a:buFont typeface="Arial" panose="020B0604020202020204" pitchFamily="34" charset="0"/>
              <a:buChar char="•"/>
            </a:pPr>
            <a:r>
              <a:rPr lang="en-GB" sz="1600" dirty="0" smtClean="0"/>
              <a:t>Know when students are not progressing</a:t>
            </a:r>
          </a:p>
          <a:p>
            <a:pPr marL="285750" indent="-285750">
              <a:lnSpc>
                <a:spcPct val="150000"/>
              </a:lnSpc>
              <a:buFont typeface="Arial" panose="020B0604020202020204" pitchFamily="34" charset="0"/>
              <a:buChar char="•"/>
            </a:pPr>
            <a:r>
              <a:rPr lang="en-GB" sz="1600" dirty="0" smtClean="0"/>
              <a:t>Provide feedback and give opportunities for reflection</a:t>
            </a:r>
          </a:p>
          <a:p>
            <a:pPr marL="285750" indent="-285750">
              <a:lnSpc>
                <a:spcPct val="150000"/>
              </a:lnSpc>
              <a:buFont typeface="Arial" panose="020B0604020202020204" pitchFamily="34" charset="0"/>
              <a:buChar char="•"/>
            </a:pPr>
            <a:r>
              <a:rPr lang="en-GB" sz="1600" dirty="0" smtClean="0"/>
              <a:t>Visibly learn themselves</a:t>
            </a:r>
          </a:p>
        </p:txBody>
      </p:sp>
      <p:sp>
        <p:nvSpPr>
          <p:cNvPr id="7" name="TextBox 6"/>
          <p:cNvSpPr txBox="1"/>
          <p:nvPr/>
        </p:nvSpPr>
        <p:spPr>
          <a:xfrm>
            <a:off x="429491" y="29841"/>
            <a:ext cx="8449651" cy="369332"/>
          </a:xfrm>
          <a:prstGeom prst="rect">
            <a:avLst/>
          </a:prstGeom>
          <a:solidFill>
            <a:schemeClr val="accent2">
              <a:lumMod val="40000"/>
              <a:lumOff val="60000"/>
            </a:schemeClr>
          </a:solidFill>
        </p:spPr>
        <p:txBody>
          <a:bodyPr wrap="square" rtlCol="0">
            <a:spAutoFit/>
          </a:bodyPr>
          <a:lstStyle/>
          <a:p>
            <a:pPr algn="ctr"/>
            <a:r>
              <a:rPr lang="en-GB" b="1" dirty="0" smtClean="0"/>
              <a:t>What some teachers do</a:t>
            </a:r>
            <a:endParaRPr lang="en-GB" b="1" dirty="0"/>
          </a:p>
        </p:txBody>
      </p:sp>
      <p:pic>
        <p:nvPicPr>
          <p:cNvPr id="10" name="Picture 9"/>
          <p:cNvPicPr>
            <a:picLocks noChangeAspect="1"/>
          </p:cNvPicPr>
          <p:nvPr/>
        </p:nvPicPr>
        <p:blipFill>
          <a:blip r:embed="rId2"/>
          <a:stretch>
            <a:fillRect/>
          </a:stretch>
        </p:blipFill>
        <p:spPr>
          <a:xfrm>
            <a:off x="4239490" y="416521"/>
            <a:ext cx="4639651" cy="3009739"/>
          </a:xfrm>
          <a:prstGeom prst="rect">
            <a:avLst/>
          </a:prstGeom>
        </p:spPr>
      </p:pic>
      <p:sp>
        <p:nvSpPr>
          <p:cNvPr id="11" name="TextBox 10"/>
          <p:cNvSpPr txBox="1"/>
          <p:nvPr/>
        </p:nvSpPr>
        <p:spPr>
          <a:xfrm>
            <a:off x="3297381" y="3452595"/>
            <a:ext cx="8449651" cy="369332"/>
          </a:xfrm>
          <a:prstGeom prst="rect">
            <a:avLst/>
          </a:prstGeom>
          <a:solidFill>
            <a:schemeClr val="accent2">
              <a:lumMod val="40000"/>
              <a:lumOff val="60000"/>
            </a:schemeClr>
          </a:solidFill>
        </p:spPr>
        <p:txBody>
          <a:bodyPr wrap="square" rtlCol="0">
            <a:spAutoFit/>
          </a:bodyPr>
          <a:lstStyle/>
          <a:p>
            <a:pPr algn="ctr"/>
            <a:r>
              <a:rPr lang="en-GB" b="1" dirty="0" smtClean="0"/>
              <a:t>Such that students……</a:t>
            </a:r>
            <a:endParaRPr lang="en-GB" b="1" dirty="0"/>
          </a:p>
        </p:txBody>
      </p:sp>
      <p:sp>
        <p:nvSpPr>
          <p:cNvPr id="12" name="TextBox 11"/>
          <p:cNvSpPr txBox="1"/>
          <p:nvPr/>
        </p:nvSpPr>
        <p:spPr>
          <a:xfrm>
            <a:off x="3297380" y="3838720"/>
            <a:ext cx="3560619" cy="3046988"/>
          </a:xfrm>
          <a:prstGeom prst="rect">
            <a:avLst/>
          </a:prstGeom>
          <a:solidFill>
            <a:schemeClr val="bg1"/>
          </a:solidFill>
        </p:spPr>
        <p:txBody>
          <a:bodyPr wrap="square" rtlCol="0">
            <a:spAutoFit/>
          </a:bodyPr>
          <a:lstStyle/>
          <a:p>
            <a:pPr marL="285750" indent="-285750">
              <a:lnSpc>
                <a:spcPct val="150000"/>
              </a:lnSpc>
              <a:buFont typeface="Arial" panose="020B0604020202020204" pitchFamily="34" charset="0"/>
              <a:buChar char="•"/>
            </a:pPr>
            <a:r>
              <a:rPr lang="en-GB" sz="1600" dirty="0"/>
              <a:t>U</a:t>
            </a:r>
            <a:r>
              <a:rPr lang="en-GB" sz="1600" dirty="0" smtClean="0"/>
              <a:t>nderstand learning intentions</a:t>
            </a:r>
          </a:p>
          <a:p>
            <a:pPr marL="285750" indent="-285750">
              <a:lnSpc>
                <a:spcPct val="150000"/>
              </a:lnSpc>
              <a:buFont typeface="Arial" panose="020B0604020202020204" pitchFamily="34" charset="0"/>
              <a:buChar char="•"/>
            </a:pPr>
            <a:r>
              <a:rPr lang="en-GB" sz="1600" dirty="0" smtClean="0"/>
              <a:t>Are challenged by success criteria</a:t>
            </a:r>
          </a:p>
          <a:p>
            <a:pPr marL="285750" indent="-285750">
              <a:lnSpc>
                <a:spcPct val="150000"/>
              </a:lnSpc>
              <a:buFont typeface="Arial" panose="020B0604020202020204" pitchFamily="34" charset="0"/>
              <a:buChar char="•"/>
            </a:pPr>
            <a:r>
              <a:rPr lang="en-GB" sz="1600" dirty="0" smtClean="0"/>
              <a:t>Develop a range of learning strategies</a:t>
            </a:r>
          </a:p>
          <a:p>
            <a:pPr marL="285750" indent="-285750">
              <a:lnSpc>
                <a:spcPct val="150000"/>
              </a:lnSpc>
              <a:buFont typeface="Arial" panose="020B0604020202020204" pitchFamily="34" charset="0"/>
              <a:buChar char="•"/>
            </a:pPr>
            <a:r>
              <a:rPr lang="en-GB" sz="1600" dirty="0" smtClean="0"/>
              <a:t>Know when they are not progressing</a:t>
            </a:r>
          </a:p>
          <a:p>
            <a:pPr marL="285750" indent="-285750">
              <a:lnSpc>
                <a:spcPct val="150000"/>
              </a:lnSpc>
              <a:buFont typeface="Arial" panose="020B0604020202020204" pitchFamily="34" charset="0"/>
              <a:buChar char="•"/>
            </a:pPr>
            <a:r>
              <a:rPr lang="en-GB" sz="1600" dirty="0" smtClean="0"/>
              <a:t>Seek feedback for themselves</a:t>
            </a:r>
          </a:p>
          <a:p>
            <a:pPr marL="285750" indent="-285750">
              <a:lnSpc>
                <a:spcPct val="150000"/>
              </a:lnSpc>
              <a:buFont typeface="Arial" panose="020B0604020202020204" pitchFamily="34" charset="0"/>
              <a:buChar char="•"/>
            </a:pPr>
            <a:r>
              <a:rPr lang="en-GB" sz="1600" dirty="0" smtClean="0"/>
              <a:t>Visibly teach themselves</a:t>
            </a:r>
          </a:p>
          <a:p>
            <a:pPr>
              <a:lnSpc>
                <a:spcPct val="150000"/>
              </a:lnSpc>
            </a:pPr>
            <a:endParaRPr lang="en-GB" sz="1600" dirty="0" smtClean="0"/>
          </a:p>
        </p:txBody>
      </p:sp>
      <p:pic>
        <p:nvPicPr>
          <p:cNvPr id="13" name="Picture 12"/>
          <p:cNvPicPr>
            <a:picLocks noChangeAspect="1"/>
          </p:cNvPicPr>
          <p:nvPr/>
        </p:nvPicPr>
        <p:blipFill>
          <a:blip r:embed="rId3"/>
          <a:stretch>
            <a:fillRect/>
          </a:stretch>
        </p:blipFill>
        <p:spPr>
          <a:xfrm>
            <a:off x="6857999" y="3821927"/>
            <a:ext cx="4889032" cy="3018594"/>
          </a:xfrm>
          <a:prstGeom prst="rect">
            <a:avLst/>
          </a:prstGeom>
        </p:spPr>
      </p:pic>
      <p:pic>
        <p:nvPicPr>
          <p:cNvPr id="14" name="Picture 13"/>
          <p:cNvPicPr>
            <a:picLocks noChangeAspect="1"/>
          </p:cNvPicPr>
          <p:nvPr/>
        </p:nvPicPr>
        <p:blipFill>
          <a:blip r:embed="rId4"/>
          <a:stretch>
            <a:fillRect/>
          </a:stretch>
        </p:blipFill>
        <p:spPr>
          <a:xfrm>
            <a:off x="10844667" y="12865"/>
            <a:ext cx="1347333" cy="951058"/>
          </a:xfrm>
          <a:prstGeom prst="rect">
            <a:avLst/>
          </a:prstGeom>
        </p:spPr>
      </p:pic>
    </p:spTree>
    <p:extLst>
      <p:ext uri="{BB962C8B-B14F-4D97-AF65-F5344CB8AC3E}">
        <p14:creationId xmlns:p14="http://schemas.microsoft.com/office/powerpoint/2010/main" val="2593372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03140" y="891973"/>
            <a:ext cx="9435301" cy="4031873"/>
          </a:xfrm>
          <a:prstGeom prst="rect">
            <a:avLst/>
          </a:prstGeom>
          <a:noFill/>
        </p:spPr>
        <p:txBody>
          <a:bodyPr wrap="square" lIns="91440" tIns="45720" rIns="91440" bIns="45720">
            <a:spAutoFit/>
          </a:bodyPr>
          <a:lstStyle/>
          <a:p>
            <a:pPr marL="685800" indent="-685800">
              <a:buFont typeface="Arial" panose="020B0604020202020204" pitchFamily="34" charset="0"/>
              <a:buChar char="•"/>
            </a:pPr>
            <a:r>
              <a:rPr lang="en-US"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Using IT to support learning </a:t>
            </a:r>
            <a:r>
              <a:rPr lang="en-US" sz="40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r>
              <a:rPr lang="en-US" sz="4000" b="1"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Edmodo</a:t>
            </a:r>
            <a:r>
              <a:rPr lang="en-US" sz="40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r>
              <a:rPr lang="en-US" sz="4000" b="1"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Zondle</a:t>
            </a:r>
            <a:r>
              <a:rPr lang="en-US" sz="40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r>
              <a:rPr lang="en-US" sz="4000" b="1"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Blendspace</a:t>
            </a:r>
            <a:r>
              <a:rPr lang="en-US" sz="40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p>
          <a:p>
            <a:pPr marL="685800" indent="-685800">
              <a:buFont typeface="Arial" panose="020B0604020202020204" pitchFamily="34" charset="0"/>
              <a:buChar char="•"/>
            </a:pPr>
            <a:r>
              <a:rPr lang="en-US"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Collaboration/Student talk activities</a:t>
            </a:r>
          </a:p>
          <a:p>
            <a:pPr marL="685800" indent="-685800">
              <a:buFont typeface="Arial" panose="020B0604020202020204" pitchFamily="34" charset="0"/>
              <a:buChar char="•"/>
            </a:pPr>
            <a:endParaRPr lang="en-US"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3" name="AutoShape 4" descr="data:image/jpeg;base64,/9j/4AAQSkZJRgABAQAAAQABAAD/2wCEAAkGBwgHBhMIBxQUFhUUFxwYFhgYFx8bFxgeIyIWGh0ZHiUcKCgmHB8mHB4YKT0hJikrLi4wHR8zODMsNzQwLisBCgoKDg0OGxAQGzclICY3NzctNiw3NywsLTc3LCwsOC8sLCw3LSwrLy8tLCwsLCwwLCwvLCwsLCwsLCwsLCwsLP/AABEIAKgBLAMBEQACEQEDEQH/xAAbAAEAAwEBAQEAAAAAAAAAAAAABQYHBAMBAv/EAEMQAAIBAgMDBwkEBwkBAAAAAAABAgMEBQYREiExBxMVQVGRkjZTVWFxgZOy0SIyc6EUQlJydLHBFiMzNWKCs8Lh8P/EABkBAQEBAQEBAAAAAAAAAAAAAAAEAwUCAf/EADIRAQABAwEECAYDAQEBAQAAAAABAgMEERIhUZETFDEzQVNxoQUiMmHB8DSBsdEj4UL/2gAMAwEAAhEDEQA/ANxAAAAAAAAAAAAAAAAAAAAAAAAAAAAAAAAAAAAAAAAAAAAAAAAAAAAAAAAAAAAAAAAAAAAAAAAAAAAAAAAAAAAAAAAAAAAAAAAAAAAAAAAAAAAAAAAAAAAAAAAAAAAAAAAAAAAAAAAAAAAAAAAAAAAAAAAAAAAAAAAAAAAAAAAAAAAAAAAAAAAAAAAAAAAAAAAAAAAAAAAAAAAAAAAAAAAAAAAAAAAAAAAAAAAAAAAAAAAAAAAAAAAAAAAAAAAAAAAAAAAAAAAAAAAAAAAB5XVxStLeVxcNRjFayb6kfaaZqnSHmqqKY1nsV2jjGP4pH9Iwi3pxpP7sq0mnNdqUeCK5s2be6urf9ksXr1zfbpjT7+L053N/m7PxTPOmNxn2fd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k53N/m7PxTGmNxn2NcrhTzl8lcZvpradG1lp1RnJN+zXcfdnGnxk2sqP/zHOUhgWNUsWhKDjKnVpvSpTl96L/qn2mV6zNvTxieyWtm9FzXdpMdsJQxbAAAAAAAAAAAArefPtYNCi+E61OMvWteH5Irw+8meESkzd9uI4zH+rHGKjFRjuS4Eit9AAAAAABBYDmzCcfvJ2uHSk5QW1LWDitNdOv1m93HrtxE1MqL1Nc6Up0wagAAAAAAAAAAA4Mbxa0wTD3f4g2oRaTaTb3tJbl6zS3bquVbNPa8V1xRGsmCYtaY3h6vsPbcJNpNpp7no9z9YuW6rdWzV2lFcVxrDvM3sAAAK1VSo5/punu5y2lt+vSW7+RXG/GnXwlHO7KjTxj8rKSLAAAAAAAAAAAAVbOFxC8uKGD2ms6rqwqOK/VjF6ty7CzFp2YquVbo0mEWVVFU026d86xK0ka0AAAAAD4+AGRcj3lNc/hv50df4h3dP74Odh/XV++LXjkOiAAAAAAAAAAACn8q/kVV/fp/PEswe+j+/8TZfdSclHkVS/fqfPIZ3fT/X+GJ3UfviuBGpAAACt3fl9Q/h5/MV0/xqvVJV/Jp9JWQkVgAAAAAAAAABBY9jVWhXWF4QlO5mty/Vpr9ufZ7P/nTZsxMbde6mPf7QmvXpiejt76p9vvL3wDBKWEUXKTc6tR61Kj+9J/0XqPF69NyeER2Q9WLEW44zPbKWMW6KzNjttl3CJYhdb9N0I8HOT4RX5vXqSbNbNqbtezDO7ci3TtSzvC7bOOeYvEJXLt6OrUNlyinpuaiotNpPdtSfHX3dGurHx/l2dZRURevfNrpD8xxnMeQsZha47Ude3nv1bct25OUW96lHVaxe7v1HRWsmiZtxpJ0lyxVpXOsNYhVp1KSrQacWtU+rTjr3HKmJidHR1ZViOZ8fzfjksLyrJ06Udftp7LaW7blLjGL6kt7/AJdWjHtWKNu7vlz6r1y7Vs2+x1/2HzhbR521xCTn2OpU0/Nv+R463YndNH+PXV70b4rRvI1tLMdwp8ea3+3biafEe7p9fw8Yf11LfyoYpfYTl6FxhtR05OrGLa0100m9N+vYiTCt013NKo13KMquqmjWmVYwmrnvNmHQjQqczSS0dV/ZlVe/V6pav3aL1spuRjWap1jWeHBhRN+7G6dI48XBmC0zXkmdO9d5OpGctNduUo66a7MozbTTSfc+BpaqsZGtOzp+/Z4uU3bOk7WqWt3nnOVJXVGpG1oS+7stxcl2rTWT9raRlPVrE6TG1P7/AE0jp70axOkInHaOa8i3FO6d1KrGb0WspSi2t+zKM2+K60+3ga2psZMTGzozuRdszE7WrW8JvoYlhdK+prRVYRml2apPT3HJuUbFU0z4OjRVtUxKi58zjf08UWXst/4raU5JayTfCEddyem9y6vVvLsXGpmnpbnYkyL9UVbFHa4LjKOdbC06QoXs51YradNVJv1tLaekn6mlqaRk49U7M0aQ8zYvUxtRVvWHk7zhLMdvK1v9FXprV6LRTjw2tOpp7mvZ7FNl43RTrT2S2xr/AEkaT2rBmPGrfAMIniNzvUd0YrjKT3KK9r7lqzCzam7XFMNrlyKKdqWa4ZSzlnmUr2Nw6FHVqOzKUI+yKjvlp2t/+dKucfH+XZ1lDTF69v10hzZuyzmTBsDlVvbt1qG1FSi5zb11Wy9Ja9enWese/ZuV6U06S83rVyinfVrC7clHkVS/fqfPIizu+n+v8VYndR++Lm5Rs5VsD2cMwnfXqLVvTXYT3LRdcm+C/wDD1iYsXPnr7IfMm/NHy09qEhk7O1a0/T53s1Wa2ubdWfc2nsp+rTT1m85OPE7Oxu46MosXpja2t6U5Pc5XeIXksDx7dXhrsya0ctn70JL9pb+HFJ9m/LLxaaY6S32PePfmqdivtaAc9Yrd35fUP4efzFdP8ar1SVfyafSVkJFYAAAAAAAAA8byNedrONpJRm09ltapPqbR6pmImNrsea4maZ2e1WclSoW1WrY3kXG71cqrm9ZVF1Si+uPqK8uJqiKqfp8PsjxJimZoq+vx+/39FsIlwBkvLVeTniNvYJ7owdTTtcnsp+7ZfezrfDqflqqc7Nq3xS68PzFnLD7GnZW2G6RpxUI/ZnwS07eJ4rs49VU1Tc7Xum7epiIihF5ruM25ntIW95YSjsS2lKMJa8Gmt74b/wAka2IsWZmYrZ3ZvXI0mhaq9a8wrkmf6UpQqRoc3o90o6vm13JoliKa8rd2a/8A1RMzTj7+3RzcjFnClgNW80+1Uq7Ov+mKjou9y7z18Rq1uRTwh5wqdKJloL4HPWMi5HvKa5/Dfzo6/wAQ7un98HOw/rq/fFY+WPyWh+PH5ahN8P72fRtmd3/aZ5PfIu1/D/qzHL76prj91SguWjyZo/xMf+OsUfDu8n0/MMsz6I9f+rFkTyOtPwok2T31Xq2sd3T6Kxy1f5Jb/jf9JlXw766vT8p836Y9VmyXNU8mWs31UIv8iXJ76r1UWe7p9GfclFLpXNlfFrnfKMXP/dUk9/dtL3nQzp2LUUR+6IsSNq5NU/urXzkOkx7Y6B5X1C33RqVVuXZVjvXievuR2NekxN/h+HN+jJ3fuqQ5bryUadtZrg9uo/atmK+aRn8Np31VPedVuiGhYBZQw7BKFnTWihTivfotX73qzn3atquapWW6dmmIV7lX8iqv79P54lGD30f3/jHL7qTko8iqX79T55DO76f6/wAMTuo/fFTcBh09ytVLi43qnVqTS9VP+7p9z2H7iy7PR4kRHjp7701EbeRMz+6bmxHHdJj3KBDoTlEo4lb7trm6r9qk4S74r82djFnpMeaZ+7m5HyXoqhsJx3SVu78vqH8PP5iun+NV6pKv5NPpKyEisAAAAAAAAAAInH8FhitONWlLm61PfSqLjF9j7YvsN7N6bc6Tvie2GF+xFyNY3THZLxwDG53VV4bicebuaf3o9U1+3DtTPt6zFMbdG+mf3e82L81TsV7qo9/vCcJ1LJeWy0nG+tr2PCUJQ17GmpL5n3M63w2r5aqXOzqd8S1DC72niOG0r2jwqQjNe9JnLrpmiqaZ8F9NW1ETDqPL0rXKPQncZKuY0+Kipe6Moyf5JlOHOl6lhkxralDcjV1CrlypbddOq93qkotPv2u42+IU6XInjDPDq1o0XXEbunYYfUu670jTg5P3JsiopmqqKYVVTERMyyjkYk55grylxdHV+KJ1viPd0+rn4X1SsvLH5LQ/Hj8tQl+H97Po2zO7/tM8nvkXa/h/1Zjl99U1x+6pQXLR5M0f4mP/AB1ij4d3k+n5hlmfRHr/ANWLInkdafhRJsnvqvVtY7un0Vjlq/yS3/G/6TKvh311en5T5v0x6rNkyCqZLtYProRX5EuT31Xqos91T6M+5JavRmabjCrndKUXH/dTk9V3OT9x0M+Nu1TXH7qjxJ2bk0z+6NfOQ6LHpz6c5YFK33xp1VvXZSjvfiWh2Ijo8Tf4/lzvryd3h+HVy3UJ8/a11wcakff9h/XuPHw2Y0qj0fc6OyWl4NdwvsIo3dPhOnGXekc25Ts1zErqKtqmJhUeWC8p0Mrq1f3qtSKS9Uftt/kl70V/D6Zm7rwTZlWlvTi6uSjyKpfv1Pnkec7vp/r/AB6xO6j98VNy7LoPlZq29xuVSpVgvZP+8p9/2F7yy9/6YsTHhp7bk1v5MiYn7/8AWxHHdJj3KJPpnlCo4bb73Hm6b07XJyl3Ra7mdjEjo8eap+7m5Hz3ophsJx3SVu78vqH8PP5iun+NV6pKv5NPpKyEisAAAAAAAAAAAFYzzRpxo295FaVIV6ajJbpJN71r2FmJM61U+Gko8ymNKavGJhZyNYhc35fpZkwWVjN7Mk9qnL9mS10fsabT9TZtj3ptV7TK9ai5TozrBMYzVkqm8LurSdWmm3DRS0Wu97MoqScW9+mmu98Do3bVjI+eKtJ/fBHRXds/LNOsJBQzxnKslW1s6CafBxk+vg/tSft2YmeuNYjd80/v9Pf/AL3Z3/LDS50Y1bd0K/2lKOzLX9ZNaPX2nN10nWFum7SWRSwnMPJ/jkrrCacq1CW7cnJSjxUZqO+Mo/tcO9o6/SWsmjSudJc7YuWKtaY1h2X17mrPjjh0LeVtQck6kpbW9LtclHa/dS46animmxjfNtaz4PdVV2/8umkGQsJxPLueqtlVozdOUZx5xpqOympRknweu5adr9QyrlF2xFUTv4GPRVbuzGm5ZOVLDb3FMvQoYdTlUkqsZaR46aT3/mibCrpoua1TpubZVFVVGlMJXJNrXscq29tdxcZxhpKL4p6syyaoqu1THY0sUzTbiJQ/Kthl9iuAUqGG05VJKvGTUeKWxVWve13m2DcpouTNU6bvzDPKoqqo0pjxTmT7atZ5Xtra6i4zhTipRfFPsMMiqKrtUxxa2omKIiVf5V8Kv8WwmjSw2nKpKNXVqPFLZkte9oowblNFczVOm5jl0VVUxswsOUretaZYtra5i4zhSipRfFNLeifIqiq7VMcW1qJiiIlT895QxBYssx5a151NSnCP3tpfrx146rc49fr1ZXi5NGx0VzsTX7FW10lHa4rjO+bb60/QLWynCtJbLqKE93a0mtIv1tvQ0jEsUztTXueZyLtUaRTvT/Jzk+pl+jK+xLTn6i00112I8dnXrbe9v1InzMmLs7NPZDXGsdHGtXamc45fp5kwWVk2ozT2qcn+rJa6a+pptP2mOPem1Xtc2t610lOjPcDxvNWTaTwq7tKlWEW9jdLdr+zKKkpRb36es6F21YvztxVojt3Ltr5Zp1fnEMAzRnGFXGMUg6exT/uKOmje9PZSe9arXe9G3s9XBRes2NKKZ14y+VW7t7Wqrdwha+Sf9Mp5blaXtKVPm6klHaTi5a/ae5pNaN6a9ZLn7M3NYnXVRia7Gkw8eUbJtfGZRxXB/wDHppJx10c0nrFp9U4vv7dyPWHlRb+Svsl8ybE1/NT2oeGes20rT9BqWU3XS2ecdOfHhq4qOjfsenqNeqWJna29374s+sXYjTZ3pHk9yde2l/LH8wf40tXCLesk5fenL/U9WtOpN+7PLyaaqejt9j3j2Konbr7WhHPWK3d+X1D+Hn8xXT/Gq9UlX8mn0lZCRWAAAAAAAAAAACu57hPoNV4ptUqtOpJLjonv/mVYc/8AppxiYSZnd68JiU9b16VzQjXoNOMlqmuDRNVE0zpKqmqKo1h6Hx9AAAAAAAAAAAAAAAAAAAAAAAAAAArKnG8z7rQ3qhQcZvqUpPdH26Femzjb/GdyPXayd3hG9ZiRYAAAAAAAAAAAD8zhGpBwmk01o0+DXYInQmNVc/srUtZPoa5q0It67C0nBexPgV9airvKYmeSPqs093VMRw7YfegMa9IVPhR+o6e15cc33q93zJ5QdAY16QqfCj9R09ry45nV7vmTyg6Axr0hU+FH6jp7XlxzOr3fMnlB0BjXpCp8KP1HT2vLjmdXu+ZPKDoDGvSFT4UfqOnteXHM6vd8yeUHQGNekKnwo/UdPa8uOZ1e75k8oOgMa9IVPhR+o6e15cczq93zJ5QdAY16QqfCj9R09ry45nV7vmTyg6Axr0hU+FH6jp7XlxzOr3fMnlB0BjXpCp8KP1HT2vLjmdXu+ZPKDoDGvSFT4UfqOnteXHM6vd8yeUHQGNekKnwo/UdPa8uOZ1e75k8oOgMa9IVPhR+o6e15cczq93zJ5QdAY16QqfCj9R09ry45nV7vmTyg6Axr0hU+FH6jp7XlxzOr3fMnlB0BjXpCp8KP1HT2vLjmdXu+ZPKDoDGvSFT4UfqOnteXHM6vd8yeUHQGNekKnwo/UdPa8uOZ1e75k8oOgMa9IVPhR+o6e15cczq93zJ5QdAY16QqfCj9R09ry45nV7vmTyg6Axr0hU+FH6jp7XlxzOr3fMnlB0BjXpCp8KP1HT2vLjmdXu+ZPKDoDGvSFT4UfqOnteXHM6vd8yeUDy9i1RbNe/rOL47MIxfeuA6xbjstw+dXuT23JS2EYVaYRa8xZLRN6ybespPtb62YXbtVydalFq1TbjSl3GbQAAAAAAAAAAAAAAAAAAAAAAAAAAAAAAAAAAAAAAAAAAAAAAAAAAAAAAAAAAAAAAAAAAAAAAAAAAAAAAAAAAAAAAAAAAAAAAAAAAAAAAAAAAAAAAAAAAAAAAAAAAAAAAAAAAAAAAAAAAAAAAAAAAAAAAAAAAAAAAAAAAAAAAAAAAAAAAAAAAAAAAAAAAAAAAAAAAAAAAAAAAAAAAAAAAAAAAAAAAAAAAAAAAAAAAAAAAAAAAAAAAAAAAAAAAAAAAAAAAAAAAAAAAAAAAH/2Q==">
            <a:hlinkClick r:id="rId3"/>
          </p:cNvPr>
          <p:cNvSpPr>
            <a:spLocks noChangeAspect="1" noChangeArrowheads="1"/>
          </p:cNvSpPr>
          <p:nvPr/>
        </p:nvSpPr>
        <p:spPr bwMode="auto">
          <a:xfrm>
            <a:off x="3863156" y="-329484"/>
            <a:ext cx="5676900" cy="3190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AutoShape 8" descr="data:image/jpeg;base64,/9j/4AAQSkZJRgABAQAAAQABAAD/2wCEAAkGBhQGDxMPBxQWExMWFxYXFBQXEhoUFhoWExwaGRkYFhQXJyYfGRojGhUUHy8gIyc1LSwsFSAxNTAqNSYrLSkBCQoKDQwOGg8PGTUkHyQvLzQtLCw1NSovLywsNCopLCwsLCwpKSwsLCwsLCwsKiksLCksLCwsLCkpLCksKSosLP/AABEIAJsBRAMBIgACEQEDEQH/xAAcAAEAAgMBAQEAAAAAAAAAAAAABgcBAwQFAgj/xABGEAABAwEDBQwGCAUEAwAAAAABAAIDEQQFBgcSITFTExQXQVFhcZKTstHSIjNzgaOxIzI0NUJygpFSYqHBwjaEovAWY+H/xAAZAQEAAwEBAAAAAAAAAAAAAAAAAQMEAgX/xAAoEQACAQIFBQACAwEAAAAAAAAAAQIDERITITFRBBQyQVIiM0JhcYH/2gAMAwEAAhEDEQA/AIu63SVP0knaO8Vjf0m0k7R3itLtZWF71kYDfv6TaSdo7xTf0m0k7R3itCJZA37+k2knaO8U39JtJO0d4rQiWQN+/pNpJ2jvFN/SbSTtHeK0IlkDfv6TaSdo7xTf0m0k7R3itCJZA37+k2knaO8U39JtJO0d4rQiWQN+/pNpJ2jvFN/SbSTtHeK0IlkDfv6TaSdo7xTf0m0k7R3itCJZA37+k2knaO8U39JtJO0d4rQiWQN+/pNpJ2jvFN/SbSTtHeK0IlkDfv6TaSdo7xTf0m0k7R3itCJZA37+k2knaO8U39JtJO0d4rQiWQN+/pNpJ2jvFN/SbSTtHeK0IlkDfv6TaSdo7xTf0m0k7R3itCJZA37+k2knaO8U39JtJO0d4rQiWQN+/pNpJ2jvFN/SbSTtHeK0IlkDfv6TaSdo7xTf0m0k7R3itCJZA37+k2knaO8U39JtJO0d4rQiWQN+/pNpJ2jvFN/SbSTtHeK0IlkDfv6TaSdo7xTf0m0k7R3itCJZAmGE7W98L857z9Idb3H8LOdFqwj6l/tD3WIss1+TLlsRV2srCy7WVhaykIiIAiIgCIiAIiIAiIgCIiAIiIAiIgCIiAIiIAiIgCIiAIiIAiIgCIiAIiIAiIgCIiAIiICV4R9S/wBoe6xEwj6l/tD3WIsk/Jl0diKu1lYWXaysLWUhERAERbrLZja3BrEBpRWjdGSPdYw63vDCR9XNz3D8xqADzBd/BBFtfgjzLO+ppLS51gm/RT6K4OCCLa/BHmTggi2vwR5lHdUuScufBT6K4OCCLa/BHmTggi2vwR5k7qlyMufBT6K4OCCLa/BHmTggi2vwR5k7qlyMufBT6K4OCCLa/BHmTggi2vwR5k7qlyMufBT6K4OCCLa/BHmTggi2vwR5k7qlyMufBT6K4OCCLa/BHmTggi2vwR5k7qlyMufBT6K4OCCLa/BHmTggi2vwR5k7qlyMufBT6K4OCCLa/BHmTggi2vwR5k7qlyMufBT6K4OCCLa/BHmTggi2vwR5k7qlyMufBT6K4OCCLa/BHmTggi2vwR5k7qlyMufBT6K4OCCLa/BHmTggi2vwR5k7qlyMufBT6K4OCCLa/BHmTggi2vwR5k7qlyMufBT6K4OCCLa/BHmTggi2vwR5k7qlyMufBT6K17fkgAYTZJGudxAszK9DgTT3hVned3OuuQxzAggkUOsEaCDzhWwqwn4s5aa3RyIiKwgIiICV4R9S/wBoe6xEwj6l/tD3WIsk/Jl0diKu1lYWXaysLWUhERAFJ8nkQlt0QeK+mz+lT8wFGFLcm8DnW6ItBIzwdXE0OqegV1rip4Me0XoiIvCN4REQBERAEREBHblx3Zb/AJ972EvL6OOmMtFG69J6VIlSuSz72Ps5vm1XUr69NU5WRxCTkrsIiKg7CIiAIiIAiIgCIiAIiIDgvu+48Pwm0W8kMBaDRpcauNBoHOVruDEMWJYjNdxcWBxYc5paagAnQeZwXhZVvuuT88XfC5Mjn3e/27+5Gr1TWVj93OMTxWJ2iIqDsIiIAqYysRBlscWjWGE9JbT+wVzqmsrf2w9EfyK19J+wpreKIGiIvVMwREQErwj6l/tD3WImEfUv9oe6xFkn5MujsRV2srCy7WVhaykIi9G5Lode8rWR00uDQKgVJ4q8QRuwPu4rhkvuVrIGk1OgcvLp4gOMq88MYYjw3Fmx0MhAz30/4t5GhMMYYjw5Fmx0MhAz30/4t5GjkXtLyq9fHotjTTp21e4RFEcp9+G5rA5sBo+Z25gjWGkEvI/SCP1LNCLlJRRa3ZXPJxJlU3Gbe2G4xO+ubnkFzS7kjY3S/prTRorrXlS4/vS4yJL5s43Mn8ULox0B4Og9NehfWS6exXLE60XlNEyd5LWhzwHMjbyA6s41PQAprbsU3deMT4bVaYHMeC1wMg0g/wB+dbJKMHhULrkqV2r3OzDWJYsUQCaxaOJ7D9ZjuQ/MHjC9KedtlY6SchrWglziaAAaSSVTeS+3m7L0NnidnRyiRlQdDtzq5jx7mu66k2WK+DZLNFZojTdnEv8AyR0NPe5zeqq50LVVBeyVP8bnBemVia3S7jhiHO1hrnMc97qcbY20oOmvPRav/M74u8Z9tsuczjrZnig6WHR71KMmeH23RYY5S36Wdoke7jzXaWNryBtDTlJUtUyqU4vCohRk1dspTJQ7PvSp445T+5arivS1mwQSzMFSyN7wDqJY0mh/ZU/ks+9j7Ob5tVs4j+xWn2Mvccp6nWqiKfiQCwZZ6tkN4QAEAbm1jj6RNa5znaGgaNOnXqWiTHF728brYbKWx6xSzPfo/M763SAuTI9dsdttMz7Uxr3RsYYy4VzS4mpAOiugaeJXCpqunSlZREVKSu2VlcOWL0Xi/wCOjmirXRNPpEfhLHH0Tz1poOrj1SZR7wvupw/ZKM/i3N8x6wo33UXg2yyMmxCYpWhzHWoZzSKghxBII46klXfHGIwGsAAAoABQAcwU1cunZqO4jil7Kru7KpabrnEOJogG1Gf9G6ORoP4s06HDj1dBVqscHgFukHSDzFVRlqiAmsrgNJZICeYFtO8f3Vi4ZdnWGyl2vcIe41V1oxcIzStc6g3dpmvE2J4sLQbtbdJOhjB9Z7uQcg5TxfsDXseP70vyslzWcbmD+GF0nuLyfSPQPcvOxfO7GN9Cyxk5jXiBvMGn6V1OWoef0hXHYbEy7omQ2RoaxgDWtHEB/wB1qWo0oq6u2RrJ6PQgmFMqW/5hZr/YIZCc0PALW52rNex2lhro16+RWEqvyxYfa0R26AUcTuctOOoJY484oW15xyKX4Cvs37d8Ukxq9tY5Dxl0eip5yM0+9c1YRcVUiTFu+FnXiXE0WF4d2tpqToYwfWe7kH9zxfsq7blFvK/XE3HZxmA/hidLTmc8+jX3BcONp3YrvptkYfRa9kDeatDI6nLUu6gVwWCwMuyJkNjaGMYKNaOT+55Txrq0KUU2rtkayej0KbxTiq8LXZnWa/7PubXFpDzC+M1YQ7WTmnUpjkc+73+3f3I115VvuqT88XfauTI593v9u/uRruUlKhdK2pCVpk0t1uZdsT5rY4MYwVc48QHzPNxqsrVlPtl9ymPC9nqBqqwySU/icAc1g/fpX3lmvot3GxxmgI3WTn0lrB/R59wUxwPh5uHbFGylJHgPlNNJe4VoeZv1R0c6rjGNOGOSu3sS25SsiG2DKlabomEOKoM0aKkMMcgB/FmGoeOinv1KzbLaW21jZLM4OY4BzXDSCDpBCjWUbD7b7sMjgPpYQZIzx+jpc3oLQdHKByLwcjd9G0RS2SU13Mh8f5X1zgOYOFf1pOMZwxxVrbhNqWFlkKmsrf2w9EfyKuVU1lb+2Hoj+RU9J+wit4kDREXqmYIiICV4R9S/2h7rETCPqX+0PdYiyT8mXR2Iq7WVhZdrKwtZSFts1pNldnR+8cq1IgLowHjwXs1sF4O+k1Mefxfyu/m5Dx9Oucr8x2a0myuzo/eOVXHgLHYvcNs9vP0mpjzrdT8Lv5ufj6dfm9R09vyiX06n8WTlVnlrB3Oy8mdL+9G0/urMUNyrXSbyu8viFXQuEnPm0LX/ALB2d+lZ6DtUTLZq8WeLhPJvZL7sMFotG6Z721dSSgqCQaCmjUvW4IrD/wC3tf8A4uXJBfgtVldZJD6cTi5o5Y3mtR0OLgekcqsAmmtWValSM2rkRjFq9iK3Rk3slyTstFj3TPYSW1kqNILdIpyEqEZaZCbXC3iEJI6S91e6Fad335Bez5GWCRsjoyA/NNQC6tNOo6jq5FX2Wi6y4We1MGgZ0T/1ek35P/ddUJydVYyJpYdCwrkaGWWAN1CKOnVC7VGsnt8i+LuhoavjaInjjBjFBXpbmn3rpxlf7cO2KWVxo8gtiHGZHCgp0fWPM0rO4PHh93O01a5WGSs1vY02c3zaraxH9itPsZe45VFkk0XmPZSf4q3cR/YrT7GXuOWnqf2r/hXT8St8inrrV+SPvOVsqpsinrrV+SPvOVsqvqv2M6peJSc/+pf92z/FXYFSc/8AqX/ds/xV2BddT/H/AAin7Kpy1+ssv5ZfmxWFhf7BZfYQ9xqr3LX6yy/ll+bFYWF/sFl9hD3GpU/TAR82VRgX0r+rN9bPtJ/VR9f8ldapTEjHYMvzfFDmGQTNpxskrugHPUyD9lc1mtLbWxslnIcxwDmuGog6QQnU64ZLZoU9LojOVAA3VPn8sVOndGf2qvLyMk7xmrq3c06kdVx5Y7+a2OOxRGri4SSczW1zQekmv6OdSbJ3cxuW7omTCj31keOQyaQDzhoaPcnjQ19sbzK4wu7d8Q50msz2k++kquxUffdcI36ZpAc0TCYU445SS6nWkb0hXbFKJ2h8RDmkAgg1BB0gg8lE6nXDL1YU/aIllXNLrk/PF3wuTI593v8Abv7ka8zLHfzS2Kwwmrs7dJOYAEMB5zUmnMOVenkc+73+3f3I1OFrp9eSL3qEOyn+le9Jfq5sPV4/7q7AqqyzXOQ+G2MHolu5PPIQS5n7gvHuCnWDr+biGxRTNNXgBsg4xI0UdXp1jmcFFX8qUJImGkmj17SAWOEmrNNeimlU7kbJFvfm6twdXrx0VhZQL+bcVglNaSSAxxjjznihI/KCT7hyqL5GbmMTJrXIKB1I4+hml5HNXNH6SlP8aMm/YlrNIsxU1lb+2Hoj+RVyqmsrf2w9EfyKdJ+wit4kDREXqmYIiICV4R9S/wBoe6xEwj6l/tD3WIsk/Jl0diKu1lYWXaysLWUhERAFKcnP2+L87fk5RZe/gm8G3bbI5JtQc0noBof2Dq+5cTV4sH6CXy9gkBa8AgihBFQQeIhGPEgBYQQRUEaQQeMFfS8I3lV3zkvtF1T74wm+grVrM/MkZXia46HN6Tq0GutfMmFr5xJ9HfE25x8edI0AjnZD9b9StZFp7mfu3+leWiPYSwVDhJp3uS+VwAfI7QSBxBo0NbXi185XrXrdcd8wvgtozmPFCOPlBB4iDQg8y60VDnJvE3qdpJKxUZwDeWFpi/Dcme0/ia9rCRxCSOT0SR7/AHLssOT+24inbNjCWrGn1eeHOI15oDPQYDxkafmLQRXvqZ/1fn2cZaK0sWArTct8NtF25os5kc4uqPRjfUujLDp/lBHMdCsC9rIbfZ5ooqBz43sBOqr2kCtOKpXWiqnUlNpv0dKKRB8nmCJsJyTPt7o3B7WAZjnHS0kmuc0cqnCIonNzeJkpJKyK8lyeWh977/D4ty3dsmbnOz80U0UzaV0cqsNESdRztf0QopbEJyh4Kmxa+B1gdG3cw8Oz3OH1i2lM1p/hKlVzWM3dZoYZqF0ccbHEaqsaAaVpo0LsRHNuKj6QUUnc8LFuEo8WQ7nOc17amOQCpaTrqONpoKjmHIoDZcMXzhwGG6X1j00zZIy3TxhsulnuCttF3CtKKw7r+yHBN3K1wxkwkdPvvFLxI6uduedn5zuWV5100eiP3poVlIi5nUlN3ZMYqOxGsbYKZi6MUO5zMruclKih1teONp/ofeDCLFh6+7lbve73ER6hSWJzQP5d09Jo6AFbiLuFaUVh3X9kOCbuVtduShz4Z33xKH2mVhDXVLmscSHZznHS5xIAJ5K66r0smmHLVhxs8d60bGXAsaHNdV1KOeCNIFAwUKm6JKvOSafsKCTujkvS7I75hfBbW5zHihHyIPEQaEHmVYuwDeOFpXPwzLntPI5rHEcQfHJ6DiOX5K2UXNOrKGi2JlFMqiz5O7fiacS4qlzWjX6bXvp/CxrPQZXl/oVaFhsTLtiZDZGhrGANa0cQH/da3olSrKe4jFRCprK39sPRH8irlVH5TLzZeNscbOagENBGo5goSObOJ/ZX9IvzKq2yIciIvUM4REQErwj6l/tD3WImEfUv9oe6xFkn5MujsRV2srCy7WVhaykIiIAsseYyCzQRqKwiAkl149tN1MzIHuDeQEEe5rgae5d3Cla9o7qx+VQ1Fw6cHq0LteyZcKVr2jurH5U4UrXtHdWPyqGooyqfyibvkmXCla9o7qx+VOFK17R3Vj8qhqJlU/lC75JlwpWvaO6sflThSte0d1Y/KoaiZVP5Qu+SZcKVr2jurH5U4UrXtHdWPyqGomVT+ULvkmXCla9o7qx+VOFK17R3Vj8qhqJlU/lC75JlwpWvaO6sflThSte0d1Y/KoaiZVP5Qu+SZcKVr2jurH5U4UrXtHdWPyqGomVT+ULvkmXCla9o7qx+VOFK17R3Vj8qhqJlU/lC75JlwpWvaO6sflThSte0d1Y/KoaiZVP5Qu+SZcKVr2jurH5U4UrXtHdWPyqGomVT+ULvkmXCla9o7qx+VOFK17R3Vj8qhqJlU/lC75JlwpWvaO6sflThSte0d1Y/KoaiZVP5Qu+SZcKVr2jurH5U4UrXtHdWPyqGomVT+ULvklNvyiWq3sLJZHUOsVDQenMAJHNVRmWUzHOkNSvhF0oqOyICIi6AREQErwj6l/tD3WImEfUv9oe6xFkn5MujsRV2srCy7WVhaykIiIAiIgCIiAIiIAiIgCIiAIiIAiIgCIiAIiIAiIgCIiAIiIAiIgCIiAIiIAiIgCIiAIiICV4R9S/2h7rETCPqX+0PdYiyT8mXR2Iq7WVhZdrKwtZSEREAREQBERAEREAREQBERAEREAREQBERAEREAREQBERAEREAREQBERAEREAREQBERAEREBK8I+pf7Q91iJhH1L/aHusRZJ+TLo7H/9k=">
            <a:hlinkClick r:id="rId4"/>
          </p:cNvPr>
          <p:cNvSpPr>
            <a:spLocks noChangeAspect="1" noChangeArrowheads="1"/>
          </p:cNvSpPr>
          <p:nvPr/>
        </p:nvSpPr>
        <p:spPr bwMode="auto">
          <a:xfrm>
            <a:off x="3863156" y="508716"/>
            <a:ext cx="3048000" cy="1457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9" name="Picture 18"/>
          <p:cNvPicPr>
            <a:picLocks noChangeAspect="1"/>
          </p:cNvPicPr>
          <p:nvPr/>
        </p:nvPicPr>
        <p:blipFill>
          <a:blip r:embed="rId5"/>
          <a:stretch>
            <a:fillRect/>
          </a:stretch>
        </p:blipFill>
        <p:spPr>
          <a:xfrm>
            <a:off x="7909110" y="4806050"/>
            <a:ext cx="3809386" cy="1822391"/>
          </a:xfrm>
          <a:prstGeom prst="rect">
            <a:avLst/>
          </a:prstGeom>
        </p:spPr>
      </p:pic>
      <p:pic>
        <p:nvPicPr>
          <p:cNvPr id="22" name="Picture 21"/>
          <p:cNvPicPr>
            <a:picLocks noChangeAspect="1"/>
          </p:cNvPicPr>
          <p:nvPr/>
        </p:nvPicPr>
        <p:blipFill>
          <a:blip r:embed="rId6"/>
          <a:stretch>
            <a:fillRect/>
          </a:stretch>
        </p:blipFill>
        <p:spPr>
          <a:xfrm>
            <a:off x="10736826" y="59249"/>
            <a:ext cx="1455174" cy="1030313"/>
          </a:xfrm>
          <a:prstGeom prst="rect">
            <a:avLst/>
          </a:prstGeom>
        </p:spPr>
      </p:pic>
      <p:sp>
        <p:nvSpPr>
          <p:cNvPr id="2" name="TextBox 1"/>
          <p:cNvSpPr txBox="1"/>
          <p:nvPr/>
        </p:nvSpPr>
        <p:spPr>
          <a:xfrm>
            <a:off x="9349369" y="2624640"/>
            <a:ext cx="2369127" cy="1384995"/>
          </a:xfrm>
          <a:prstGeom prst="rect">
            <a:avLst/>
          </a:prstGeom>
          <a:noFill/>
        </p:spPr>
        <p:txBody>
          <a:bodyPr wrap="square" rtlCol="0">
            <a:spAutoFit/>
          </a:bodyPr>
          <a:lstStyle/>
          <a:p>
            <a:pPr algn="ctr"/>
            <a:r>
              <a:rPr lang="en-GB" sz="2800" b="1" dirty="0" smtClean="0"/>
              <a:t>Rachael Edgar Monday 12</a:t>
            </a:r>
            <a:r>
              <a:rPr lang="en-GB" sz="2800" b="1" baseline="30000" dirty="0" smtClean="0"/>
              <a:t>th</a:t>
            </a:r>
            <a:r>
              <a:rPr lang="en-GB" sz="2800" b="1" dirty="0" smtClean="0"/>
              <a:t> January 2013</a:t>
            </a:r>
            <a:endParaRPr lang="en-GB" sz="2800" b="1" dirty="0"/>
          </a:p>
        </p:txBody>
      </p:sp>
      <p:sp>
        <p:nvSpPr>
          <p:cNvPr id="4" name="Footer Placeholder 3"/>
          <p:cNvSpPr>
            <a:spLocks noGrp="1"/>
          </p:cNvSpPr>
          <p:nvPr>
            <p:ph type="ftr" sz="quarter" idx="11"/>
          </p:nvPr>
        </p:nvSpPr>
        <p:spPr/>
        <p:txBody>
          <a:bodyPr/>
          <a:lstStyle/>
          <a:p>
            <a:endParaRPr lang="en-GB"/>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504" y="3974202"/>
            <a:ext cx="2438400" cy="243840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00699" y="4145755"/>
            <a:ext cx="3142940" cy="2095293"/>
          </a:xfrm>
          <a:prstGeom prst="rect">
            <a:avLst/>
          </a:prstGeom>
        </p:spPr>
      </p:pic>
      <p:sp>
        <p:nvSpPr>
          <p:cNvPr id="8" name="TextBox 7"/>
          <p:cNvSpPr txBox="1"/>
          <p:nvPr/>
        </p:nvSpPr>
        <p:spPr>
          <a:xfrm>
            <a:off x="1510145" y="92516"/>
            <a:ext cx="7520569"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sz="3600" b="1" dirty="0" smtClean="0"/>
              <a:t>Developing our students as learners</a:t>
            </a:r>
            <a:endParaRPr lang="en-GB" sz="3600" b="1" dirty="0"/>
          </a:p>
        </p:txBody>
      </p:sp>
    </p:spTree>
    <p:extLst>
      <p:ext uri="{BB962C8B-B14F-4D97-AF65-F5344CB8AC3E}">
        <p14:creationId xmlns:p14="http://schemas.microsoft.com/office/powerpoint/2010/main" val="2910635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581400" y="116475"/>
            <a:ext cx="5029200" cy="1822862"/>
          </a:xfrm>
          <a:prstGeom prst="rect">
            <a:avLst/>
          </a:prstGeom>
        </p:spPr>
      </p:pic>
      <p:sp>
        <p:nvSpPr>
          <p:cNvPr id="3" name="Content Placeholder 2"/>
          <p:cNvSpPr>
            <a:spLocks noGrp="1"/>
          </p:cNvSpPr>
          <p:nvPr>
            <p:ph idx="1"/>
          </p:nvPr>
        </p:nvSpPr>
        <p:spPr/>
        <p:txBody>
          <a:bodyPr>
            <a:normAutofit/>
          </a:bodyPr>
          <a:lstStyle/>
          <a:p>
            <a:pPr marL="0" indent="0">
              <a:buNone/>
            </a:pPr>
            <a:r>
              <a:rPr lang="en-GB" dirty="0" smtClean="0"/>
              <a:t>Benefits? </a:t>
            </a:r>
          </a:p>
          <a:p>
            <a:r>
              <a:rPr lang="en-GB" dirty="0" smtClean="0"/>
              <a:t>Safe, free, teachers can give feedback and post grades and parents can view child’s work and grades.</a:t>
            </a:r>
          </a:p>
          <a:p>
            <a:r>
              <a:rPr lang="en-GB" dirty="0" smtClean="0"/>
              <a:t>On the staff page, library for resources and notifications when students comment or produce work.</a:t>
            </a:r>
          </a:p>
          <a:p>
            <a:r>
              <a:rPr lang="en-GB" dirty="0" smtClean="0"/>
              <a:t>Good for communication with parents</a:t>
            </a:r>
          </a:p>
          <a:p>
            <a:r>
              <a:rPr lang="en-GB" dirty="0"/>
              <a:t>S</a:t>
            </a:r>
            <a:r>
              <a:rPr lang="en-GB" dirty="0" smtClean="0"/>
              <a:t>ummative/formative feedback- set assignments and link to resources and comment on submitted work.</a:t>
            </a:r>
            <a:endParaRPr lang="en-GB" dirty="0"/>
          </a:p>
        </p:txBody>
      </p:sp>
      <p:sp>
        <p:nvSpPr>
          <p:cNvPr id="4" name="Footer Placeholder 3"/>
          <p:cNvSpPr>
            <a:spLocks noGrp="1"/>
          </p:cNvSpPr>
          <p:nvPr>
            <p:ph type="ftr" sz="quarter" idx="11"/>
          </p:nvPr>
        </p:nvSpPr>
        <p:spPr/>
        <p:txBody>
          <a:bodyPr/>
          <a:lstStyle/>
          <a:p>
            <a:endParaRPr lang="en-GB"/>
          </a:p>
        </p:txBody>
      </p:sp>
      <p:pic>
        <p:nvPicPr>
          <p:cNvPr id="6" name="Picture 5"/>
          <p:cNvPicPr>
            <a:picLocks noChangeAspect="1"/>
          </p:cNvPicPr>
          <p:nvPr/>
        </p:nvPicPr>
        <p:blipFill>
          <a:blip r:embed="rId3"/>
          <a:stretch>
            <a:fillRect/>
          </a:stretch>
        </p:blipFill>
        <p:spPr>
          <a:xfrm>
            <a:off x="10734930" y="0"/>
            <a:ext cx="1457070" cy="1030313"/>
          </a:xfrm>
          <a:prstGeom prst="rect">
            <a:avLst/>
          </a:prstGeom>
        </p:spPr>
      </p:pic>
    </p:spTree>
    <p:extLst>
      <p:ext uri="{BB962C8B-B14F-4D97-AF65-F5344CB8AC3E}">
        <p14:creationId xmlns:p14="http://schemas.microsoft.com/office/powerpoint/2010/main" val="3990913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168" t="22553" r="-13142" b="6931"/>
          <a:stretch/>
        </p:blipFill>
        <p:spPr>
          <a:xfrm>
            <a:off x="162234" y="175407"/>
            <a:ext cx="14027754" cy="6363505"/>
          </a:xfrm>
          <a:prstGeom prst="rect">
            <a:avLst/>
          </a:prstGeom>
        </p:spPr>
      </p:pic>
      <p:sp>
        <p:nvSpPr>
          <p:cNvPr id="5" name="Footer Placeholder 4"/>
          <p:cNvSpPr>
            <a:spLocks noGrp="1"/>
          </p:cNvSpPr>
          <p:nvPr>
            <p:ph type="ftr" sz="quarter" idx="11"/>
          </p:nvPr>
        </p:nvSpPr>
        <p:spPr>
          <a:noFill/>
        </p:spPr>
        <p:txBody>
          <a:bodyPr/>
          <a:lstStyle/>
          <a:p>
            <a:endParaRPr lang="en-GB" dirty="0"/>
          </a:p>
        </p:txBody>
      </p:sp>
      <p:pic>
        <p:nvPicPr>
          <p:cNvPr id="6" name="Picture 5"/>
          <p:cNvPicPr>
            <a:picLocks noChangeAspect="1"/>
          </p:cNvPicPr>
          <p:nvPr/>
        </p:nvPicPr>
        <p:blipFill>
          <a:blip r:embed="rId3"/>
          <a:stretch>
            <a:fillRect/>
          </a:stretch>
        </p:blipFill>
        <p:spPr>
          <a:xfrm>
            <a:off x="10736827" y="39128"/>
            <a:ext cx="1455174" cy="1030313"/>
          </a:xfrm>
          <a:prstGeom prst="rect">
            <a:avLst/>
          </a:prstGeom>
        </p:spPr>
      </p:pic>
    </p:spTree>
    <p:extLst>
      <p:ext uri="{BB962C8B-B14F-4D97-AF65-F5344CB8AC3E}">
        <p14:creationId xmlns:p14="http://schemas.microsoft.com/office/powerpoint/2010/main" val="1076927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9426" y="365125"/>
            <a:ext cx="10073148" cy="6349463"/>
          </a:xfrm>
        </p:spPr>
      </p:pic>
      <p:sp>
        <p:nvSpPr>
          <p:cNvPr id="4" name="Footer Placeholder 3"/>
          <p:cNvSpPr>
            <a:spLocks noGrp="1"/>
          </p:cNvSpPr>
          <p:nvPr>
            <p:ph type="ftr" sz="quarter" idx="11"/>
          </p:nvPr>
        </p:nvSpPr>
        <p:spPr/>
        <p:txBody>
          <a:bodyPr/>
          <a:lstStyle/>
          <a:p>
            <a:endParaRPr lang="en-GB"/>
          </a:p>
        </p:txBody>
      </p:sp>
      <p:pic>
        <p:nvPicPr>
          <p:cNvPr id="6" name="Picture 5"/>
          <p:cNvPicPr>
            <a:picLocks noChangeAspect="1"/>
          </p:cNvPicPr>
          <p:nvPr/>
        </p:nvPicPr>
        <p:blipFill>
          <a:blip r:embed="rId4"/>
          <a:stretch>
            <a:fillRect/>
          </a:stretch>
        </p:blipFill>
        <p:spPr>
          <a:xfrm>
            <a:off x="10736827" y="39128"/>
            <a:ext cx="1455174" cy="1030313"/>
          </a:xfrm>
          <a:prstGeom prst="rect">
            <a:avLst/>
          </a:prstGeom>
        </p:spPr>
      </p:pic>
    </p:spTree>
    <p:extLst>
      <p:ext uri="{BB962C8B-B14F-4D97-AF65-F5344CB8AC3E}">
        <p14:creationId xmlns:p14="http://schemas.microsoft.com/office/powerpoint/2010/main" val="3569898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70544"/>
            <a:ext cx="10515600" cy="4351338"/>
          </a:xfrm>
        </p:spPr>
        <p:txBody>
          <a:bodyPr>
            <a:normAutofit fontScale="92500" lnSpcReduction="20000"/>
          </a:bodyPr>
          <a:lstStyle/>
          <a:p>
            <a:pPr marL="0" indent="0">
              <a:buNone/>
            </a:pPr>
            <a:r>
              <a:rPr lang="en-GB" dirty="0" smtClean="0">
                <a:hlinkClick r:id="rId2"/>
              </a:rPr>
              <a:t>Rehearsing knowledge and understanding</a:t>
            </a:r>
            <a:r>
              <a:rPr lang="en-GB" dirty="0"/>
              <a:t/>
            </a:r>
            <a:br>
              <a:rPr lang="en-GB" dirty="0"/>
            </a:br>
            <a:r>
              <a:rPr lang="en-GB" dirty="0"/>
              <a:t>Practice is essential for consolidating learning and </a:t>
            </a:r>
            <a:r>
              <a:rPr lang="en-GB" dirty="0" smtClean="0"/>
              <a:t>understanding</a:t>
            </a:r>
            <a:endParaRPr lang="en-GB" dirty="0"/>
          </a:p>
          <a:p>
            <a:pPr marL="0" indent="0">
              <a:buNone/>
            </a:pPr>
            <a:r>
              <a:rPr lang="en-GB" dirty="0">
                <a:hlinkClick r:id="rId3"/>
              </a:rPr>
              <a:t>Collaborative learning</a:t>
            </a:r>
            <a:r>
              <a:rPr lang="en-GB" dirty="0"/>
              <a:t/>
            </a:r>
            <a:br>
              <a:rPr lang="en-GB" dirty="0"/>
            </a:br>
            <a:r>
              <a:rPr lang="en-GB" dirty="0"/>
              <a:t>Collaboration can help deep learning </a:t>
            </a:r>
          </a:p>
          <a:p>
            <a:pPr marL="0" indent="0">
              <a:buNone/>
            </a:pPr>
            <a:r>
              <a:rPr lang="en-GB" dirty="0" smtClean="0">
                <a:hlinkClick r:id="rId4"/>
              </a:rPr>
              <a:t>Engagement</a:t>
            </a:r>
            <a:r>
              <a:rPr lang="en-GB" dirty="0"/>
              <a:t/>
            </a:r>
            <a:br>
              <a:rPr lang="en-GB" dirty="0"/>
            </a:br>
            <a:r>
              <a:rPr lang="en-GB" dirty="0"/>
              <a:t>Uncertain rewards enhance engagement and promote learning </a:t>
            </a:r>
          </a:p>
          <a:p>
            <a:pPr marL="0" indent="0">
              <a:buNone/>
            </a:pPr>
            <a:r>
              <a:rPr lang="en-GB" dirty="0">
                <a:hlinkClick r:id="rId5"/>
              </a:rPr>
              <a:t>Learning processes</a:t>
            </a:r>
            <a:r>
              <a:rPr lang="en-GB" dirty="0"/>
              <a:t/>
            </a:r>
            <a:br>
              <a:rPr lang="en-GB" dirty="0"/>
            </a:br>
            <a:r>
              <a:rPr lang="en-GB" dirty="0"/>
              <a:t>Stimulation of the brain's reward system supports </a:t>
            </a:r>
            <a:r>
              <a:rPr lang="en-GB" dirty="0" smtClean="0"/>
              <a:t>learning </a:t>
            </a:r>
            <a:endParaRPr lang="en-GB" dirty="0"/>
          </a:p>
          <a:p>
            <a:pPr marL="0" indent="0">
              <a:buNone/>
            </a:pPr>
            <a:r>
              <a:rPr lang="en-GB" dirty="0">
                <a:hlinkClick r:id="rId6"/>
              </a:rPr>
              <a:t>Competition</a:t>
            </a:r>
            <a:r>
              <a:rPr lang="en-GB" dirty="0"/>
              <a:t/>
            </a:r>
            <a:br>
              <a:rPr lang="en-GB" dirty="0"/>
            </a:br>
            <a:r>
              <a:rPr lang="en-GB" dirty="0"/>
              <a:t>Brains respond to our own successes and to the failures of our competitors </a:t>
            </a:r>
          </a:p>
          <a:p>
            <a:pPr marL="0" indent="0">
              <a:buNone/>
            </a:pPr>
            <a:r>
              <a:rPr lang="en-GB" dirty="0">
                <a:hlinkClick r:id="rId7"/>
              </a:rPr>
              <a:t>Classroom practice</a:t>
            </a:r>
            <a:r>
              <a:rPr lang="en-GB" dirty="0"/>
              <a:t/>
            </a:r>
            <a:br>
              <a:rPr lang="en-GB" dirty="0"/>
            </a:br>
            <a:r>
              <a:rPr lang="en-GB" dirty="0"/>
              <a:t>The importance of pedagogy in game-based teaching and learning</a:t>
            </a:r>
          </a:p>
        </p:txBody>
      </p:sp>
      <p:sp>
        <p:nvSpPr>
          <p:cNvPr id="4" name="Footer Placeholder 3"/>
          <p:cNvSpPr>
            <a:spLocks noGrp="1"/>
          </p:cNvSpPr>
          <p:nvPr>
            <p:ph type="ftr" sz="quarter" idx="11"/>
          </p:nvPr>
        </p:nvSpPr>
        <p:spPr/>
        <p:txBody>
          <a:bodyPr/>
          <a:lstStyle/>
          <a:p>
            <a:endParaRPr lang="en-GB"/>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66654" y="272188"/>
            <a:ext cx="1623431" cy="1623431"/>
          </a:xfrm>
          <a:prstGeom prst="rect">
            <a:avLst/>
          </a:prstGeom>
        </p:spPr>
      </p:pic>
      <p:pic>
        <p:nvPicPr>
          <p:cNvPr id="7" name="Picture 6"/>
          <p:cNvPicPr>
            <a:picLocks noChangeAspect="1"/>
          </p:cNvPicPr>
          <p:nvPr/>
        </p:nvPicPr>
        <p:blipFill>
          <a:blip r:embed="rId9"/>
          <a:stretch>
            <a:fillRect/>
          </a:stretch>
        </p:blipFill>
        <p:spPr>
          <a:xfrm>
            <a:off x="6096000" y="323126"/>
            <a:ext cx="2762250" cy="1647825"/>
          </a:xfrm>
          <a:prstGeom prst="rect">
            <a:avLst/>
          </a:prstGeom>
        </p:spPr>
      </p:pic>
      <p:pic>
        <p:nvPicPr>
          <p:cNvPr id="8" name="Picture 7"/>
          <p:cNvPicPr>
            <a:picLocks noChangeAspect="1"/>
          </p:cNvPicPr>
          <p:nvPr/>
        </p:nvPicPr>
        <p:blipFill>
          <a:blip r:embed="rId10"/>
          <a:stretch>
            <a:fillRect/>
          </a:stretch>
        </p:blipFill>
        <p:spPr>
          <a:xfrm>
            <a:off x="10613036" y="-41564"/>
            <a:ext cx="1578964" cy="1030313"/>
          </a:xfrm>
          <a:prstGeom prst="rect">
            <a:avLst/>
          </a:prstGeom>
        </p:spPr>
      </p:pic>
    </p:spTree>
    <p:extLst>
      <p:ext uri="{BB962C8B-B14F-4D97-AF65-F5344CB8AC3E}">
        <p14:creationId xmlns:p14="http://schemas.microsoft.com/office/powerpoint/2010/main" val="769612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127" y="131330"/>
            <a:ext cx="5282045" cy="2611870"/>
          </a:xfrm>
        </p:spPr>
        <p:txBody>
          <a:bodyPr>
            <a:normAutofit fontScale="90000"/>
          </a:bodyPr>
          <a:lstStyle/>
          <a:p>
            <a:pPr>
              <a:lnSpc>
                <a:spcPct val="100000"/>
              </a:lnSpc>
            </a:pPr>
            <a:r>
              <a:rPr lang="en-GB" sz="3100" b="1" dirty="0" smtClean="0"/>
              <a:t>Benefits?</a:t>
            </a:r>
            <a:r>
              <a:rPr lang="en-GB" dirty="0" smtClean="0"/>
              <a:t/>
            </a:r>
            <a:br>
              <a:rPr lang="en-GB" dirty="0" smtClean="0"/>
            </a:br>
            <a:r>
              <a:rPr lang="en-GB" sz="2000" dirty="0" smtClean="0"/>
              <a:t>Flip the classroom- Find, add, share online content, vids, images, PDFs, Google Docs.</a:t>
            </a:r>
            <a:br>
              <a:rPr lang="en-GB" sz="2000" dirty="0" smtClean="0"/>
            </a:br>
            <a:r>
              <a:rPr lang="en-GB" sz="2000" dirty="0" smtClean="0"/>
              <a:t> Students can comment/take notes alongside content.</a:t>
            </a:r>
            <a:br>
              <a:rPr lang="en-GB" sz="2000" dirty="0" smtClean="0"/>
            </a:br>
            <a:r>
              <a:rPr lang="en-GB" sz="2000" dirty="0" smtClean="0"/>
              <a:t/>
            </a:r>
            <a:br>
              <a:rPr lang="en-GB" sz="2000" dirty="0" smtClean="0"/>
            </a:br>
            <a:r>
              <a:rPr lang="en-GB" sz="2000" dirty="0" smtClean="0"/>
              <a:t>Track student progress</a:t>
            </a:r>
            <a:br>
              <a:rPr lang="en-GB" sz="2000" dirty="0" smtClean="0"/>
            </a:br>
            <a:r>
              <a:rPr lang="en-GB" sz="2000" dirty="0" smtClean="0"/>
              <a:t/>
            </a:r>
            <a:br>
              <a:rPr lang="en-GB" sz="2000" dirty="0" smtClean="0"/>
            </a:br>
            <a:r>
              <a:rPr lang="en-GB" sz="2000" dirty="0" smtClean="0"/>
              <a:t>Personalise student learning with different online materials and built in assessment</a:t>
            </a:r>
            <a:endParaRPr lang="en-GB" sz="2000" dirty="0"/>
          </a:p>
        </p:txBody>
      </p:sp>
      <p:sp>
        <p:nvSpPr>
          <p:cNvPr id="4" name="Footer Placeholder 3"/>
          <p:cNvSpPr>
            <a:spLocks noGrp="1"/>
          </p:cNvSpPr>
          <p:nvPr>
            <p:ph type="ftr" sz="quarter" idx="11"/>
          </p:nvPr>
        </p:nvSpPr>
        <p:spPr/>
        <p:txBody>
          <a:bodyPr/>
          <a:lstStyle/>
          <a:p>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1" y="67456"/>
            <a:ext cx="3304309" cy="1758169"/>
          </a:xfrm>
          <a:prstGeom prst="rect">
            <a:avLst/>
          </a:prstGeom>
        </p:spPr>
      </p:pic>
      <p:pic>
        <p:nvPicPr>
          <p:cNvPr id="6" name="Picture 5"/>
          <p:cNvPicPr>
            <a:picLocks noChangeAspect="1"/>
          </p:cNvPicPr>
          <p:nvPr/>
        </p:nvPicPr>
        <p:blipFill>
          <a:blip r:embed="rId3"/>
          <a:stretch>
            <a:fillRect/>
          </a:stretch>
        </p:blipFill>
        <p:spPr>
          <a:xfrm>
            <a:off x="10613036" y="0"/>
            <a:ext cx="1578964" cy="1030313"/>
          </a:xfrm>
          <a:prstGeom prst="rect">
            <a:avLst/>
          </a:prstGeom>
        </p:spPr>
      </p:pic>
      <p:sp>
        <p:nvSpPr>
          <p:cNvPr id="7" name="Content Placeholder 6"/>
          <p:cNvSpPr>
            <a:spLocks noGrp="1"/>
          </p:cNvSpPr>
          <p:nvPr>
            <p:ph idx="1"/>
          </p:nvPr>
        </p:nvSpPr>
        <p:spPr>
          <a:xfrm>
            <a:off x="734291" y="2743199"/>
            <a:ext cx="10515600" cy="3792537"/>
          </a:xfrm>
        </p:spPr>
        <p:txBody>
          <a:bodyPr>
            <a:normAutofit fontScale="92500" lnSpcReduction="20000"/>
          </a:bodyPr>
          <a:lstStyle/>
          <a:p>
            <a:pPr marL="0" indent="0">
              <a:buNone/>
            </a:pPr>
            <a:endParaRPr lang="en-GB" dirty="0" smtClean="0"/>
          </a:p>
          <a:p>
            <a:pPr marL="0" indent="0">
              <a:buNone/>
            </a:pPr>
            <a:endParaRPr lang="en-GB" dirty="0"/>
          </a:p>
          <a:p>
            <a:pPr marL="0" indent="0">
              <a:buNone/>
            </a:pPr>
            <a:r>
              <a:rPr lang="en-GB" dirty="0" err="1" smtClean="0"/>
              <a:t>Blendspace</a:t>
            </a:r>
            <a:r>
              <a:rPr lang="en-GB" dirty="0" smtClean="0"/>
              <a:t>- </a:t>
            </a:r>
            <a:r>
              <a:rPr lang="en-GB" dirty="0" smtClean="0"/>
              <a:t>How to get started?</a:t>
            </a:r>
          </a:p>
          <a:p>
            <a:pPr marL="0" indent="0">
              <a:buNone/>
            </a:pPr>
            <a:r>
              <a:rPr lang="en-GB" dirty="0">
                <a:hlinkClick r:id="rId4"/>
              </a:rPr>
              <a:t>http://</a:t>
            </a:r>
            <a:r>
              <a:rPr lang="en-GB" dirty="0" smtClean="0">
                <a:hlinkClick r:id="rId4"/>
              </a:rPr>
              <a:t>www.youtube.com/watch?v=aQ_Mg3lSoew</a:t>
            </a:r>
            <a:endParaRPr lang="en-GB" dirty="0" smtClean="0"/>
          </a:p>
          <a:p>
            <a:pPr marL="0" indent="0">
              <a:buNone/>
            </a:pPr>
            <a:endParaRPr lang="en-GB" dirty="0"/>
          </a:p>
          <a:p>
            <a:pPr marL="0" indent="0">
              <a:buNone/>
            </a:pPr>
            <a:endParaRPr lang="en-GB" dirty="0" smtClean="0"/>
          </a:p>
          <a:p>
            <a:pPr marL="0" indent="0">
              <a:buNone/>
            </a:pPr>
            <a:r>
              <a:rPr lang="en-GB" dirty="0" err="1" smtClean="0"/>
              <a:t>Blendspace</a:t>
            </a:r>
            <a:r>
              <a:rPr lang="en-GB" dirty="0" smtClean="0"/>
              <a:t>- Student tracking</a:t>
            </a:r>
          </a:p>
          <a:p>
            <a:pPr marL="0" indent="0">
              <a:buNone/>
            </a:pPr>
            <a:r>
              <a:rPr lang="en-GB" dirty="0">
                <a:hlinkClick r:id="rId5"/>
              </a:rPr>
              <a:t>http://</a:t>
            </a:r>
            <a:r>
              <a:rPr lang="en-GB" dirty="0" smtClean="0">
                <a:hlinkClick r:id="rId5"/>
              </a:rPr>
              <a:t>www.youtube.com/watch?annotation_id=annotation_1963439531&amp;feature=iv&amp;src_vid=aQ_Mg3lSoew&amp;v=I1zID7fcqcM</a:t>
            </a:r>
            <a:endParaRPr lang="en-GB" dirty="0" smtClean="0"/>
          </a:p>
          <a:p>
            <a:pPr marL="0" indent="0">
              <a:buNone/>
            </a:pPr>
            <a:endParaRPr lang="en-GB" dirty="0"/>
          </a:p>
          <a:p>
            <a:pPr marL="0" indent="0">
              <a:buNone/>
            </a:pPr>
            <a:endParaRPr lang="en-GB" dirty="0"/>
          </a:p>
        </p:txBody>
      </p:sp>
      <p:sp>
        <p:nvSpPr>
          <p:cNvPr id="3" name="TextBox 2"/>
          <p:cNvSpPr txBox="1"/>
          <p:nvPr/>
        </p:nvSpPr>
        <p:spPr>
          <a:xfrm>
            <a:off x="1000990" y="2096867"/>
            <a:ext cx="2770909"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b="1" dirty="0" smtClean="0"/>
              <a:t>All you digital content in one place!</a:t>
            </a:r>
            <a:endParaRPr lang="en-GB" b="1" dirty="0"/>
          </a:p>
        </p:txBody>
      </p:sp>
    </p:spTree>
    <p:extLst>
      <p:ext uri="{BB962C8B-B14F-4D97-AF65-F5344CB8AC3E}">
        <p14:creationId xmlns:p14="http://schemas.microsoft.com/office/powerpoint/2010/main" val="43344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l"/>
            <a:r>
              <a:rPr lang="en-GB" b="1" dirty="0">
                <a:solidFill>
                  <a:schemeClr val="accent2"/>
                </a:solidFill>
              </a:rPr>
              <a:t>Really?</a:t>
            </a:r>
          </a:p>
        </p:txBody>
      </p:sp>
      <p:sp>
        <p:nvSpPr>
          <p:cNvPr id="9219" name="Rectangle 3"/>
          <p:cNvSpPr>
            <a:spLocks noGrp="1" noChangeArrowheads="1"/>
          </p:cNvSpPr>
          <p:nvPr>
            <p:ph type="body" idx="1"/>
          </p:nvPr>
        </p:nvSpPr>
        <p:spPr/>
        <p:txBody>
          <a:bodyPr/>
          <a:lstStyle/>
          <a:p>
            <a:pPr>
              <a:buFontTx/>
              <a:buNone/>
            </a:pPr>
            <a:endParaRPr lang="en-US" dirty="0"/>
          </a:p>
        </p:txBody>
      </p:sp>
      <p:sp>
        <p:nvSpPr>
          <p:cNvPr id="9220" name="AutoShape 4"/>
          <p:cNvSpPr>
            <a:spLocks noChangeArrowheads="1"/>
          </p:cNvSpPr>
          <p:nvPr/>
        </p:nvSpPr>
        <p:spPr bwMode="auto">
          <a:xfrm>
            <a:off x="4224339" y="1700214"/>
            <a:ext cx="5141334" cy="2376487"/>
          </a:xfrm>
          <a:prstGeom prst="wedgeRoundRectCallout">
            <a:avLst>
              <a:gd name="adj1" fmla="val -44319"/>
              <a:gd name="adj2" fmla="val 6817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GB" sz="2400" b="1" dirty="0"/>
          </a:p>
          <a:p>
            <a:pPr algn="ctr"/>
            <a:r>
              <a:rPr lang="en-GB" sz="2800" b="1" i="1" dirty="0"/>
              <a:t>“Teachers are USELESS at ________________”</a:t>
            </a:r>
          </a:p>
          <a:p>
            <a:pPr algn="ctr"/>
            <a:endParaRPr lang="en-GB" sz="2800" b="1" i="1" dirty="0"/>
          </a:p>
          <a:p>
            <a:pPr algn="ctr"/>
            <a:r>
              <a:rPr lang="en-GB" sz="2800" dirty="0"/>
              <a:t>Professor Neil Mercer 2010</a:t>
            </a:r>
          </a:p>
        </p:txBody>
      </p:sp>
      <p:pic>
        <p:nvPicPr>
          <p:cNvPr id="9222" name="Picture 6" descr="mercer_ne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976" y="3860800"/>
            <a:ext cx="2100263" cy="25209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10612999" y="-2407"/>
            <a:ext cx="1579001" cy="1030313"/>
          </a:xfrm>
          <a:prstGeom prst="rect">
            <a:avLst/>
          </a:prstGeom>
        </p:spPr>
      </p:pic>
    </p:spTree>
    <p:extLst>
      <p:ext uri="{BB962C8B-B14F-4D97-AF65-F5344CB8AC3E}">
        <p14:creationId xmlns:p14="http://schemas.microsoft.com/office/powerpoint/2010/main" val="2618133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28088" y="317738"/>
            <a:ext cx="2122402" cy="1806300"/>
          </a:xfrm>
          <a:prstGeom prst="rect">
            <a:avLst/>
          </a:prstGeom>
        </p:spPr>
      </p:pic>
      <p:pic>
        <p:nvPicPr>
          <p:cNvPr id="5" name="Picture 4"/>
          <p:cNvPicPr>
            <a:picLocks noChangeAspect="1"/>
          </p:cNvPicPr>
          <p:nvPr/>
        </p:nvPicPr>
        <p:blipFill>
          <a:blip r:embed="rId4"/>
          <a:stretch>
            <a:fillRect/>
          </a:stretch>
        </p:blipFill>
        <p:spPr>
          <a:xfrm>
            <a:off x="129794" y="2451810"/>
            <a:ext cx="4009501" cy="1496735"/>
          </a:xfrm>
          <a:prstGeom prst="rect">
            <a:avLst/>
          </a:prstGeom>
        </p:spPr>
      </p:pic>
      <p:pic>
        <p:nvPicPr>
          <p:cNvPr id="8" name="Picture 7"/>
          <p:cNvPicPr>
            <a:picLocks noChangeAspect="1"/>
          </p:cNvPicPr>
          <p:nvPr/>
        </p:nvPicPr>
        <p:blipFill>
          <a:blip r:embed="rId5"/>
          <a:stretch>
            <a:fillRect/>
          </a:stretch>
        </p:blipFill>
        <p:spPr>
          <a:xfrm>
            <a:off x="10613036" y="0"/>
            <a:ext cx="1578964" cy="1030313"/>
          </a:xfrm>
          <a:prstGeom prst="rect">
            <a:avLst/>
          </a:prstGeom>
        </p:spPr>
      </p:pic>
      <p:sp>
        <p:nvSpPr>
          <p:cNvPr id="2" name="Footer Placeholder 1"/>
          <p:cNvSpPr>
            <a:spLocks noGrp="1"/>
          </p:cNvSpPr>
          <p:nvPr>
            <p:ph type="ftr" sz="quarter" idx="11"/>
          </p:nvPr>
        </p:nvSpPr>
        <p:spPr/>
        <p:txBody>
          <a:bodyPr/>
          <a:lstStyle/>
          <a:p>
            <a:endParaRPr lang="en-GB"/>
          </a:p>
        </p:txBody>
      </p:sp>
      <p:sp>
        <p:nvSpPr>
          <p:cNvPr id="6" name="TextBox 5"/>
          <p:cNvSpPr txBox="1"/>
          <p:nvPr/>
        </p:nvSpPr>
        <p:spPr>
          <a:xfrm>
            <a:off x="4038600" y="457215"/>
            <a:ext cx="5881255" cy="1107996"/>
          </a:xfrm>
          <a:prstGeom prst="rect">
            <a:avLst/>
          </a:prstGeom>
          <a:solidFill>
            <a:schemeClr val="bg1"/>
          </a:solidFill>
          <a:ln>
            <a:solidFill>
              <a:schemeClr val="accent1"/>
            </a:solidFill>
          </a:ln>
        </p:spPr>
        <p:txBody>
          <a:bodyPr wrap="square" rtlCol="0">
            <a:spAutoFit/>
          </a:bodyPr>
          <a:lstStyle/>
          <a:p>
            <a:pPr algn="ctr"/>
            <a:r>
              <a:rPr lang="en-GB" sz="4800" b="1" dirty="0" smtClean="0"/>
              <a:t>Effective collaboration</a:t>
            </a:r>
          </a:p>
          <a:p>
            <a:pPr algn="ctr"/>
            <a:endParaRPr lang="en-GB" b="1" dirty="0"/>
          </a:p>
        </p:txBody>
      </p:sp>
      <p:pic>
        <p:nvPicPr>
          <p:cNvPr id="1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7907" y="4202112"/>
            <a:ext cx="2073275" cy="251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AutoShape 5"/>
          <p:cNvSpPr>
            <a:spLocks noChangeArrowheads="1"/>
          </p:cNvSpPr>
          <p:nvPr/>
        </p:nvSpPr>
        <p:spPr bwMode="auto">
          <a:xfrm>
            <a:off x="7408718" y="2124038"/>
            <a:ext cx="4561609" cy="2078074"/>
          </a:xfrm>
          <a:prstGeom prst="wedgeRoundRectCallout">
            <a:avLst>
              <a:gd name="adj1" fmla="val -48657"/>
              <a:gd name="adj2" fmla="val 7838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a:p>
            <a:r>
              <a:rPr lang="en-GB" sz="2000" b="1" i="1" dirty="0"/>
              <a:t>“What the child learns to do in cooperation with others, he will learn to do alone.” </a:t>
            </a:r>
            <a:endParaRPr lang="en-GB" sz="2000" dirty="0"/>
          </a:p>
          <a:p>
            <a:endParaRPr lang="en-GB" sz="2000" dirty="0"/>
          </a:p>
          <a:p>
            <a:r>
              <a:rPr lang="en-GB" sz="2000" dirty="0"/>
              <a:t>Lev Vygotsky, Mind and Society, 1978</a:t>
            </a:r>
            <a:r>
              <a:rPr lang="en-GB" dirty="0"/>
              <a:t> </a:t>
            </a:r>
          </a:p>
        </p:txBody>
      </p:sp>
    </p:spTree>
    <p:extLst>
      <p:ext uri="{BB962C8B-B14F-4D97-AF65-F5344CB8AC3E}">
        <p14:creationId xmlns:p14="http://schemas.microsoft.com/office/powerpoint/2010/main" val="3295245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632"/>
            <a:ext cx="12192000" cy="6209169"/>
          </a:xfrm>
          <a:prstGeom prst="rect">
            <a:avLst/>
          </a:prstGeom>
        </p:spPr>
      </p:pic>
      <p:sp>
        <p:nvSpPr>
          <p:cNvPr id="4" name="Rectangle 3"/>
          <p:cNvSpPr/>
          <p:nvPr/>
        </p:nvSpPr>
        <p:spPr>
          <a:xfrm>
            <a:off x="1354109" y="542516"/>
            <a:ext cx="10188315" cy="1323439"/>
          </a:xfrm>
          <a:prstGeom prst="rect">
            <a:avLst/>
          </a:prstGeom>
        </p:spPr>
        <p:txBody>
          <a:bodyPr wrap="square">
            <a:spAutoFit/>
          </a:bodyPr>
          <a:lstStyle/>
          <a:p>
            <a:r>
              <a:rPr lang="en-GB" sz="4000" i="1" dirty="0" smtClean="0"/>
              <a:t>“Talk is the sea upon which all else floats”</a:t>
            </a:r>
            <a:r>
              <a:rPr lang="en-GB" sz="4000" dirty="0" smtClean="0"/>
              <a:t/>
            </a:r>
            <a:br>
              <a:rPr lang="en-GB" sz="4000" dirty="0" smtClean="0"/>
            </a:br>
            <a:r>
              <a:rPr lang="en-GB" sz="4000" dirty="0" smtClean="0"/>
              <a:t>James Britton, </a:t>
            </a:r>
            <a:r>
              <a:rPr lang="en-GB" sz="4000" i="1" dirty="0" smtClean="0"/>
              <a:t>Language and Learning, </a:t>
            </a:r>
            <a:r>
              <a:rPr lang="en-GB" sz="4000" dirty="0" smtClean="0"/>
              <a:t>1970</a:t>
            </a:r>
            <a:endParaRPr lang="en-GB" sz="4000" dirty="0"/>
          </a:p>
        </p:txBody>
      </p:sp>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442042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4"/>
          <p:cNvSpPr txBox="1">
            <a:spLocks noChangeArrowheads="1"/>
          </p:cNvSpPr>
          <p:nvPr/>
        </p:nvSpPr>
        <p:spPr bwMode="auto">
          <a:xfrm>
            <a:off x="449703" y="2189679"/>
            <a:ext cx="10613037"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r>
              <a:rPr lang="en-US" sz="4800" dirty="0">
                <a:latin typeface="+mn-lt"/>
              </a:rPr>
              <a:t>1. Many </a:t>
            </a:r>
            <a:r>
              <a:rPr lang="en-US" sz="4800" dirty="0" smtClean="0">
                <a:latin typeface="+mn-lt"/>
              </a:rPr>
              <a:t>students </a:t>
            </a:r>
            <a:r>
              <a:rPr lang="en-US" sz="4800" dirty="0">
                <a:latin typeface="+mn-lt"/>
              </a:rPr>
              <a:t>may not know how to talk and think together effectively</a:t>
            </a:r>
          </a:p>
          <a:p>
            <a:pPr>
              <a:buFont typeface="Times" panose="02020603050405020304" pitchFamily="18" charset="0"/>
              <a:buNone/>
            </a:pPr>
            <a:endParaRPr lang="en-US" sz="4800" dirty="0">
              <a:latin typeface="+mn-lt"/>
            </a:endParaRPr>
          </a:p>
          <a:p>
            <a:r>
              <a:rPr lang="en-US" sz="4800" dirty="0">
                <a:latin typeface="+mn-lt"/>
              </a:rPr>
              <a:t>2. Their teachers assume they do</a:t>
            </a:r>
          </a:p>
          <a:p>
            <a:endParaRPr lang="en-US" sz="2800" dirty="0">
              <a:solidFill>
                <a:schemeClr val="accent2"/>
              </a:solidFill>
            </a:endParaRPr>
          </a:p>
        </p:txBody>
      </p:sp>
      <p:sp>
        <p:nvSpPr>
          <p:cNvPr id="4" name="Rectangle 3"/>
          <p:cNvSpPr/>
          <p:nvPr/>
        </p:nvSpPr>
        <p:spPr>
          <a:xfrm>
            <a:off x="179881" y="494675"/>
            <a:ext cx="10702977"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Why is student’s talk in groups often not creative or productive?</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 name="Picture 1"/>
          <p:cNvPicPr>
            <a:picLocks noChangeAspect="1"/>
          </p:cNvPicPr>
          <p:nvPr/>
        </p:nvPicPr>
        <p:blipFill>
          <a:blip r:embed="rId3"/>
          <a:stretch>
            <a:fillRect/>
          </a:stretch>
        </p:blipFill>
        <p:spPr>
          <a:xfrm>
            <a:off x="10612999" y="0"/>
            <a:ext cx="1579001" cy="1030313"/>
          </a:xfrm>
          <a:prstGeom prst="rect">
            <a:avLst/>
          </a:prstGeom>
        </p:spPr>
      </p:pic>
      <p:pic>
        <p:nvPicPr>
          <p:cNvPr id="3" name="Picture 2"/>
          <p:cNvPicPr>
            <a:picLocks noChangeAspect="1"/>
          </p:cNvPicPr>
          <p:nvPr/>
        </p:nvPicPr>
        <p:blipFill>
          <a:blip r:embed="rId4"/>
          <a:stretch>
            <a:fillRect/>
          </a:stretch>
        </p:blipFill>
        <p:spPr>
          <a:xfrm>
            <a:off x="9670023" y="3598566"/>
            <a:ext cx="2142225" cy="2758926"/>
          </a:xfrm>
          <a:prstGeom prst="rect">
            <a:avLst/>
          </a:prstGeom>
        </p:spPr>
      </p:pic>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2266079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5400" dirty="0" smtClean="0"/>
              <a:t>Encouraging/ modelling the use of exploratory/high quality talk</a:t>
            </a:r>
          </a:p>
          <a:p>
            <a:r>
              <a:rPr lang="en-GB" sz="5400" dirty="0" smtClean="0"/>
              <a:t>Strategies for getting them talking</a:t>
            </a:r>
            <a:endParaRPr lang="en-GB" sz="5400" dirty="0"/>
          </a:p>
        </p:txBody>
      </p:sp>
      <p:sp>
        <p:nvSpPr>
          <p:cNvPr id="5" name="Rectangle 4"/>
          <p:cNvSpPr/>
          <p:nvPr/>
        </p:nvSpPr>
        <p:spPr>
          <a:xfrm>
            <a:off x="0" y="0"/>
            <a:ext cx="6096000"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Student </a:t>
            </a:r>
            <a:r>
              <a:rPr lang="en-US" sz="36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a:t>
            </a:r>
            <a:r>
              <a:rPr lang="en-US"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racy</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key?</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 name="Picture 6"/>
          <p:cNvPicPr>
            <a:picLocks noChangeAspect="1"/>
          </p:cNvPicPr>
          <p:nvPr/>
        </p:nvPicPr>
        <p:blipFill>
          <a:blip r:embed="rId2"/>
          <a:stretch>
            <a:fillRect/>
          </a:stretch>
        </p:blipFill>
        <p:spPr>
          <a:xfrm>
            <a:off x="8444459" y="4482059"/>
            <a:ext cx="2676993" cy="2007745"/>
          </a:xfrm>
          <a:prstGeom prst="rect">
            <a:avLst/>
          </a:prstGeom>
        </p:spPr>
      </p:pic>
      <p:pic>
        <p:nvPicPr>
          <p:cNvPr id="8" name="Picture 7"/>
          <p:cNvPicPr>
            <a:picLocks noChangeAspect="1"/>
          </p:cNvPicPr>
          <p:nvPr/>
        </p:nvPicPr>
        <p:blipFill>
          <a:blip r:embed="rId3"/>
          <a:stretch>
            <a:fillRect/>
          </a:stretch>
        </p:blipFill>
        <p:spPr>
          <a:xfrm>
            <a:off x="10612999" y="0"/>
            <a:ext cx="1579001"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46060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4663190" cy="4351338"/>
          </a:xfrm>
        </p:spPr>
        <p:txBody>
          <a:bodyPr/>
          <a:lstStyle/>
          <a:p>
            <a:pPr marL="0" indent="0">
              <a:buNone/>
            </a:pPr>
            <a:r>
              <a:rPr lang="en-GB" i="1" dirty="0" smtClean="0"/>
              <a:t>Teacher: What is the chemical symbol for Oxygen?</a:t>
            </a:r>
          </a:p>
          <a:p>
            <a:pPr marL="0" indent="0">
              <a:buNone/>
            </a:pPr>
            <a:r>
              <a:rPr lang="en-GB" dirty="0" smtClean="0"/>
              <a:t/>
            </a:r>
            <a:br>
              <a:rPr lang="en-GB" dirty="0" smtClean="0"/>
            </a:br>
            <a:r>
              <a:rPr lang="en-GB" i="1" dirty="0" smtClean="0"/>
              <a:t>Student: O</a:t>
            </a:r>
          </a:p>
          <a:p>
            <a:pPr marL="0" indent="0">
              <a:buNone/>
            </a:pPr>
            <a:r>
              <a:rPr lang="en-GB" dirty="0" smtClean="0"/>
              <a:t/>
            </a:r>
            <a:br>
              <a:rPr lang="en-GB" dirty="0" smtClean="0"/>
            </a:br>
            <a:r>
              <a:rPr lang="en-GB" i="1" dirty="0" smtClean="0"/>
              <a:t>Teacher: Well done.</a:t>
            </a:r>
            <a:endParaRPr lang="en-GB" dirty="0"/>
          </a:p>
        </p:txBody>
      </p:sp>
      <p:sp>
        <p:nvSpPr>
          <p:cNvPr id="6" name="Title 5"/>
          <p:cNvSpPr>
            <a:spLocks noGrp="1"/>
          </p:cNvSpPr>
          <p:nvPr>
            <p:ph type="title"/>
          </p:nvPr>
        </p:nvSpPr>
        <p:spPr>
          <a:xfrm>
            <a:off x="838200" y="732441"/>
            <a:ext cx="10515600" cy="5909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Structuring/modelling exploratory talk</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Content Placeholder 2"/>
          <p:cNvSpPr txBox="1">
            <a:spLocks/>
          </p:cNvSpPr>
          <p:nvPr/>
        </p:nvSpPr>
        <p:spPr>
          <a:xfrm>
            <a:off x="6911715" y="1825625"/>
            <a:ext cx="466319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8" name="Rectangle 7"/>
          <p:cNvSpPr/>
          <p:nvPr/>
        </p:nvSpPr>
        <p:spPr>
          <a:xfrm>
            <a:off x="5841167" y="1502759"/>
            <a:ext cx="6096000" cy="4524315"/>
          </a:xfrm>
          <a:prstGeom prst="rect">
            <a:avLst/>
          </a:prstGeom>
        </p:spPr>
        <p:txBody>
          <a:bodyPr>
            <a:spAutoFit/>
          </a:bodyPr>
          <a:lstStyle/>
          <a:p>
            <a:r>
              <a:rPr lang="en-GB" i="1" dirty="0" smtClean="0"/>
              <a:t>Teacher: With your partner, discuss what you know about Oxygen. (suitable pause) Sara, what do you know about Oxygen?</a:t>
            </a:r>
          </a:p>
          <a:p>
            <a:r>
              <a:rPr lang="en-GB" dirty="0" smtClean="0"/>
              <a:t/>
            </a:r>
            <a:br>
              <a:rPr lang="en-GB" dirty="0" smtClean="0"/>
            </a:br>
            <a:r>
              <a:rPr lang="en-GB" i="1" dirty="0" smtClean="0"/>
              <a:t>Sara: O is the chemical symbol for Oxygen.</a:t>
            </a:r>
          </a:p>
          <a:p>
            <a:r>
              <a:rPr lang="en-GB" dirty="0" smtClean="0"/>
              <a:t/>
            </a:r>
            <a:br>
              <a:rPr lang="en-GB" dirty="0" smtClean="0"/>
            </a:br>
            <a:r>
              <a:rPr lang="en-GB" i="1" dirty="0" smtClean="0"/>
              <a:t>Teacher: Alia is she right?</a:t>
            </a:r>
          </a:p>
          <a:p>
            <a:r>
              <a:rPr lang="en-GB" dirty="0" smtClean="0"/>
              <a:t/>
            </a:r>
            <a:br>
              <a:rPr lang="en-GB" dirty="0" smtClean="0"/>
            </a:br>
            <a:r>
              <a:rPr lang="en-GB" i="1" dirty="0" smtClean="0"/>
              <a:t>Alia: </a:t>
            </a:r>
            <a:r>
              <a:rPr lang="en-GB" i="1" dirty="0" err="1" smtClean="0"/>
              <a:t>Er</a:t>
            </a:r>
            <a:r>
              <a:rPr lang="en-GB" i="1" dirty="0" smtClean="0"/>
              <a:t>… yes?</a:t>
            </a:r>
          </a:p>
          <a:p>
            <a:r>
              <a:rPr lang="en-GB" dirty="0" smtClean="0"/>
              <a:t/>
            </a:r>
            <a:br>
              <a:rPr lang="en-GB" dirty="0" smtClean="0"/>
            </a:br>
            <a:r>
              <a:rPr lang="en-GB" i="1" dirty="0" smtClean="0"/>
              <a:t>Teacher: What else do you know about Oxygen?</a:t>
            </a:r>
          </a:p>
          <a:p>
            <a:r>
              <a:rPr lang="en-GB" dirty="0" smtClean="0"/>
              <a:t/>
            </a:r>
            <a:br>
              <a:rPr lang="en-GB" dirty="0" smtClean="0"/>
            </a:br>
            <a:r>
              <a:rPr lang="en-GB" i="1" dirty="0" smtClean="0"/>
              <a:t>Alia: You breathe it.</a:t>
            </a:r>
          </a:p>
          <a:p>
            <a:r>
              <a:rPr lang="en-GB" dirty="0" smtClean="0"/>
              <a:t/>
            </a:r>
            <a:br>
              <a:rPr lang="en-GB" dirty="0" smtClean="0"/>
            </a:br>
            <a:r>
              <a:rPr lang="en-GB" i="1" dirty="0" smtClean="0"/>
              <a:t>Teacher: Mariam , which of those answers do you think is the most interesting?</a:t>
            </a:r>
            <a:endParaRPr lang="en-GB" dirty="0"/>
          </a:p>
        </p:txBody>
      </p:sp>
      <p:pic>
        <p:nvPicPr>
          <p:cNvPr id="9" name="Picture 8"/>
          <p:cNvPicPr>
            <a:picLocks noChangeAspect="1"/>
          </p:cNvPicPr>
          <p:nvPr/>
        </p:nvPicPr>
        <p:blipFill>
          <a:blip r:embed="rId2"/>
          <a:stretch>
            <a:fillRect/>
          </a:stretch>
        </p:blipFill>
        <p:spPr>
          <a:xfrm>
            <a:off x="10612999" y="0"/>
            <a:ext cx="1579001"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4673709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569627" y="879267"/>
            <a:ext cx="10053482"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342900" indent="-342900">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pPr>
              <a:spcBef>
                <a:spcPct val="20000"/>
              </a:spcBef>
              <a:buClr>
                <a:schemeClr val="tx2"/>
              </a:buClr>
              <a:buSzPct val="35000"/>
              <a:buFont typeface="Monotype Sorts" pitchFamily="1" charset="2"/>
              <a:buChar char="l"/>
            </a:pPr>
            <a:r>
              <a:rPr lang="en-US" sz="2800" dirty="0">
                <a:latin typeface="+mn-lt"/>
              </a:rPr>
              <a:t>…in which partners engage critically but constructively with each other's ideas; </a:t>
            </a:r>
          </a:p>
          <a:p>
            <a:pPr>
              <a:spcBef>
                <a:spcPct val="20000"/>
              </a:spcBef>
              <a:buClr>
                <a:schemeClr val="tx2"/>
              </a:buClr>
              <a:buSzPct val="35000"/>
              <a:buFont typeface="Monotype Sorts" pitchFamily="1" charset="2"/>
              <a:buChar char="l"/>
            </a:pPr>
            <a:r>
              <a:rPr lang="en-US" sz="2800" dirty="0">
                <a:solidFill>
                  <a:srgbClr val="DF1816"/>
                </a:solidFill>
                <a:latin typeface="+mn-lt"/>
              </a:rPr>
              <a:t>everyone participates</a:t>
            </a:r>
            <a:r>
              <a:rPr lang="en-US" sz="2800" dirty="0">
                <a:latin typeface="+mn-lt"/>
              </a:rPr>
              <a:t>; </a:t>
            </a:r>
          </a:p>
          <a:p>
            <a:pPr>
              <a:spcBef>
                <a:spcPct val="20000"/>
              </a:spcBef>
              <a:buClr>
                <a:schemeClr val="tx2"/>
              </a:buClr>
              <a:buSzPct val="35000"/>
              <a:buFont typeface="Monotype Sorts" pitchFamily="1" charset="2"/>
              <a:buChar char="l"/>
            </a:pPr>
            <a:r>
              <a:rPr lang="en-US" sz="2800" dirty="0">
                <a:latin typeface="+mn-lt"/>
              </a:rPr>
              <a:t>tentative ideas are treated with respect;</a:t>
            </a:r>
          </a:p>
          <a:p>
            <a:pPr>
              <a:spcBef>
                <a:spcPct val="20000"/>
              </a:spcBef>
              <a:buClr>
                <a:schemeClr val="tx2"/>
              </a:buClr>
              <a:buSzPct val="35000"/>
              <a:buFont typeface="Monotype Sorts" pitchFamily="1" charset="2"/>
              <a:buChar char="l"/>
            </a:pPr>
            <a:r>
              <a:rPr lang="en-US" sz="2800" dirty="0">
                <a:latin typeface="+mn-lt"/>
              </a:rPr>
              <a:t>ideas may be challenged;</a:t>
            </a:r>
          </a:p>
          <a:p>
            <a:pPr>
              <a:spcBef>
                <a:spcPct val="20000"/>
              </a:spcBef>
              <a:buClr>
                <a:schemeClr val="tx2"/>
              </a:buClr>
              <a:buSzPct val="35000"/>
              <a:buFont typeface="Monotype Sorts" pitchFamily="1" charset="2"/>
              <a:buChar char="l"/>
            </a:pPr>
            <a:r>
              <a:rPr lang="en-US" sz="2800" dirty="0">
                <a:latin typeface="+mn-lt"/>
              </a:rPr>
              <a:t>challenges are justified, </a:t>
            </a:r>
            <a:r>
              <a:rPr lang="en-US" sz="2800" dirty="0">
                <a:solidFill>
                  <a:srgbClr val="DF1816"/>
                </a:solidFill>
                <a:latin typeface="+mn-lt"/>
              </a:rPr>
              <a:t>reasons are given</a:t>
            </a:r>
            <a:r>
              <a:rPr lang="en-US" sz="2800" dirty="0">
                <a:latin typeface="+mn-lt"/>
              </a:rPr>
              <a:t> and alternative ideas or understandings are offered;</a:t>
            </a:r>
          </a:p>
          <a:p>
            <a:pPr>
              <a:spcBef>
                <a:spcPct val="20000"/>
              </a:spcBef>
              <a:buClr>
                <a:schemeClr val="tx2"/>
              </a:buClr>
              <a:buSzPct val="35000"/>
              <a:buFont typeface="Monotype Sorts" pitchFamily="1" charset="2"/>
              <a:buChar char="l"/>
            </a:pPr>
            <a:r>
              <a:rPr lang="en-US" sz="2800" dirty="0">
                <a:latin typeface="+mn-lt"/>
              </a:rPr>
              <a:t>opinions are considered before decisions are made and </a:t>
            </a:r>
            <a:r>
              <a:rPr lang="en-US" sz="2800" dirty="0">
                <a:solidFill>
                  <a:srgbClr val="DF1816"/>
                </a:solidFill>
                <a:latin typeface="+mn-lt"/>
              </a:rPr>
              <a:t>agreement is sought</a:t>
            </a:r>
            <a:r>
              <a:rPr lang="en-US" sz="2800" dirty="0">
                <a:latin typeface="+mn-lt"/>
              </a:rPr>
              <a:t>. </a:t>
            </a:r>
          </a:p>
          <a:p>
            <a:pPr>
              <a:spcBef>
                <a:spcPct val="20000"/>
              </a:spcBef>
              <a:buClr>
                <a:schemeClr val="tx2"/>
              </a:buClr>
              <a:buSzPct val="35000"/>
              <a:buFont typeface="Monotype Sorts" pitchFamily="1" charset="2"/>
              <a:buChar char="l"/>
            </a:pPr>
            <a:r>
              <a:rPr lang="en-US" sz="2800" dirty="0">
                <a:latin typeface="+mn-lt"/>
              </a:rPr>
              <a:t>Knowledge is made publicly accountable and so </a:t>
            </a:r>
            <a:r>
              <a:rPr lang="en-US" sz="2800" dirty="0">
                <a:solidFill>
                  <a:srgbClr val="DF1816"/>
                </a:solidFill>
                <a:latin typeface="+mn-lt"/>
              </a:rPr>
              <a:t>reasoning is visible in the talk</a:t>
            </a:r>
            <a:r>
              <a:rPr lang="en-US" sz="2800" dirty="0" smtClean="0">
                <a:solidFill>
                  <a:srgbClr val="DF1816"/>
                </a:solidFill>
                <a:latin typeface="+mn-lt"/>
              </a:rPr>
              <a:t>.</a:t>
            </a:r>
            <a:endParaRPr lang="en-US" sz="2800" dirty="0">
              <a:solidFill>
                <a:srgbClr val="DF1816"/>
              </a:solidFill>
              <a:latin typeface="+mn-lt"/>
            </a:endParaRPr>
          </a:p>
        </p:txBody>
      </p:sp>
      <p:sp>
        <p:nvSpPr>
          <p:cNvPr id="5" name="Rectangle 4"/>
          <p:cNvSpPr/>
          <p:nvPr/>
        </p:nvSpPr>
        <p:spPr>
          <a:xfrm>
            <a:off x="-1" y="0"/>
            <a:ext cx="10702977"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Exploratory Talk….</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 name="Picture 1"/>
          <p:cNvPicPr>
            <a:picLocks noChangeAspect="1"/>
          </p:cNvPicPr>
          <p:nvPr/>
        </p:nvPicPr>
        <p:blipFill>
          <a:blip r:embed="rId3"/>
          <a:stretch>
            <a:fillRect/>
          </a:stretch>
        </p:blipFill>
        <p:spPr>
          <a:xfrm>
            <a:off x="10612999" y="0"/>
            <a:ext cx="1579001" cy="1030313"/>
          </a:xfrm>
          <a:prstGeom prst="rect">
            <a:avLst/>
          </a:prstGeom>
        </p:spPr>
      </p:pic>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05042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hape 191"/>
          <p:cNvSpPr>
            <a:spLocks noGrp="1"/>
          </p:cNvSpPr>
          <p:nvPr>
            <p:ph type="title" idx="4294967295"/>
          </p:nvPr>
        </p:nvSpPr>
        <p:spPr>
          <a:xfrm>
            <a:off x="2208213" y="393793"/>
            <a:ext cx="7956550" cy="1311088"/>
          </a:xfrm>
        </p:spPr>
        <p:txBody>
          <a:bodyPr vert="horz" lIns="91440" tIns="45700" rIns="91440" bIns="45700" rtlCol="0" anchor="ctr">
            <a:spAutoFit/>
          </a:bodyPr>
          <a:lstStyle/>
          <a:p>
            <a:pPr eaLnBrk="1" hangingPunct="1"/>
            <a:r>
              <a:rPr lang="en-GB" b="1">
                <a:solidFill>
                  <a:schemeClr val="accent2"/>
                </a:solidFill>
                <a:latin typeface="Comic Sans MS" panose="030F0702030302020204" pitchFamily="66" charset="0"/>
                <a:cs typeface="Arial" panose="020B0604020202020204" pitchFamily="34" charset="0"/>
                <a:sym typeface="Comic Sans MS" panose="030F0702030302020204" pitchFamily="66" charset="0"/>
              </a:rPr>
              <a:t>Exploratory Talk: </a:t>
            </a:r>
            <a:br>
              <a:rPr lang="en-GB" b="1">
                <a:solidFill>
                  <a:schemeClr val="accent2"/>
                </a:solidFill>
                <a:latin typeface="Comic Sans MS" panose="030F0702030302020204" pitchFamily="66" charset="0"/>
                <a:cs typeface="Arial" panose="020B0604020202020204" pitchFamily="34" charset="0"/>
                <a:sym typeface="Comic Sans MS" panose="030F0702030302020204" pitchFamily="66" charset="0"/>
              </a:rPr>
            </a:br>
            <a:r>
              <a:rPr lang="en-GB" b="1">
                <a:solidFill>
                  <a:schemeClr val="accent2"/>
                </a:solidFill>
                <a:latin typeface="Comic Sans MS" panose="030F0702030302020204" pitchFamily="66" charset="0"/>
                <a:cs typeface="Arial" panose="020B0604020202020204" pitchFamily="34" charset="0"/>
                <a:sym typeface="Comic Sans MS" panose="030F0702030302020204" pitchFamily="66" charset="0"/>
              </a:rPr>
              <a:t>When group work goes right</a:t>
            </a:r>
            <a:endParaRPr lang="en-GB">
              <a:solidFill>
                <a:schemeClr val="accent2"/>
              </a:solidFill>
              <a:latin typeface="Comic Sans MS" panose="030F0702030302020204" pitchFamily="66" charset="0"/>
              <a:cs typeface="Arial" panose="020B0604020202020204" pitchFamily="34" charset="0"/>
              <a:sym typeface="Comic Sans MS" panose="030F0702030302020204" pitchFamily="66" charset="0"/>
            </a:endParaRPr>
          </a:p>
        </p:txBody>
      </p:sp>
      <p:sp>
        <p:nvSpPr>
          <p:cNvPr id="49154" name="Shape 192"/>
          <p:cNvSpPr>
            <a:spLocks noChangeArrowheads="1"/>
          </p:cNvSpPr>
          <p:nvPr/>
        </p:nvSpPr>
        <p:spPr bwMode="auto">
          <a:xfrm>
            <a:off x="1524000" y="2163242"/>
            <a:ext cx="8705850" cy="3985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lgn="l">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Char char="•"/>
            </a:pPr>
            <a:r>
              <a:rPr lang="en-GB" sz="2400" dirty="0">
                <a:latin typeface="Comic Sans MS" panose="030F0702030302020204" pitchFamily="66" charset="0"/>
                <a:sym typeface="Comic Sans MS" panose="030F0702030302020204" pitchFamily="66" charset="0"/>
              </a:rPr>
              <a:t>   Talk is really important for learning!!!!</a:t>
            </a:r>
          </a:p>
          <a:p>
            <a:pPr>
              <a:buFontTx/>
              <a:buChar char="•"/>
            </a:pPr>
            <a:r>
              <a:rPr lang="en-GB" sz="2400" dirty="0">
                <a:latin typeface="Comic Sans MS" panose="030F0702030302020204" pitchFamily="66" charset="0"/>
                <a:sym typeface="Comic Sans MS" panose="030F0702030302020204" pitchFamily="66" charset="0"/>
              </a:rPr>
              <a:t>   Sharing your ideas with somebody else is learning</a:t>
            </a:r>
          </a:p>
          <a:p>
            <a:pPr>
              <a:spcBef>
                <a:spcPts val="563"/>
              </a:spcBef>
              <a:buClr>
                <a:srgbClr val="000000"/>
              </a:buClr>
              <a:buSzPct val="101000"/>
              <a:buFontTx/>
              <a:buChar char="•"/>
            </a:pPr>
            <a:r>
              <a:rPr lang="en-GB" sz="2400" dirty="0">
                <a:latin typeface="Comic Sans MS" panose="030F0702030302020204" pitchFamily="66" charset="0"/>
                <a:sym typeface="Comic Sans MS" panose="030F0702030302020204" pitchFamily="66" charset="0"/>
              </a:rPr>
              <a:t>   Everyone offers relevant information</a:t>
            </a:r>
          </a:p>
          <a:p>
            <a:pPr>
              <a:buClr>
                <a:srgbClr val="000000"/>
              </a:buClr>
              <a:buSzPct val="101000"/>
              <a:buFont typeface="Arial" panose="020B0604020202020204" pitchFamily="34" charset="0"/>
              <a:buChar char="•"/>
            </a:pPr>
            <a:r>
              <a:rPr lang="en-GB" sz="2400" dirty="0">
                <a:latin typeface="Comic Sans MS" panose="030F0702030302020204" pitchFamily="66" charset="0"/>
                <a:sym typeface="Comic Sans MS" panose="030F0702030302020204" pitchFamily="66" charset="0"/>
              </a:rPr>
              <a:t>   Everyone's ideas are treated as worthwhile </a:t>
            </a:r>
          </a:p>
          <a:p>
            <a:pPr>
              <a:buClr>
                <a:srgbClr val="000000"/>
              </a:buClr>
              <a:buSzPct val="101000"/>
              <a:buFont typeface="Arial" panose="020B0604020202020204" pitchFamily="34" charset="0"/>
              <a:buChar char="•"/>
            </a:pPr>
            <a:r>
              <a:rPr lang="en-GB" sz="2400" dirty="0">
                <a:latin typeface="Comic Sans MS" panose="030F0702030302020204" pitchFamily="66" charset="0"/>
                <a:sym typeface="Comic Sans MS" panose="030F0702030302020204" pitchFamily="66" charset="0"/>
              </a:rPr>
              <a:t>   People ask each other what they think</a:t>
            </a:r>
          </a:p>
          <a:p>
            <a:pPr>
              <a:buClr>
                <a:srgbClr val="000000"/>
              </a:buClr>
              <a:buSzPct val="101000"/>
              <a:buFont typeface="Arial" panose="020B0604020202020204" pitchFamily="34" charset="0"/>
              <a:buChar char="•"/>
            </a:pPr>
            <a:r>
              <a:rPr lang="en-GB" sz="2400" dirty="0">
                <a:latin typeface="Comic Sans MS" panose="030F0702030302020204" pitchFamily="66" charset="0"/>
                <a:sym typeface="Comic Sans MS" panose="030F0702030302020204" pitchFamily="66" charset="0"/>
              </a:rPr>
              <a:t>   People ask for reasons and give them</a:t>
            </a:r>
          </a:p>
          <a:p>
            <a:pPr>
              <a:buClr>
                <a:srgbClr val="000000"/>
              </a:buClr>
              <a:buSzPct val="101000"/>
              <a:buFont typeface="Arial" panose="020B0604020202020204" pitchFamily="34" charset="0"/>
              <a:buChar char="•"/>
            </a:pPr>
            <a:r>
              <a:rPr lang="en-GB" sz="2400" dirty="0">
                <a:latin typeface="Comic Sans MS" panose="030F0702030302020204" pitchFamily="66" charset="0"/>
                <a:sym typeface="Comic Sans MS" panose="030F0702030302020204" pitchFamily="66" charset="0"/>
              </a:rPr>
              <a:t>   People try to reach agreement</a:t>
            </a:r>
          </a:p>
          <a:p>
            <a:endParaRPr lang="en-GB" sz="2400" dirty="0"/>
          </a:p>
          <a:p>
            <a:endParaRPr lang="en-GB" sz="2400" dirty="0"/>
          </a:p>
          <a:p>
            <a:pPr marL="0" lvl="3">
              <a:buClr>
                <a:srgbClr val="000000"/>
              </a:buClr>
              <a:buSzPct val="99000"/>
            </a:pPr>
            <a:r>
              <a:rPr lang="en-GB" sz="3200" dirty="0">
                <a:solidFill>
                  <a:schemeClr val="accent2"/>
                </a:solidFill>
                <a:latin typeface="Comic Sans MS" panose="030F0702030302020204" pitchFamily="66" charset="0"/>
                <a:sym typeface="Comic Sans MS" panose="030F0702030302020204" pitchFamily="66" charset="0"/>
              </a:rPr>
              <a:t>People don</a:t>
            </a:r>
            <a:r>
              <a:rPr lang="en-GB" sz="3200" dirty="0">
                <a:solidFill>
                  <a:schemeClr val="accent2"/>
                </a:solidFill>
              </a:rPr>
              <a:t>’</a:t>
            </a:r>
            <a:r>
              <a:rPr lang="en-GB" sz="3200" dirty="0">
                <a:solidFill>
                  <a:schemeClr val="accent2"/>
                </a:solidFill>
                <a:latin typeface="Comic Sans MS" panose="030F0702030302020204" pitchFamily="66" charset="0"/>
                <a:sym typeface="Comic Sans MS" panose="030F0702030302020204" pitchFamily="66" charset="0"/>
              </a:rPr>
              <a:t>t just interact - they </a:t>
            </a:r>
            <a:r>
              <a:rPr lang="en-GB" sz="3200" dirty="0" err="1">
                <a:solidFill>
                  <a:schemeClr val="accent2"/>
                </a:solidFill>
                <a:latin typeface="Comic Sans MS" panose="030F0702030302020204" pitchFamily="66" charset="0"/>
                <a:sym typeface="Comic Sans MS" panose="030F0702030302020204" pitchFamily="66" charset="0"/>
              </a:rPr>
              <a:t>interthink</a:t>
            </a:r>
            <a:r>
              <a:rPr lang="en-GB" sz="3200" dirty="0">
                <a:solidFill>
                  <a:schemeClr val="accent2"/>
                </a:solidFill>
                <a:latin typeface="Comic Sans MS" panose="030F0702030302020204" pitchFamily="66" charset="0"/>
                <a:sym typeface="Comic Sans MS" panose="030F0702030302020204" pitchFamily="66" charset="0"/>
              </a:rPr>
              <a:t>!</a:t>
            </a:r>
          </a:p>
        </p:txBody>
      </p:sp>
      <p:pic>
        <p:nvPicPr>
          <p:cNvPr id="4" name="Picture 3"/>
          <p:cNvPicPr>
            <a:picLocks noChangeAspect="1"/>
          </p:cNvPicPr>
          <p:nvPr/>
        </p:nvPicPr>
        <p:blipFill>
          <a:blip r:embed="rId3"/>
          <a:stretch>
            <a:fillRect/>
          </a:stretch>
        </p:blipFill>
        <p:spPr>
          <a:xfrm>
            <a:off x="10613036" y="0"/>
            <a:ext cx="1578964"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691099496"/>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38200" y="406689"/>
            <a:ext cx="10515600" cy="1325563"/>
          </a:xfrm>
        </p:spPr>
        <p:txBody>
          <a:bodyPr/>
          <a:lstStyle/>
          <a:p>
            <a:r>
              <a:rPr lang="en-GB">
                <a:solidFill>
                  <a:schemeClr val="accent2"/>
                </a:solidFill>
                <a:latin typeface="Comic Sans MS" panose="030F0702030302020204" pitchFamily="66" charset="0"/>
              </a:rPr>
              <a:t>Exploratory Talk- How to do it!</a:t>
            </a:r>
          </a:p>
        </p:txBody>
      </p:sp>
      <p:sp>
        <p:nvSpPr>
          <p:cNvPr id="17412" name="Text Box 4"/>
          <p:cNvSpPr txBox="1">
            <a:spLocks noChangeArrowheads="1"/>
          </p:cNvSpPr>
          <p:nvPr/>
        </p:nvSpPr>
        <p:spPr bwMode="auto">
          <a:xfrm>
            <a:off x="5808663" y="1700213"/>
            <a:ext cx="2400300" cy="506412"/>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What are your reasons?</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13" name="Text Box 5"/>
          <p:cNvSpPr txBox="1">
            <a:spLocks noChangeArrowheads="1"/>
          </p:cNvSpPr>
          <p:nvPr/>
        </p:nvSpPr>
        <p:spPr bwMode="auto">
          <a:xfrm>
            <a:off x="2495550" y="2349500"/>
            <a:ext cx="2628900" cy="598488"/>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Is there another way of looking at this?</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14" name="Text Box 6"/>
          <p:cNvSpPr txBox="1">
            <a:spLocks noChangeArrowheads="1"/>
          </p:cNvSpPr>
          <p:nvPr/>
        </p:nvSpPr>
        <p:spPr bwMode="auto">
          <a:xfrm>
            <a:off x="5735638" y="2420939"/>
            <a:ext cx="2514600" cy="598487"/>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Have we considered all of the factors?</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15" name="Text Box 7"/>
          <p:cNvSpPr txBox="1">
            <a:spLocks noChangeArrowheads="1"/>
          </p:cNvSpPr>
          <p:nvPr/>
        </p:nvSpPr>
        <p:spPr bwMode="auto">
          <a:xfrm>
            <a:off x="2566988" y="3213100"/>
            <a:ext cx="2514600" cy="571500"/>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I agree with you because…</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16" name="Text Box 8"/>
          <p:cNvSpPr txBox="1">
            <a:spLocks noChangeArrowheads="1"/>
          </p:cNvSpPr>
          <p:nvPr/>
        </p:nvSpPr>
        <p:spPr bwMode="auto">
          <a:xfrm>
            <a:off x="5808663" y="3284539"/>
            <a:ext cx="2743200" cy="568325"/>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I disagree with you because…</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17" name="Text Box 9"/>
          <p:cNvSpPr txBox="1">
            <a:spLocks noChangeArrowheads="1"/>
          </p:cNvSpPr>
          <p:nvPr/>
        </p:nvSpPr>
        <p:spPr bwMode="auto">
          <a:xfrm>
            <a:off x="2640013" y="4076700"/>
            <a:ext cx="2400300" cy="571500"/>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What have we agreed?</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18" name="Text Box 10"/>
          <p:cNvSpPr txBox="1">
            <a:spLocks noChangeArrowheads="1"/>
          </p:cNvSpPr>
          <p:nvPr/>
        </p:nvSpPr>
        <p:spPr bwMode="auto">
          <a:xfrm>
            <a:off x="5880100" y="4076700"/>
            <a:ext cx="2400300" cy="571500"/>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What if?</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19" name="Text Box 11"/>
          <p:cNvSpPr txBox="1">
            <a:spLocks noChangeArrowheads="1"/>
          </p:cNvSpPr>
          <p:nvPr/>
        </p:nvSpPr>
        <p:spPr bwMode="auto">
          <a:xfrm>
            <a:off x="2640013" y="5013325"/>
            <a:ext cx="2514600" cy="571500"/>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The opposite view would be...</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20" name="Text Box 12"/>
          <p:cNvSpPr txBox="1">
            <a:spLocks noChangeArrowheads="1"/>
          </p:cNvSpPr>
          <p:nvPr/>
        </p:nvSpPr>
        <p:spPr bwMode="auto">
          <a:xfrm>
            <a:off x="5735638" y="5013326"/>
            <a:ext cx="2400300" cy="498475"/>
          </a:xfrm>
          <a:prstGeom prst="rect">
            <a:avLst/>
          </a:prstGeom>
          <a:solidFill>
            <a:srgbClr val="FFFFFF"/>
          </a:solidFill>
          <a:ln w="9525">
            <a:solidFill>
              <a:srgbClr val="000000"/>
            </a:solidFill>
            <a:miter lim="800000"/>
            <a:headEnd/>
            <a:tailEnd/>
          </a:ln>
        </p:spPr>
        <p:txBody>
          <a:bodyPr/>
          <a:lstStyle/>
          <a:p>
            <a:r>
              <a:rPr lang="en-GB" altLang="ja-JP" sz="1400" b="1">
                <a:solidFill>
                  <a:srgbClr val="000000"/>
                </a:solidFill>
                <a:latin typeface="Comic Sans MS" panose="030F0702030302020204" pitchFamily="66" charset="0"/>
                <a:ea typeface="MS Mincho" panose="02020609040205080304" pitchFamily="49" charset="-128"/>
                <a:cs typeface="Arial" panose="020B0604020202020204" pitchFamily="34" charset="0"/>
                <a:sym typeface="Arial" panose="020B0604020202020204" pitchFamily="34" charset="0"/>
              </a:rPr>
              <a:t>Another reason is…</a:t>
            </a:r>
            <a:endParaRPr lang="en-GB" sz="1400">
              <a:solidFill>
                <a:srgbClr val="000000"/>
              </a:solidFill>
              <a:ea typeface="MS Mincho" panose="02020609040205080304" pitchFamily="49" charset="-128"/>
              <a:cs typeface="Arial" panose="020B0604020202020204" pitchFamily="34" charset="0"/>
              <a:sym typeface="Arial" panose="020B0604020202020204" pitchFamily="34" charset="0"/>
            </a:endParaRPr>
          </a:p>
        </p:txBody>
      </p:sp>
      <p:sp>
        <p:nvSpPr>
          <p:cNvPr id="17421" name="Rectangle 13"/>
          <p:cNvSpPr>
            <a:spLocks noGrp="1" noChangeArrowheads="1"/>
          </p:cNvSpPr>
          <p:nvPr>
            <p:ph type="body" idx="1"/>
          </p:nvPr>
        </p:nvSpPr>
        <p:spPr>
          <a:xfrm>
            <a:off x="1981201" y="3284539"/>
            <a:ext cx="5986463" cy="2841625"/>
          </a:xfrm>
        </p:spPr>
        <p:txBody>
          <a:bodyPr/>
          <a:lstStyle/>
          <a:p>
            <a:endParaRPr lang="en-US"/>
          </a:p>
        </p:txBody>
      </p:sp>
      <p:sp>
        <p:nvSpPr>
          <p:cNvPr id="17423" name="Text Box 15"/>
          <p:cNvSpPr txBox="1">
            <a:spLocks noChangeArrowheads="1"/>
          </p:cNvSpPr>
          <p:nvPr/>
        </p:nvSpPr>
        <p:spPr bwMode="auto">
          <a:xfrm>
            <a:off x="2566988" y="1557339"/>
            <a:ext cx="2514600" cy="503237"/>
          </a:xfrm>
          <a:prstGeom prst="rect">
            <a:avLst/>
          </a:prstGeom>
          <a:solidFill>
            <a:srgbClr val="FFFFFF"/>
          </a:solidFill>
          <a:ln w="9525">
            <a:solidFill>
              <a:srgbClr val="000000"/>
            </a:solidFill>
            <a:miter lim="800000"/>
            <a:headEnd/>
            <a:tailEnd/>
          </a:ln>
        </p:spPr>
        <p:txBody>
          <a:bodyPr/>
          <a:lstStyle/>
          <a:p>
            <a:r>
              <a:rPr lang="en-GB" sz="1400" b="1">
                <a:solidFill>
                  <a:srgbClr val="000000"/>
                </a:solidFill>
                <a:latin typeface="Comic Sans MS" panose="030F0702030302020204" pitchFamily="66" charset="0"/>
                <a:cs typeface="Arial" panose="020B0604020202020204" pitchFamily="34" charset="0"/>
                <a:sym typeface="Arial" panose="020B0604020202020204" pitchFamily="34" charset="0"/>
              </a:rPr>
              <a:t>What do you think?</a:t>
            </a:r>
          </a:p>
        </p:txBody>
      </p:sp>
      <p:pic>
        <p:nvPicPr>
          <p:cNvPr id="2" name="Picture 1"/>
          <p:cNvPicPr>
            <a:picLocks noChangeAspect="1"/>
          </p:cNvPicPr>
          <p:nvPr/>
        </p:nvPicPr>
        <p:blipFill>
          <a:blip r:embed="rId2"/>
          <a:stretch>
            <a:fillRect/>
          </a:stretch>
        </p:blipFill>
        <p:spPr>
          <a:xfrm>
            <a:off x="10612999" y="-19772"/>
            <a:ext cx="1579001" cy="1030313"/>
          </a:xfrm>
          <a:prstGeom prst="rect">
            <a:avLst/>
          </a:prstGeom>
        </p:spPr>
      </p:pic>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1040835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idx="4294967295"/>
          </p:nvPr>
        </p:nvSpPr>
        <p:spPr/>
        <p:txBody>
          <a:bodyPr/>
          <a:lstStyle/>
          <a:p>
            <a:r>
              <a:rPr lang="en-GB" sz="3600">
                <a:solidFill>
                  <a:schemeClr val="accent2"/>
                </a:solidFill>
                <a:latin typeface="Comic Sans MS" panose="030F0702030302020204" pitchFamily="66" charset="0"/>
                <a:cs typeface="Arial" panose="020B0604020202020204" pitchFamily="34" charset="0"/>
              </a:rPr>
              <a:t>Group Activity One- Icebreaker</a:t>
            </a:r>
          </a:p>
        </p:txBody>
      </p:sp>
      <p:sp>
        <p:nvSpPr>
          <p:cNvPr id="88067" name="Rectangle 3"/>
          <p:cNvSpPr>
            <a:spLocks noGrp="1"/>
          </p:cNvSpPr>
          <p:nvPr>
            <p:ph type="body" idx="4294967295"/>
          </p:nvPr>
        </p:nvSpPr>
        <p:spPr/>
        <p:txBody>
          <a:bodyPr/>
          <a:lstStyle/>
          <a:p>
            <a:pPr marL="266700" indent="-266700"/>
            <a:r>
              <a:rPr lang="en-GB" sz="2000">
                <a:solidFill>
                  <a:schemeClr val="accent2"/>
                </a:solidFill>
                <a:latin typeface="Comic Sans MS" panose="030F0702030302020204" pitchFamily="66" charset="0"/>
                <a:cs typeface="Arial" panose="020B0604020202020204" pitchFamily="34" charset="0"/>
              </a:rPr>
              <a:t>In pairs:</a:t>
            </a:r>
          </a:p>
          <a:p>
            <a:pPr marL="266700" indent="-266700">
              <a:buFontTx/>
              <a:buAutoNum type="arabicPeriod"/>
            </a:pPr>
            <a:r>
              <a:rPr lang="en-GB" sz="2000">
                <a:solidFill>
                  <a:schemeClr val="accent2"/>
                </a:solidFill>
                <a:latin typeface="Comic Sans MS" panose="030F0702030302020204" pitchFamily="66" charset="0"/>
                <a:cs typeface="Arial" panose="020B0604020202020204" pitchFamily="34" charset="0"/>
              </a:rPr>
              <a:t>Think of a famous person and write their name down on a post it, don’t tell your partner who it is</a:t>
            </a:r>
          </a:p>
          <a:p>
            <a:pPr marL="266700" indent="-266700">
              <a:buFontTx/>
              <a:buAutoNum type="arabicPeriod"/>
            </a:pPr>
            <a:r>
              <a:rPr lang="en-GB" sz="2000">
                <a:solidFill>
                  <a:schemeClr val="accent2"/>
                </a:solidFill>
                <a:latin typeface="Comic Sans MS" panose="030F0702030302020204" pitchFamily="66" charset="0"/>
                <a:cs typeface="Arial" panose="020B0604020202020204" pitchFamily="34" charset="0"/>
              </a:rPr>
              <a:t>Stick the post it note to your partners forehead</a:t>
            </a:r>
          </a:p>
          <a:p>
            <a:pPr marL="266700" indent="-266700">
              <a:buFontTx/>
              <a:buAutoNum type="arabicPeriod"/>
            </a:pPr>
            <a:r>
              <a:rPr lang="en-GB" sz="2000">
                <a:solidFill>
                  <a:schemeClr val="accent2"/>
                </a:solidFill>
                <a:latin typeface="Comic Sans MS" panose="030F0702030302020204" pitchFamily="66" charset="0"/>
                <a:cs typeface="Arial" panose="020B0604020202020204" pitchFamily="34" charset="0"/>
              </a:rPr>
              <a:t>The task is for the person with the post it on their head to try and guess who it is, the other person can only answer yes or no</a:t>
            </a:r>
          </a:p>
          <a:p>
            <a:pPr marL="266700" indent="-266700">
              <a:buFontTx/>
              <a:buAutoNum type="arabicPeriod"/>
            </a:pPr>
            <a:r>
              <a:rPr lang="en-GB" sz="2000">
                <a:solidFill>
                  <a:schemeClr val="accent2"/>
                </a:solidFill>
                <a:latin typeface="Comic Sans MS" panose="030F0702030302020204" pitchFamily="66" charset="0"/>
                <a:cs typeface="Arial" panose="020B0604020202020204" pitchFamily="34" charset="0"/>
              </a:rPr>
              <a:t>You have 2 minutes</a:t>
            </a:r>
          </a:p>
        </p:txBody>
      </p:sp>
      <p:pic>
        <p:nvPicPr>
          <p:cNvPr id="88069" name="Picture 5" descr="2078076913_74ab13ddb4_z"/>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9376" y="4149725"/>
            <a:ext cx="1711325" cy="22812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10613036" y="0"/>
            <a:ext cx="1578964"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091825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idx="4294967295"/>
          </p:nvPr>
        </p:nvSpPr>
        <p:spPr/>
        <p:txBody>
          <a:bodyPr/>
          <a:lstStyle/>
          <a:p>
            <a:r>
              <a:rPr lang="en-GB" sz="3600">
                <a:solidFill>
                  <a:schemeClr val="accent2"/>
                </a:solidFill>
                <a:latin typeface="Comic Sans MS" panose="030F0702030302020204" pitchFamily="66" charset="0"/>
                <a:cs typeface="Arial" panose="020B0604020202020204" pitchFamily="34" charset="0"/>
              </a:rPr>
              <a:t>Group Activity Two- Debate</a:t>
            </a:r>
          </a:p>
        </p:txBody>
      </p:sp>
      <p:sp>
        <p:nvSpPr>
          <p:cNvPr id="89091" name="Rectangle 3"/>
          <p:cNvSpPr>
            <a:spLocks noGrp="1"/>
          </p:cNvSpPr>
          <p:nvPr>
            <p:ph type="body" idx="4294967295"/>
          </p:nvPr>
        </p:nvSpPr>
        <p:spPr/>
        <p:txBody>
          <a:bodyPr>
            <a:normAutofit fontScale="85000" lnSpcReduction="20000"/>
          </a:bodyPr>
          <a:lstStyle/>
          <a:p>
            <a:pPr marL="266700" indent="-266700"/>
            <a:r>
              <a:rPr lang="en-GB" sz="2000">
                <a:solidFill>
                  <a:schemeClr val="accent2"/>
                </a:solidFill>
                <a:latin typeface="Comic Sans MS" panose="030F0702030302020204" pitchFamily="66" charset="0"/>
                <a:cs typeface="Arial" panose="020B0604020202020204" pitchFamily="34" charset="0"/>
              </a:rPr>
              <a:t>In groups of 3:</a:t>
            </a:r>
          </a:p>
          <a:p>
            <a:pPr marL="266700" indent="-266700"/>
            <a:endParaRPr lang="en-GB" sz="2000">
              <a:solidFill>
                <a:schemeClr val="accent2"/>
              </a:solidFill>
              <a:latin typeface="Comic Sans MS" panose="030F0702030302020204" pitchFamily="66" charset="0"/>
              <a:cs typeface="Arial" panose="020B0604020202020204" pitchFamily="34" charset="0"/>
            </a:endParaRPr>
          </a:p>
          <a:p>
            <a:pPr marL="266700" indent="-266700">
              <a:buFontTx/>
              <a:buAutoNum type="arabicPeriod"/>
            </a:pPr>
            <a:r>
              <a:rPr lang="en-GB" sz="2000">
                <a:solidFill>
                  <a:schemeClr val="accent2"/>
                </a:solidFill>
                <a:latin typeface="Comic Sans MS" panose="030F0702030302020204" pitchFamily="66" charset="0"/>
                <a:cs typeface="Arial" panose="020B0604020202020204" pitchFamily="34" charset="0"/>
              </a:rPr>
              <a:t>Take a card from the brown envelope, in your group you have 2  minutes to debate the issue on the card</a:t>
            </a:r>
          </a:p>
          <a:p>
            <a:pPr marL="266700" indent="-266700"/>
            <a:endParaRPr lang="en-GB" sz="2000">
              <a:solidFill>
                <a:schemeClr val="accent2"/>
              </a:solidFill>
              <a:latin typeface="Comic Sans MS" panose="030F0702030302020204" pitchFamily="66" charset="0"/>
              <a:cs typeface="Arial" panose="020B0604020202020204" pitchFamily="34" charset="0"/>
            </a:endParaRPr>
          </a:p>
          <a:p>
            <a:pPr marL="266700" indent="-266700">
              <a:buFontTx/>
              <a:buAutoNum type="arabicPeriod" startAt="2"/>
            </a:pPr>
            <a:r>
              <a:rPr lang="en-GB" sz="2000">
                <a:solidFill>
                  <a:schemeClr val="accent2"/>
                </a:solidFill>
                <a:latin typeface="Comic Sans MS" panose="030F0702030302020204" pitchFamily="66" charset="0"/>
                <a:cs typeface="Arial" panose="020B0604020202020204" pitchFamily="34" charset="0"/>
              </a:rPr>
              <a:t>Remember the rules for great group work and talk:</a:t>
            </a:r>
          </a:p>
          <a:p>
            <a:pPr marL="266700" indent="-266700">
              <a:buFontTx/>
              <a:buChar char="•"/>
            </a:pPr>
            <a:r>
              <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rPr>
              <a:t>   Everyone offers relevant information</a:t>
            </a:r>
          </a:p>
          <a:p>
            <a:pPr marL="266700" indent="-266700">
              <a:buFontTx/>
              <a:buChar char="•"/>
            </a:pPr>
            <a:r>
              <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rPr>
              <a:t>   Everyone's ideas are treated as worthwhile</a:t>
            </a:r>
            <a:r>
              <a:rPr lang="en-GB" sz="2000">
                <a:solidFill>
                  <a:schemeClr val="accent2"/>
                </a:solidFill>
                <a:latin typeface="Comic Sans MS" panose="030F0702030302020204" pitchFamily="66" charset="0"/>
                <a:cs typeface="Arial" panose="020B0604020202020204" pitchFamily="34" charset="0"/>
              </a:rPr>
              <a:t>–</a:t>
            </a:r>
            <a:r>
              <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rPr>
              <a:t>    but are critically evaluated</a:t>
            </a:r>
          </a:p>
          <a:p>
            <a:pPr marL="266700" indent="-266700">
              <a:buFontTx/>
              <a:buChar char="•"/>
            </a:pPr>
            <a:r>
              <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rPr>
              <a:t>   People ask each other what they think</a:t>
            </a:r>
          </a:p>
          <a:p>
            <a:pPr marL="266700" indent="-266700">
              <a:buFontTx/>
              <a:buChar char="•"/>
            </a:pPr>
            <a:r>
              <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rPr>
              <a:t>   People ask for reasons and give them</a:t>
            </a:r>
          </a:p>
          <a:p>
            <a:pPr marL="266700" indent="-266700">
              <a:buFontTx/>
              <a:buChar char="•"/>
            </a:pPr>
            <a:r>
              <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rPr>
              <a:t>   People try to reach agreement</a:t>
            </a:r>
          </a:p>
          <a:p>
            <a:pPr marL="266700" indent="-266700"/>
            <a:endPar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endParaRPr>
          </a:p>
          <a:p>
            <a:pPr marL="266700" indent="-266700"/>
            <a:endPar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endParaRPr>
          </a:p>
          <a:p>
            <a:pPr marL="266700" indent="-266700"/>
            <a:r>
              <a:rPr lang="en-GB" sz="2000">
                <a:solidFill>
                  <a:schemeClr val="accent2"/>
                </a:solidFill>
                <a:latin typeface="Comic Sans MS" panose="030F0702030302020204" pitchFamily="66" charset="0"/>
                <a:cs typeface="Arial" panose="020B0604020202020204" pitchFamily="34" charset="0"/>
                <a:sym typeface="Comic Sans MS" panose="030F0702030302020204" pitchFamily="66" charset="0"/>
              </a:rPr>
              <a:t>Use the prompt phrases on your table to help you!</a:t>
            </a:r>
          </a:p>
        </p:txBody>
      </p:sp>
      <p:pic>
        <p:nvPicPr>
          <p:cNvPr id="89093" name="Picture 5" descr="clipart_of_15085_sm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688" y="4365625"/>
            <a:ext cx="2411412" cy="22177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10613036" y="0"/>
            <a:ext cx="1578964"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523620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r>
              <a:rPr lang="en-GB" sz="3200">
                <a:solidFill>
                  <a:schemeClr val="accent2"/>
                </a:solidFill>
                <a:latin typeface="Comic Sans MS" panose="030F0702030302020204" pitchFamily="66" charset="0"/>
                <a:cs typeface="Arial" panose="020B0604020202020204" pitchFamily="34" charset="0"/>
              </a:rPr>
              <a:t>Group Activity Three- Design a Mammal</a:t>
            </a:r>
          </a:p>
        </p:txBody>
      </p:sp>
      <p:sp>
        <p:nvSpPr>
          <p:cNvPr id="90115" name="Rectangle 3"/>
          <p:cNvSpPr>
            <a:spLocks noGrp="1"/>
          </p:cNvSpPr>
          <p:nvPr>
            <p:ph type="body" idx="4294967295"/>
          </p:nvPr>
        </p:nvSpPr>
        <p:spPr/>
        <p:txBody>
          <a:bodyPr>
            <a:normAutofit fontScale="85000" lnSpcReduction="20000"/>
          </a:bodyPr>
          <a:lstStyle/>
          <a:p>
            <a:pPr>
              <a:lnSpc>
                <a:spcPct val="80000"/>
              </a:lnSpc>
            </a:pPr>
            <a:r>
              <a:rPr lang="en-GB" sz="1800">
                <a:solidFill>
                  <a:schemeClr val="accent2"/>
                </a:solidFill>
                <a:latin typeface="Comic Sans MS" panose="030F0702030302020204" pitchFamily="66" charset="0"/>
                <a:cs typeface="Arial" panose="020B0604020202020204" pitchFamily="34" charset="0"/>
              </a:rPr>
              <a:t>In groups of 3:</a:t>
            </a: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r>
              <a:rPr lang="en-GB" sz="1800">
                <a:solidFill>
                  <a:schemeClr val="accent2"/>
                </a:solidFill>
                <a:latin typeface="Comic Sans MS" panose="030F0702030302020204" pitchFamily="66" charset="0"/>
                <a:cs typeface="Arial" panose="020B0604020202020204" pitchFamily="34" charset="0"/>
              </a:rPr>
              <a:t>You have to design a mammal to live in the Canadian Arctic </a:t>
            </a: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r>
              <a:rPr lang="en-GB" sz="1800">
                <a:solidFill>
                  <a:schemeClr val="accent2"/>
                </a:solidFill>
                <a:latin typeface="Comic Sans MS" panose="030F0702030302020204" pitchFamily="66" charset="0"/>
                <a:cs typeface="Arial" panose="020B0604020202020204" pitchFamily="34" charset="0"/>
              </a:rPr>
              <a:t>(very low temperatures and constant darkness in the winter, and temperatures above freezing and constant daylight in the summer)</a:t>
            </a: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r>
              <a:rPr lang="en-GB" sz="1800">
                <a:solidFill>
                  <a:schemeClr val="accent2"/>
                </a:solidFill>
                <a:latin typeface="Comic Sans MS" panose="030F0702030302020204" pitchFamily="66" charset="0"/>
                <a:cs typeface="Arial" panose="020B0604020202020204" pitchFamily="34" charset="0"/>
              </a:rPr>
              <a:t>Choose SIX characteristics from the cards in the white envelope and these must make a sensible animal</a:t>
            </a: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r>
              <a:rPr lang="en-GB" sz="1800" b="1">
                <a:solidFill>
                  <a:schemeClr val="accent2"/>
                </a:solidFill>
                <a:latin typeface="Comic Sans MS" panose="030F0702030302020204" pitchFamily="66" charset="0"/>
                <a:cs typeface="Arial" panose="020B0604020202020204" pitchFamily="34" charset="0"/>
              </a:rPr>
              <a:t>Use the exploratory talk prompts on your table to help structure your groups conversation about which characteristics to choose</a:t>
            </a:r>
          </a:p>
          <a:p>
            <a:pPr>
              <a:lnSpc>
                <a:spcPct val="80000"/>
              </a:lnSpc>
            </a:pPr>
            <a:endParaRPr lang="en-GB" sz="1800" b="1">
              <a:solidFill>
                <a:schemeClr val="accent2"/>
              </a:solidFill>
              <a:latin typeface="Comic Sans MS" panose="030F0702030302020204" pitchFamily="66" charset="0"/>
              <a:cs typeface="Arial" panose="020B0604020202020204" pitchFamily="34" charset="0"/>
            </a:endParaRPr>
          </a:p>
          <a:p>
            <a:pPr>
              <a:lnSpc>
                <a:spcPct val="80000"/>
              </a:lnSpc>
            </a:pPr>
            <a:r>
              <a:rPr lang="en-GB" sz="1800">
                <a:solidFill>
                  <a:schemeClr val="accent2"/>
                </a:solidFill>
                <a:latin typeface="Comic Sans MS" panose="030F0702030302020204" pitchFamily="66" charset="0"/>
                <a:cs typeface="Arial" panose="020B0604020202020204" pitchFamily="34" charset="0"/>
              </a:rPr>
              <a:t>Using the A3 paper draw your animal and give him/her a name</a:t>
            </a: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r>
              <a:rPr lang="en-GB" sz="1800">
                <a:solidFill>
                  <a:schemeClr val="accent2"/>
                </a:solidFill>
                <a:latin typeface="Comic Sans MS" panose="030F0702030302020204" pitchFamily="66" charset="0"/>
                <a:cs typeface="Arial" panose="020B0604020202020204" pitchFamily="34" charset="0"/>
              </a:rPr>
              <a:t>You have 10 minutes!</a:t>
            </a: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a:p>
            <a:pPr>
              <a:lnSpc>
                <a:spcPct val="80000"/>
              </a:lnSpc>
            </a:pPr>
            <a:endParaRPr lang="en-GB" sz="1800">
              <a:solidFill>
                <a:schemeClr val="accent2"/>
              </a:solidFill>
              <a:latin typeface="Comic Sans MS" panose="030F0702030302020204" pitchFamily="66" charset="0"/>
              <a:cs typeface="Arial" panose="020B0604020202020204" pitchFamily="34" charset="0"/>
            </a:endParaRPr>
          </a:p>
        </p:txBody>
      </p:sp>
      <p:pic>
        <p:nvPicPr>
          <p:cNvPr id="90117" name="Picture 5" descr="dArt_North_Pole_vol_1-16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425" y="5084763"/>
            <a:ext cx="2914650" cy="17065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10613036" y="0"/>
            <a:ext cx="1578964"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930883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1274163" y="1484026"/>
            <a:ext cx="10523095" cy="5328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sz="2000" dirty="0">
                <a:latin typeface="+mn-lt"/>
                <a:hlinkClick r:id="rId2" action="ppaction://hlinksldjump"/>
              </a:rPr>
              <a:t>Circle Time</a:t>
            </a:r>
            <a:r>
              <a:rPr lang="en-GB" sz="2000" dirty="0">
                <a:latin typeface="+mn-lt"/>
              </a:rPr>
              <a:t>		</a:t>
            </a:r>
            <a:r>
              <a:rPr lang="en-GB" sz="2000" dirty="0" smtClean="0">
                <a:latin typeface="+mn-lt"/>
              </a:rPr>
              <a:t>                   </a:t>
            </a:r>
            <a:r>
              <a:rPr lang="en-GB" sz="2000" dirty="0" smtClean="0">
                <a:latin typeface="+mn-lt"/>
                <a:hlinkClick r:id="rId3" action="ppaction://hlinksldjump"/>
              </a:rPr>
              <a:t>Philosophy </a:t>
            </a:r>
            <a:r>
              <a:rPr lang="en-GB" sz="2000" dirty="0">
                <a:latin typeface="+mn-lt"/>
                <a:hlinkClick r:id="rId3" action="ppaction://hlinksldjump"/>
              </a:rPr>
              <a:t>for Children</a:t>
            </a:r>
            <a:endParaRPr lang="en-GB" sz="2000" dirty="0">
              <a:latin typeface="+mn-lt"/>
            </a:endParaRPr>
          </a:p>
          <a:p>
            <a:pPr eaLnBrk="1" hangingPunct="1">
              <a:spcBef>
                <a:spcPct val="50000"/>
              </a:spcBef>
            </a:pPr>
            <a:r>
              <a:rPr lang="en-GB" sz="2000" dirty="0">
                <a:latin typeface="+mn-lt"/>
                <a:hlinkClick r:id="rId4" action="ppaction://hlinksldjump"/>
              </a:rPr>
              <a:t>Rainbow Groups</a:t>
            </a:r>
            <a:r>
              <a:rPr lang="en-GB" sz="2000" dirty="0">
                <a:latin typeface="+mn-lt"/>
              </a:rPr>
              <a:t>		</a:t>
            </a:r>
            <a:r>
              <a:rPr lang="en-GB" sz="2000" dirty="0" smtClean="0">
                <a:latin typeface="+mn-lt"/>
              </a:rPr>
              <a:t>                   </a:t>
            </a:r>
            <a:r>
              <a:rPr lang="en-GB" sz="2000" dirty="0" smtClean="0">
                <a:latin typeface="+mn-lt"/>
                <a:hlinkClick r:id="rId2" action="ppaction://hlinksldjump"/>
              </a:rPr>
              <a:t>Snowballing</a:t>
            </a:r>
            <a:endParaRPr lang="en-GB" sz="2000" dirty="0">
              <a:latin typeface="+mn-lt"/>
            </a:endParaRPr>
          </a:p>
          <a:p>
            <a:pPr eaLnBrk="1" hangingPunct="1">
              <a:spcBef>
                <a:spcPct val="50000"/>
              </a:spcBef>
            </a:pPr>
            <a:r>
              <a:rPr lang="en-GB" sz="2000" dirty="0">
                <a:latin typeface="+mn-lt"/>
                <a:hlinkClick r:id="rId3" action="ppaction://hlinksldjump"/>
              </a:rPr>
              <a:t>Pair Talk	</a:t>
            </a:r>
            <a:r>
              <a:rPr lang="en-GB" sz="2000" dirty="0">
                <a:latin typeface="+mn-lt"/>
              </a:rPr>
              <a:t>		</a:t>
            </a:r>
            <a:r>
              <a:rPr lang="en-GB" sz="2000" dirty="0" smtClean="0">
                <a:latin typeface="+mn-lt"/>
              </a:rPr>
              <a:t>                   </a:t>
            </a:r>
            <a:r>
              <a:rPr lang="en-GB" sz="2000" dirty="0" smtClean="0">
                <a:latin typeface="+mn-lt"/>
                <a:hlinkClick r:id="rId5" action="ppaction://hlinksldjump"/>
              </a:rPr>
              <a:t>Listening </a:t>
            </a:r>
            <a:r>
              <a:rPr lang="en-GB" sz="2000" dirty="0">
                <a:latin typeface="+mn-lt"/>
                <a:hlinkClick r:id="rId5" action="ppaction://hlinksldjump"/>
              </a:rPr>
              <a:t>Triad</a:t>
            </a:r>
            <a:endParaRPr lang="en-GB" sz="2000" dirty="0">
              <a:latin typeface="+mn-lt"/>
            </a:endParaRPr>
          </a:p>
          <a:p>
            <a:pPr eaLnBrk="1" hangingPunct="1">
              <a:spcBef>
                <a:spcPct val="50000"/>
              </a:spcBef>
            </a:pPr>
            <a:r>
              <a:rPr lang="en-GB" sz="2000" dirty="0">
                <a:latin typeface="+mn-lt"/>
                <a:hlinkClick r:id="rId6" action="ppaction://hlinksldjump"/>
              </a:rPr>
              <a:t>Envoys</a:t>
            </a:r>
            <a:r>
              <a:rPr lang="en-GB" sz="2000" dirty="0">
                <a:latin typeface="+mn-lt"/>
              </a:rPr>
              <a:t>			</a:t>
            </a:r>
            <a:r>
              <a:rPr lang="en-GB" sz="2000" dirty="0" smtClean="0">
                <a:latin typeface="+mn-lt"/>
              </a:rPr>
              <a:t>                   </a:t>
            </a:r>
            <a:r>
              <a:rPr lang="en-GB" sz="2000" dirty="0" err="1" smtClean="0">
                <a:latin typeface="+mn-lt"/>
                <a:hlinkClick r:id="rId7" action="ppaction://hlinksldjump"/>
              </a:rPr>
              <a:t>Jigsawing</a:t>
            </a:r>
            <a:endParaRPr lang="en-GB" sz="2000" dirty="0">
              <a:latin typeface="+mn-lt"/>
            </a:endParaRPr>
          </a:p>
          <a:p>
            <a:pPr eaLnBrk="1" hangingPunct="1">
              <a:spcBef>
                <a:spcPct val="50000"/>
              </a:spcBef>
            </a:pPr>
            <a:r>
              <a:rPr lang="en-GB" sz="2000" dirty="0">
                <a:latin typeface="+mn-lt"/>
                <a:hlinkClick r:id="rId8" action="ppaction://hlinksldjump"/>
              </a:rPr>
              <a:t>Value Continuum</a:t>
            </a:r>
            <a:r>
              <a:rPr lang="en-GB" sz="2000" dirty="0">
                <a:latin typeface="+mn-lt"/>
              </a:rPr>
              <a:t>		</a:t>
            </a:r>
            <a:r>
              <a:rPr lang="en-GB" sz="2000" dirty="0" smtClean="0">
                <a:latin typeface="+mn-lt"/>
              </a:rPr>
              <a:t>                   </a:t>
            </a:r>
            <a:r>
              <a:rPr lang="en-GB" sz="2000" dirty="0" smtClean="0">
                <a:latin typeface="+mn-lt"/>
                <a:hlinkClick r:id="rId9" action="ppaction://hlinksldjump"/>
              </a:rPr>
              <a:t>Hot </a:t>
            </a:r>
            <a:r>
              <a:rPr lang="en-GB" sz="2000" dirty="0">
                <a:latin typeface="+mn-lt"/>
                <a:hlinkClick r:id="rId9" action="ppaction://hlinksldjump"/>
              </a:rPr>
              <a:t>Seating</a:t>
            </a:r>
            <a:endParaRPr lang="en-GB" sz="2000" dirty="0">
              <a:latin typeface="+mn-lt"/>
            </a:endParaRPr>
          </a:p>
          <a:p>
            <a:pPr eaLnBrk="1" hangingPunct="1">
              <a:spcBef>
                <a:spcPct val="50000"/>
              </a:spcBef>
            </a:pPr>
            <a:r>
              <a:rPr lang="en-GB" sz="2000" dirty="0">
                <a:latin typeface="+mn-lt"/>
                <a:hlinkClick r:id="" action="ppaction://noaction"/>
              </a:rPr>
              <a:t>Distancing</a:t>
            </a:r>
            <a:r>
              <a:rPr lang="en-GB" sz="2000" dirty="0">
                <a:latin typeface="+mn-lt"/>
              </a:rPr>
              <a:t>		</a:t>
            </a:r>
            <a:r>
              <a:rPr lang="en-GB" sz="2000" dirty="0" smtClean="0">
                <a:latin typeface="+mn-lt"/>
              </a:rPr>
              <a:t>                   </a:t>
            </a:r>
            <a:r>
              <a:rPr lang="en-GB" sz="2000" dirty="0" smtClean="0">
                <a:latin typeface="+mn-lt"/>
                <a:hlinkClick r:id="rId10" action="ppaction://hlinksldjump"/>
              </a:rPr>
              <a:t>Goldfish </a:t>
            </a:r>
            <a:r>
              <a:rPr lang="en-GB" sz="2000" dirty="0">
                <a:latin typeface="+mn-lt"/>
                <a:hlinkClick r:id="rId10" action="ppaction://hlinksldjump"/>
              </a:rPr>
              <a:t>Bowl</a:t>
            </a:r>
            <a:endParaRPr lang="en-GB" sz="2000" dirty="0">
              <a:latin typeface="+mn-lt"/>
            </a:endParaRPr>
          </a:p>
          <a:p>
            <a:pPr eaLnBrk="1" hangingPunct="1">
              <a:spcBef>
                <a:spcPct val="50000"/>
              </a:spcBef>
            </a:pPr>
            <a:r>
              <a:rPr lang="en-GB" sz="2000" dirty="0">
                <a:latin typeface="+mn-lt"/>
                <a:hlinkClick r:id="" action="ppaction://noaction"/>
              </a:rPr>
              <a:t>Freeze Frame</a:t>
            </a:r>
            <a:r>
              <a:rPr lang="en-GB" sz="2000" dirty="0">
                <a:latin typeface="+mn-lt"/>
              </a:rPr>
              <a:t>		</a:t>
            </a:r>
            <a:r>
              <a:rPr lang="en-GB" sz="2000" dirty="0" smtClean="0">
                <a:latin typeface="+mn-lt"/>
              </a:rPr>
              <a:t>                   </a:t>
            </a:r>
            <a:r>
              <a:rPr lang="en-GB" sz="2000" dirty="0" smtClean="0">
                <a:latin typeface="+mn-lt"/>
                <a:hlinkClick r:id="" action="ppaction://noaction"/>
              </a:rPr>
              <a:t>Six </a:t>
            </a:r>
            <a:r>
              <a:rPr lang="en-GB" sz="2000" dirty="0">
                <a:latin typeface="+mn-lt"/>
                <a:hlinkClick r:id="" action="ppaction://noaction"/>
              </a:rPr>
              <a:t>Thinking Hats</a:t>
            </a:r>
            <a:endParaRPr lang="en-GB" sz="2000" dirty="0">
              <a:latin typeface="+mn-lt"/>
            </a:endParaRPr>
          </a:p>
          <a:p>
            <a:pPr eaLnBrk="1" hangingPunct="1">
              <a:spcBef>
                <a:spcPct val="50000"/>
              </a:spcBef>
            </a:pPr>
            <a:r>
              <a:rPr lang="en-GB" sz="2000" dirty="0">
                <a:latin typeface="+mn-lt"/>
                <a:hlinkClick r:id="" action="ppaction://noaction"/>
              </a:rPr>
              <a:t>Free Discussion</a:t>
            </a:r>
            <a:r>
              <a:rPr lang="en-GB" sz="2000" dirty="0">
                <a:latin typeface="+mn-lt"/>
              </a:rPr>
              <a:t>		</a:t>
            </a:r>
            <a:r>
              <a:rPr lang="en-GB" sz="2000" dirty="0" smtClean="0">
                <a:latin typeface="+mn-lt"/>
              </a:rPr>
              <a:t>                   </a:t>
            </a:r>
            <a:r>
              <a:rPr lang="en-GB" sz="2000" dirty="0" smtClean="0">
                <a:latin typeface="+mn-lt"/>
                <a:hlinkClick r:id="" action="ppaction://noaction"/>
              </a:rPr>
              <a:t>Radio </a:t>
            </a:r>
            <a:r>
              <a:rPr lang="en-GB" sz="2000" dirty="0">
                <a:latin typeface="+mn-lt"/>
                <a:hlinkClick r:id="" action="ppaction://noaction"/>
              </a:rPr>
              <a:t>Phone-In</a:t>
            </a:r>
            <a:endParaRPr lang="en-GB" sz="2000" dirty="0">
              <a:latin typeface="+mn-lt"/>
            </a:endParaRPr>
          </a:p>
          <a:p>
            <a:pPr eaLnBrk="1" hangingPunct="1">
              <a:spcBef>
                <a:spcPct val="50000"/>
              </a:spcBef>
            </a:pPr>
            <a:r>
              <a:rPr lang="en-GB" sz="2000" dirty="0">
                <a:latin typeface="+mn-lt"/>
                <a:hlinkClick r:id="" action="ppaction://noaction"/>
              </a:rPr>
              <a:t>TV Chat Show</a:t>
            </a:r>
            <a:r>
              <a:rPr lang="en-GB" sz="2000" dirty="0">
                <a:latin typeface="+mn-lt"/>
              </a:rPr>
              <a:t>		</a:t>
            </a:r>
            <a:r>
              <a:rPr lang="en-GB" sz="2000" dirty="0" smtClean="0">
                <a:latin typeface="+mn-lt"/>
              </a:rPr>
              <a:t>                   </a:t>
            </a:r>
            <a:r>
              <a:rPr lang="en-GB" sz="2000" dirty="0" smtClean="0">
                <a:latin typeface="+mn-lt"/>
                <a:hlinkClick r:id="" action="ppaction://noaction"/>
              </a:rPr>
              <a:t>Circle </a:t>
            </a:r>
            <a:r>
              <a:rPr lang="en-GB" sz="2000" dirty="0">
                <a:latin typeface="+mn-lt"/>
                <a:hlinkClick r:id="" action="ppaction://noaction"/>
              </a:rPr>
              <a:t>of Voices</a:t>
            </a:r>
            <a:endParaRPr lang="en-GB" sz="2000" dirty="0">
              <a:latin typeface="+mn-lt"/>
            </a:endParaRPr>
          </a:p>
          <a:p>
            <a:pPr eaLnBrk="1" hangingPunct="1">
              <a:spcBef>
                <a:spcPct val="50000"/>
              </a:spcBef>
            </a:pPr>
            <a:r>
              <a:rPr lang="en-GB" sz="2000" dirty="0">
                <a:latin typeface="+mn-lt"/>
                <a:hlinkClick r:id="" action="ppaction://noaction"/>
              </a:rPr>
              <a:t>Post-It Dialogues</a:t>
            </a:r>
            <a:r>
              <a:rPr lang="en-GB" sz="2000" dirty="0">
                <a:latin typeface="+mn-lt"/>
              </a:rPr>
              <a:t>		</a:t>
            </a:r>
            <a:r>
              <a:rPr lang="en-GB" sz="2000" dirty="0" smtClean="0">
                <a:latin typeface="+mn-lt"/>
              </a:rPr>
              <a:t>                   </a:t>
            </a:r>
            <a:r>
              <a:rPr lang="en-GB" sz="2000" dirty="0" smtClean="0">
                <a:latin typeface="+mn-lt"/>
                <a:hlinkClick r:id="" action="ppaction://noaction"/>
              </a:rPr>
              <a:t>Rotating </a:t>
            </a:r>
            <a:r>
              <a:rPr lang="en-GB" sz="2000" dirty="0">
                <a:latin typeface="+mn-lt"/>
                <a:hlinkClick r:id="" action="ppaction://noaction"/>
              </a:rPr>
              <a:t>Stations</a:t>
            </a:r>
            <a:endParaRPr lang="en-GB" sz="2000" dirty="0">
              <a:latin typeface="+mn-lt"/>
            </a:endParaRPr>
          </a:p>
          <a:p>
            <a:pPr eaLnBrk="1" hangingPunct="1">
              <a:spcBef>
                <a:spcPct val="50000"/>
              </a:spcBef>
            </a:pPr>
            <a:r>
              <a:rPr lang="en-GB" sz="2000" dirty="0">
                <a:latin typeface="+mn-lt"/>
                <a:hlinkClick r:id="" action="ppaction://noaction"/>
              </a:rPr>
              <a:t>Think-Pair-Share</a:t>
            </a:r>
            <a:r>
              <a:rPr lang="en-GB" sz="2000" dirty="0">
                <a:latin typeface="+mn-lt"/>
              </a:rPr>
              <a:t>		</a:t>
            </a:r>
            <a:r>
              <a:rPr lang="en-GB" sz="2000" dirty="0" smtClean="0">
                <a:latin typeface="+mn-lt"/>
              </a:rPr>
              <a:t>                   </a:t>
            </a:r>
            <a:r>
              <a:rPr lang="en-GB" sz="2000" dirty="0" smtClean="0">
                <a:latin typeface="+mn-lt"/>
                <a:hlinkClick r:id="" action="ppaction://noaction"/>
              </a:rPr>
              <a:t>3-Step </a:t>
            </a:r>
            <a:r>
              <a:rPr lang="en-GB" sz="2000" dirty="0">
                <a:latin typeface="+mn-lt"/>
                <a:hlinkClick r:id="" action="ppaction://noaction"/>
              </a:rPr>
              <a:t>Interview</a:t>
            </a:r>
            <a:endParaRPr lang="en-GB" sz="2000" dirty="0">
              <a:latin typeface="+mn-lt"/>
            </a:endParaRPr>
          </a:p>
          <a:p>
            <a:pPr eaLnBrk="1" hangingPunct="1">
              <a:spcBef>
                <a:spcPct val="50000"/>
              </a:spcBef>
            </a:pPr>
            <a:endParaRPr lang="en-GB" sz="1350" dirty="0">
              <a:latin typeface="+mn-lt"/>
            </a:endParaRPr>
          </a:p>
        </p:txBody>
      </p:sp>
      <p:pic>
        <p:nvPicPr>
          <p:cNvPr id="2" name="Picture 1"/>
          <p:cNvPicPr>
            <a:picLocks noChangeAspect="1"/>
          </p:cNvPicPr>
          <p:nvPr/>
        </p:nvPicPr>
        <p:blipFill>
          <a:blip r:embed="rId11"/>
          <a:stretch>
            <a:fillRect/>
          </a:stretch>
        </p:blipFill>
        <p:spPr>
          <a:xfrm>
            <a:off x="10612999" y="-2407"/>
            <a:ext cx="1579001" cy="1030313"/>
          </a:xfrm>
          <a:prstGeom prst="rect">
            <a:avLst/>
          </a:prstGeom>
        </p:spPr>
      </p:pic>
      <p:sp>
        <p:nvSpPr>
          <p:cNvPr id="6" name="Title 4"/>
          <p:cNvSpPr txBox="1">
            <a:spLocks/>
          </p:cNvSpPr>
          <p:nvPr/>
        </p:nvSpPr>
        <p:spPr>
          <a:xfrm>
            <a:off x="838200" y="36051"/>
            <a:ext cx="10515600" cy="1034129"/>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SRS Talk Toolkit….Strategies to facilitate talk</a:t>
            </a:r>
          </a:p>
          <a:p>
            <a:r>
              <a:rPr lang="en-US" sz="2400" b="1" dirty="0" smtClean="0">
                <a:ln w="11430"/>
                <a:solidFill>
                  <a:schemeClr val="tx1">
                    <a:lumMod val="75000"/>
                    <a:lumOff val="25000"/>
                  </a:schemeClr>
                </a:solidFill>
                <a:effectLst>
                  <a:outerShdw blurRad="50800" dist="39000" dir="5460000" algn="tl">
                    <a:srgbClr val="000000">
                      <a:alpha val="38000"/>
                    </a:srgbClr>
                  </a:outerShdw>
                </a:effectLst>
              </a:rPr>
              <a:t>(Courtesy of </a:t>
            </a:r>
            <a:r>
              <a:rPr lang="en-US" sz="2400" b="1" dirty="0" err="1" smtClean="0">
                <a:ln w="11430"/>
                <a:solidFill>
                  <a:schemeClr val="tx1">
                    <a:lumMod val="75000"/>
                    <a:lumOff val="25000"/>
                  </a:schemeClr>
                </a:solidFill>
                <a:effectLst>
                  <a:outerShdw blurRad="50800" dist="39000" dir="5460000" algn="tl">
                    <a:srgbClr val="000000">
                      <a:alpha val="38000"/>
                    </a:srgbClr>
                  </a:outerShdw>
                </a:effectLst>
              </a:rPr>
              <a:t>M.Gershon</a:t>
            </a:r>
            <a:r>
              <a:rPr lang="en-US" sz="2400" b="1" dirty="0" smtClean="0">
                <a:ln w="11430"/>
                <a:solidFill>
                  <a:schemeClr val="tx1">
                    <a:lumMod val="75000"/>
                    <a:lumOff val="25000"/>
                  </a:schemeClr>
                </a:solidFill>
                <a:effectLst>
                  <a:outerShdw blurRad="50800" dist="39000" dir="5460000" algn="tl">
                    <a:srgbClr val="000000">
                      <a:alpha val="38000"/>
                    </a:srgbClr>
                  </a:outerShdw>
                </a:effectLst>
              </a:rPr>
              <a:t>!)</a:t>
            </a:r>
            <a:endParaRPr lang="en-US" sz="2400" b="1" dirty="0">
              <a:ln w="11430"/>
              <a:solidFill>
                <a:schemeClr val="tx1">
                  <a:lumMod val="75000"/>
                  <a:lumOff val="25000"/>
                </a:schemeClr>
              </a:solidFill>
              <a:effectLst>
                <a:outerShdw blurRad="50800" dist="39000" dir="5460000" algn="tl">
                  <a:srgbClr val="000000">
                    <a:alpha val="38000"/>
                  </a:srgbClr>
                </a:outerShdw>
              </a:effectLst>
            </a:endParaRPr>
          </a:p>
        </p:txBody>
      </p:sp>
      <p:pic>
        <p:nvPicPr>
          <p:cNvPr id="4" name="Picture 3"/>
          <p:cNvPicPr>
            <a:picLocks noChangeAspect="1"/>
          </p:cNvPicPr>
          <p:nvPr/>
        </p:nvPicPr>
        <p:blipFill>
          <a:blip r:embed="rId12"/>
          <a:stretch>
            <a:fillRect/>
          </a:stretch>
        </p:blipFill>
        <p:spPr>
          <a:xfrm>
            <a:off x="8367779" y="1861898"/>
            <a:ext cx="3429479" cy="4572638"/>
          </a:xfrm>
          <a:prstGeom prst="rect">
            <a:avLst/>
          </a:prstGeom>
        </p:spPr>
      </p:pic>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008198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AutoShape 4"/>
          <p:cNvSpPr>
            <a:spLocks noChangeArrowheads="1"/>
          </p:cNvSpPr>
          <p:nvPr/>
        </p:nvSpPr>
        <p:spPr bwMode="auto">
          <a:xfrm>
            <a:off x="4151710" y="5913835"/>
            <a:ext cx="3995738" cy="702469"/>
          </a:xfrm>
          <a:prstGeom prst="leftRightArrow">
            <a:avLst>
              <a:gd name="adj1" fmla="val 50000"/>
              <a:gd name="adj2" fmla="val 113763"/>
            </a:avLst>
          </a:prstGeom>
          <a:gradFill rotWithShape="1">
            <a:gsLst>
              <a:gs pos="0">
                <a:srgbClr val="F5DF39">
                  <a:alpha val="70000"/>
                </a:srgbClr>
              </a:gs>
              <a:gs pos="100000">
                <a:srgbClr val="FF66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sz="1350"/>
          </a:p>
        </p:txBody>
      </p:sp>
      <p:sp>
        <p:nvSpPr>
          <p:cNvPr id="14341" name="Text Box 6"/>
          <p:cNvSpPr txBox="1">
            <a:spLocks noChangeArrowheads="1"/>
          </p:cNvSpPr>
          <p:nvPr/>
        </p:nvSpPr>
        <p:spPr bwMode="auto">
          <a:xfrm>
            <a:off x="238593" y="1124946"/>
            <a:ext cx="11693576" cy="5259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sz="2000" b="1" dirty="0">
                <a:latin typeface="Calibri" panose="020F0502020204030204" pitchFamily="34" charset="0"/>
              </a:rPr>
              <a:t>Purpose</a:t>
            </a:r>
            <a:r>
              <a:rPr lang="en-GB" sz="2000" dirty="0">
                <a:latin typeface="Calibri" panose="020F0502020204030204" pitchFamily="34" charset="0"/>
              </a:rPr>
              <a:t>: </a:t>
            </a:r>
          </a:p>
          <a:p>
            <a:pPr eaLnBrk="1" hangingPunct="1">
              <a:spcBef>
                <a:spcPct val="50000"/>
              </a:spcBef>
            </a:pPr>
            <a:r>
              <a:rPr lang="en-GB" sz="2000" dirty="0">
                <a:latin typeface="Calibri" panose="020F0502020204030204" pitchFamily="34" charset="0"/>
              </a:rPr>
              <a:t>To express opinions, show values, discuss differences of opinion, engage in public discussion.</a:t>
            </a:r>
          </a:p>
          <a:p>
            <a:pPr eaLnBrk="1" hangingPunct="1">
              <a:spcBef>
                <a:spcPct val="50000"/>
              </a:spcBef>
            </a:pPr>
            <a:r>
              <a:rPr lang="en-GB" sz="2000" b="1" dirty="0">
                <a:latin typeface="Calibri" panose="020F0502020204030204" pitchFamily="34" charset="0"/>
              </a:rPr>
              <a:t>Set Up</a:t>
            </a:r>
            <a:r>
              <a:rPr lang="en-GB" sz="2000" dirty="0">
                <a:latin typeface="Calibri" panose="020F0502020204030204" pitchFamily="34" charset="0"/>
              </a:rPr>
              <a:t>: </a:t>
            </a:r>
          </a:p>
          <a:p>
            <a:pPr eaLnBrk="1" hangingPunct="1">
              <a:spcBef>
                <a:spcPct val="50000"/>
              </a:spcBef>
            </a:pPr>
            <a:r>
              <a:rPr lang="en-GB" sz="2000" dirty="0">
                <a:latin typeface="Calibri" panose="020F0502020204030204" pitchFamily="34" charset="0"/>
              </a:rPr>
              <a:t>Use a piece of rope or string for the continuum; have arrows pointing on the board; place the two extremes of opinion on opposite walls.</a:t>
            </a:r>
          </a:p>
          <a:p>
            <a:pPr eaLnBrk="1" hangingPunct="1">
              <a:spcBef>
                <a:spcPct val="50000"/>
              </a:spcBef>
            </a:pPr>
            <a:r>
              <a:rPr lang="en-GB" sz="2000" b="1" dirty="0">
                <a:latin typeface="Calibri" panose="020F0502020204030204" pitchFamily="34" charset="0"/>
              </a:rPr>
              <a:t>How it works: </a:t>
            </a:r>
          </a:p>
          <a:p>
            <a:pPr eaLnBrk="1" hangingPunct="1"/>
            <a:endParaRPr lang="en-GB" sz="2000" dirty="0">
              <a:latin typeface="Calibri" panose="020F0502020204030204" pitchFamily="34" charset="0"/>
            </a:endParaRPr>
          </a:p>
          <a:p>
            <a:pPr eaLnBrk="1" hangingPunct="1"/>
            <a:r>
              <a:rPr lang="en-GB" sz="2000" dirty="0">
                <a:latin typeface="Calibri" panose="020F0502020204030204" pitchFamily="34" charset="0"/>
              </a:rPr>
              <a:t>In this format students or groups of students have to respond to a thought provoking statement by saying to what degree they agree with it. There are a number of ways this can to used: the students could be asked to come and stand at the point on a line that represents their individual opinion, alternatively, first they could be asked to discuss a statement in groups and then for one of the group to come up to the front and place their groups card/token somewhere along the line, explaining the position their group have taken as they do so. This is an excellent format for comparing responses to different questions and finding out contradictions in their thinking </a:t>
            </a:r>
            <a:endParaRPr lang="en-GB" sz="2000" b="1" dirty="0">
              <a:latin typeface="Calibri" panose="020F0502020204030204" pitchFamily="34" charset="0"/>
            </a:endParaRPr>
          </a:p>
          <a:p>
            <a:pPr eaLnBrk="1" hangingPunct="1">
              <a:spcBef>
                <a:spcPct val="50000"/>
              </a:spcBef>
            </a:pPr>
            <a:endParaRPr lang="en-GB" sz="1050" dirty="0">
              <a:latin typeface="Calibri" panose="020F0502020204030204" pitchFamily="34" charset="0"/>
            </a:endParaRPr>
          </a:p>
        </p:txBody>
      </p:sp>
      <p:sp>
        <p:nvSpPr>
          <p:cNvPr id="7" name="Rectangle 2"/>
          <p:cNvSpPr txBox="1">
            <a:spLocks noChangeArrowheads="1"/>
          </p:cNvSpPr>
          <p:nvPr/>
        </p:nvSpPr>
        <p:spPr>
          <a:xfrm>
            <a:off x="238593" y="15914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Value Continuum….</a:t>
            </a:r>
            <a:endParaRPr lang="en-GB" dirty="0"/>
          </a:p>
        </p:txBody>
      </p:sp>
      <p:pic>
        <p:nvPicPr>
          <p:cNvPr id="3" name="Picture 2"/>
          <p:cNvPicPr>
            <a:picLocks noChangeAspect="1"/>
          </p:cNvPicPr>
          <p:nvPr/>
        </p:nvPicPr>
        <p:blipFill>
          <a:blip r:embed="rId2"/>
          <a:stretch>
            <a:fillRect/>
          </a:stretch>
        </p:blipFill>
        <p:spPr>
          <a:xfrm>
            <a:off x="10612999" y="0"/>
            <a:ext cx="1579001"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171356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38593" y="159147"/>
            <a:ext cx="10515600" cy="1325563"/>
          </a:xfrm>
        </p:spPr>
        <p:txBody>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Rainbow Groups….</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GB" dirty="0" smtClean="0"/>
          </a:p>
        </p:txBody>
      </p:sp>
      <p:pic>
        <p:nvPicPr>
          <p:cNvPr id="8195" name="Picture 5" descr="TALKrainbow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27874" y="1957602"/>
            <a:ext cx="2052638"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8"/>
          <p:cNvSpPr txBox="1">
            <a:spLocks noChangeArrowheads="1"/>
          </p:cNvSpPr>
          <p:nvPr/>
        </p:nvSpPr>
        <p:spPr bwMode="auto">
          <a:xfrm>
            <a:off x="238593" y="821928"/>
            <a:ext cx="12083321" cy="615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sz="2800" b="1" dirty="0">
                <a:latin typeface="Calibri" panose="020F0502020204030204" pitchFamily="34" charset="0"/>
              </a:rPr>
              <a:t>Purpose</a:t>
            </a:r>
            <a:r>
              <a:rPr lang="en-GB" sz="2800" dirty="0">
                <a:latin typeface="Calibri" panose="020F0502020204030204" pitchFamily="34" charset="0"/>
              </a:rPr>
              <a:t>:  </a:t>
            </a:r>
          </a:p>
          <a:p>
            <a:pPr eaLnBrk="1" hangingPunct="1">
              <a:spcBef>
                <a:spcPct val="50000"/>
              </a:spcBef>
            </a:pPr>
            <a:r>
              <a:rPr lang="en-GB" sz="2800" dirty="0">
                <a:latin typeface="Calibri" panose="020F0502020204030204" pitchFamily="34" charset="0"/>
              </a:rPr>
              <a:t>Encourages </a:t>
            </a:r>
            <a:r>
              <a:rPr lang="en-GB" sz="2800" dirty="0" smtClean="0">
                <a:latin typeface="Calibri" panose="020F0502020204030204" pitchFamily="34" charset="0"/>
              </a:rPr>
              <a:t>every student </a:t>
            </a:r>
            <a:r>
              <a:rPr lang="en-GB" sz="2800" dirty="0">
                <a:latin typeface="Calibri" panose="020F0502020204030204" pitchFamily="34" charset="0"/>
              </a:rPr>
              <a:t>to listen (to their home group) and talk (to their colour group)</a:t>
            </a:r>
          </a:p>
          <a:p>
            <a:pPr eaLnBrk="1" hangingPunct="1">
              <a:spcBef>
                <a:spcPct val="50000"/>
              </a:spcBef>
            </a:pPr>
            <a:r>
              <a:rPr lang="en-GB" sz="2800" b="1" dirty="0">
                <a:latin typeface="Calibri" panose="020F0502020204030204" pitchFamily="34" charset="0"/>
              </a:rPr>
              <a:t>Set Up</a:t>
            </a:r>
            <a:r>
              <a:rPr lang="en-GB" sz="2800" dirty="0">
                <a:latin typeface="Calibri" panose="020F0502020204030204" pitchFamily="34" charset="0"/>
              </a:rPr>
              <a:t>: </a:t>
            </a:r>
          </a:p>
          <a:p>
            <a:pPr eaLnBrk="1" hangingPunct="1">
              <a:spcBef>
                <a:spcPct val="50000"/>
              </a:spcBef>
            </a:pPr>
            <a:r>
              <a:rPr lang="en-GB" sz="2800" dirty="0">
                <a:latin typeface="Calibri" panose="020F0502020204030204" pitchFamily="34" charset="0"/>
              </a:rPr>
              <a:t>Standard group work set up with space to move and discuss.</a:t>
            </a:r>
          </a:p>
          <a:p>
            <a:pPr eaLnBrk="1" hangingPunct="1">
              <a:spcBef>
                <a:spcPct val="50000"/>
              </a:spcBef>
            </a:pPr>
            <a:r>
              <a:rPr lang="en-GB" sz="2800" b="1" dirty="0">
                <a:latin typeface="Calibri" panose="020F0502020204030204" pitchFamily="34" charset="0"/>
              </a:rPr>
              <a:t>How it works: </a:t>
            </a:r>
          </a:p>
          <a:p>
            <a:pPr eaLnBrk="1" hangingPunct="1">
              <a:spcBef>
                <a:spcPct val="50000"/>
              </a:spcBef>
            </a:pPr>
            <a:r>
              <a:rPr lang="en-GB" sz="2800" dirty="0">
                <a:latin typeface="Calibri" panose="020F0502020204030204" pitchFamily="34" charset="0"/>
              </a:rPr>
              <a:t>Place students in groups with a topic (the same for all, or different topics) to discuss (this is their ‘home’ group). After discussion students are given a colour and regroup accordingly. The new groups should have a member from each of the ‘home’ groups. The students then take it in turns to report back what their groups discussed. This can then lead into further discussion.</a:t>
            </a:r>
          </a:p>
          <a:p>
            <a:pPr eaLnBrk="1" hangingPunct="1">
              <a:spcBef>
                <a:spcPct val="50000"/>
              </a:spcBef>
            </a:pPr>
            <a:endParaRPr lang="en-GB" sz="1050" dirty="0">
              <a:latin typeface="Calibri" panose="020F0502020204030204" pitchFamily="34" charset="0"/>
            </a:endParaRPr>
          </a:p>
        </p:txBody>
      </p:sp>
      <p:pic>
        <p:nvPicPr>
          <p:cNvPr id="2" name="Picture 1"/>
          <p:cNvPicPr>
            <a:picLocks noChangeAspect="1"/>
          </p:cNvPicPr>
          <p:nvPr/>
        </p:nvPicPr>
        <p:blipFill>
          <a:blip r:embed="rId3"/>
          <a:stretch>
            <a:fillRect/>
          </a:stretch>
        </p:blipFill>
        <p:spPr>
          <a:xfrm>
            <a:off x="10612999" y="0"/>
            <a:ext cx="1579001" cy="1030313"/>
          </a:xfrm>
          <a:prstGeom prst="rect">
            <a:avLst/>
          </a:prstGeom>
        </p:spPr>
      </p:pic>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0792299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5" descr="chp_triang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5505" y="4725370"/>
            <a:ext cx="2616994" cy="202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7"/>
          <p:cNvSpPr txBox="1">
            <a:spLocks noChangeArrowheads="1"/>
          </p:cNvSpPr>
          <p:nvPr/>
        </p:nvSpPr>
        <p:spPr bwMode="auto">
          <a:xfrm>
            <a:off x="359765" y="821928"/>
            <a:ext cx="10568064"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sz="2000" b="1" dirty="0">
                <a:latin typeface="Calibri" panose="020F0502020204030204" pitchFamily="34" charset="0"/>
              </a:rPr>
              <a:t>Purpose</a:t>
            </a:r>
            <a:r>
              <a:rPr lang="en-GB" sz="2000" dirty="0">
                <a:latin typeface="Calibri" panose="020F0502020204030204" pitchFamily="34" charset="0"/>
              </a:rPr>
              <a:t>:  </a:t>
            </a:r>
          </a:p>
          <a:p>
            <a:pPr eaLnBrk="1" hangingPunct="1">
              <a:spcBef>
                <a:spcPct val="50000"/>
              </a:spcBef>
            </a:pPr>
            <a:r>
              <a:rPr lang="en-GB" sz="2000" dirty="0">
                <a:latin typeface="Calibri" panose="020F0502020204030204" pitchFamily="34" charset="0"/>
              </a:rPr>
              <a:t>Structured means of eliciting information, developing concepts and understanding and processing what is said. Also promotes self-awareness through role of observer.</a:t>
            </a:r>
          </a:p>
          <a:p>
            <a:pPr eaLnBrk="1" hangingPunct="1">
              <a:spcBef>
                <a:spcPct val="50000"/>
              </a:spcBef>
            </a:pPr>
            <a:r>
              <a:rPr lang="en-GB" sz="2000" b="1" dirty="0">
                <a:latin typeface="Calibri" panose="020F0502020204030204" pitchFamily="34" charset="0"/>
              </a:rPr>
              <a:t>Set Up</a:t>
            </a:r>
            <a:r>
              <a:rPr lang="en-GB" sz="2000" dirty="0">
                <a:latin typeface="Calibri" panose="020F0502020204030204" pitchFamily="34" charset="0"/>
              </a:rPr>
              <a:t>: </a:t>
            </a:r>
          </a:p>
          <a:p>
            <a:pPr eaLnBrk="1" hangingPunct="1">
              <a:spcBef>
                <a:spcPct val="50000"/>
              </a:spcBef>
            </a:pPr>
            <a:r>
              <a:rPr lang="en-GB" sz="2000" dirty="0">
                <a:latin typeface="Calibri" panose="020F0502020204030204" pitchFamily="34" charset="0"/>
              </a:rPr>
              <a:t>Students in threes, two sat facing, one slightly offset – not engaged but observing.</a:t>
            </a:r>
          </a:p>
          <a:p>
            <a:pPr eaLnBrk="1" hangingPunct="1">
              <a:spcBef>
                <a:spcPct val="50000"/>
              </a:spcBef>
            </a:pPr>
            <a:r>
              <a:rPr lang="en-GB" sz="2000" b="1" dirty="0">
                <a:latin typeface="Calibri" panose="020F0502020204030204" pitchFamily="34" charset="0"/>
              </a:rPr>
              <a:t>How it works: </a:t>
            </a:r>
          </a:p>
          <a:p>
            <a:pPr eaLnBrk="1" hangingPunct="1"/>
            <a:endParaRPr lang="en-GB" sz="2000" dirty="0">
              <a:latin typeface="Calibri" panose="020F0502020204030204" pitchFamily="34" charset="0"/>
            </a:endParaRPr>
          </a:p>
          <a:p>
            <a:pPr eaLnBrk="1" hangingPunct="1"/>
            <a:r>
              <a:rPr lang="en-GB" sz="2000" dirty="0">
                <a:latin typeface="Calibri" panose="020F0502020204030204" pitchFamily="34" charset="0"/>
              </a:rPr>
              <a:t>Pupils work in groups of three. Each pupil takes on the role of talker, questioner, recorder. The talker explains something, or comments on an issue, or expresses an opinion. The questioner prompts and seeks clarification The recorder makes notes and gives a report at the end of the conversation. Next time, roles are changed. </a:t>
            </a:r>
          </a:p>
        </p:txBody>
      </p:sp>
      <p:sp>
        <p:nvSpPr>
          <p:cNvPr id="10" name="Rectangle 2"/>
          <p:cNvSpPr>
            <a:spLocks noGrp="1" noChangeArrowheads="1"/>
          </p:cNvSpPr>
          <p:nvPr>
            <p:ph type="title"/>
          </p:nvPr>
        </p:nvSpPr>
        <p:spPr>
          <a:xfrm>
            <a:off x="238593" y="159147"/>
            <a:ext cx="10515600" cy="1325563"/>
          </a:xfrm>
        </p:spPr>
        <p:txBody>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Learning Triads….</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GB" dirty="0" smtClean="0"/>
          </a:p>
        </p:txBody>
      </p:sp>
      <p:pic>
        <p:nvPicPr>
          <p:cNvPr id="4" name="Picture 3"/>
          <p:cNvPicPr>
            <a:picLocks noChangeAspect="1"/>
          </p:cNvPicPr>
          <p:nvPr/>
        </p:nvPicPr>
        <p:blipFill>
          <a:blip r:embed="rId3"/>
          <a:stretch>
            <a:fillRect/>
          </a:stretch>
        </p:blipFill>
        <p:spPr>
          <a:xfrm>
            <a:off x="10612999" y="0"/>
            <a:ext cx="1579001" cy="1030313"/>
          </a:xfrm>
          <a:prstGeom prst="rect">
            <a:avLst/>
          </a:prstGeom>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1285619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Using the Talk Toolkit plan an activity you can do to get your students talking</a:t>
            </a:r>
            <a:endParaRPr lang="en-GB" dirty="0"/>
          </a:p>
        </p:txBody>
      </p:sp>
      <p:sp>
        <p:nvSpPr>
          <p:cNvPr id="3" name="Subtitle 2"/>
          <p:cNvSpPr>
            <a:spLocks noGrp="1"/>
          </p:cNvSpPr>
          <p:nvPr>
            <p:ph type="subTitle" idx="1"/>
          </p:nvPr>
        </p:nvSpPr>
        <p:spPr/>
        <p:txBody>
          <a:bodyPr/>
          <a:lstStyle/>
          <a:p>
            <a:endParaRPr lang="en-GB" dirty="0"/>
          </a:p>
        </p:txBody>
      </p:sp>
      <p:pic>
        <p:nvPicPr>
          <p:cNvPr id="5" name="Picture 4"/>
          <p:cNvPicPr>
            <a:picLocks noChangeAspect="1"/>
          </p:cNvPicPr>
          <p:nvPr/>
        </p:nvPicPr>
        <p:blipFill>
          <a:blip r:embed="rId2"/>
          <a:stretch>
            <a:fillRect/>
          </a:stretch>
        </p:blipFill>
        <p:spPr>
          <a:xfrm>
            <a:off x="5250423" y="3602038"/>
            <a:ext cx="2142225" cy="2758926"/>
          </a:xfrm>
          <a:prstGeom prst="rect">
            <a:avLst/>
          </a:prstGeom>
        </p:spPr>
      </p:pic>
      <p:pic>
        <p:nvPicPr>
          <p:cNvPr id="6" name="Picture 5"/>
          <p:cNvPicPr>
            <a:picLocks noChangeAspect="1"/>
          </p:cNvPicPr>
          <p:nvPr/>
        </p:nvPicPr>
        <p:blipFill>
          <a:blip r:embed="rId3"/>
          <a:stretch>
            <a:fillRect/>
          </a:stretch>
        </p:blipFill>
        <p:spPr>
          <a:xfrm>
            <a:off x="10613036" y="-41564"/>
            <a:ext cx="1578964" cy="1030313"/>
          </a:xfrm>
          <a:prstGeom prst="rect">
            <a:avLst/>
          </a:prstGeom>
        </p:spPr>
      </p:pic>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8133209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963" y="64073"/>
            <a:ext cx="10515600" cy="1325563"/>
          </a:xfrm>
        </p:spPr>
        <p:txBody>
          <a:bodyPr/>
          <a:lstStyle/>
          <a:p>
            <a:r>
              <a:rPr lang="en-GB" b="1" dirty="0" smtClean="0"/>
              <a:t>Further reading:</a:t>
            </a:r>
            <a:endParaRPr lang="en-GB" b="1" dirty="0"/>
          </a:p>
        </p:txBody>
      </p:sp>
      <p:sp>
        <p:nvSpPr>
          <p:cNvPr id="3" name="Content Placeholder 2"/>
          <p:cNvSpPr>
            <a:spLocks noGrp="1"/>
          </p:cNvSpPr>
          <p:nvPr>
            <p:ph idx="1"/>
          </p:nvPr>
        </p:nvSpPr>
        <p:spPr>
          <a:xfrm>
            <a:off x="205004" y="1402909"/>
            <a:ext cx="4394705" cy="4351338"/>
          </a:xfrm>
        </p:spPr>
        <p:txBody>
          <a:bodyPr/>
          <a:lstStyle/>
          <a:p>
            <a:pPr marL="0" indent="0">
              <a:buNone/>
            </a:pPr>
            <a:r>
              <a:rPr lang="en-GB" b="1" dirty="0" smtClean="0"/>
              <a:t>Mike </a:t>
            </a:r>
            <a:r>
              <a:rPr lang="en-GB" b="1" dirty="0" err="1" smtClean="0"/>
              <a:t>Gershon</a:t>
            </a:r>
            <a:endParaRPr lang="en-GB" b="1" dirty="0" smtClean="0"/>
          </a:p>
          <a:p>
            <a:pPr marL="0" indent="0">
              <a:buNone/>
            </a:pPr>
            <a:r>
              <a:rPr lang="en-GB" dirty="0" smtClean="0"/>
              <a:t>40 strategies for encouraging discussion</a:t>
            </a:r>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pic>
        <p:nvPicPr>
          <p:cNvPr id="5" name="Picture 4"/>
          <p:cNvPicPr>
            <a:picLocks noChangeAspect="1"/>
          </p:cNvPicPr>
          <p:nvPr/>
        </p:nvPicPr>
        <p:blipFill rotWithShape="1">
          <a:blip r:embed="rId3"/>
          <a:srcRect l="22849" t="11454" r="29245" b="8546"/>
          <a:stretch/>
        </p:blipFill>
        <p:spPr>
          <a:xfrm>
            <a:off x="1311310" y="2712332"/>
            <a:ext cx="2182091" cy="3644018"/>
          </a:xfrm>
          <a:prstGeom prst="rect">
            <a:avLst/>
          </a:prstGeom>
        </p:spPr>
      </p:pic>
      <p:sp>
        <p:nvSpPr>
          <p:cNvPr id="6" name="TextBox 5"/>
          <p:cNvSpPr txBox="1"/>
          <p:nvPr/>
        </p:nvSpPr>
        <p:spPr>
          <a:xfrm>
            <a:off x="5950527" y="1246233"/>
            <a:ext cx="4987636" cy="800219"/>
          </a:xfrm>
          <a:prstGeom prst="rect">
            <a:avLst/>
          </a:prstGeom>
          <a:noFill/>
        </p:spPr>
        <p:txBody>
          <a:bodyPr wrap="square" rtlCol="0">
            <a:spAutoFit/>
          </a:bodyPr>
          <a:lstStyle/>
          <a:p>
            <a:r>
              <a:rPr lang="en-GB" sz="2800" b="1" dirty="0" smtClean="0"/>
              <a:t>Daniel Willingham</a:t>
            </a:r>
          </a:p>
          <a:p>
            <a:endParaRPr lang="en-GB" dirty="0"/>
          </a:p>
        </p:txBody>
      </p:sp>
      <p:pic>
        <p:nvPicPr>
          <p:cNvPr id="7" name="Picture 6"/>
          <p:cNvPicPr>
            <a:picLocks noChangeAspect="1"/>
          </p:cNvPicPr>
          <p:nvPr/>
        </p:nvPicPr>
        <p:blipFill>
          <a:blip r:embed="rId4"/>
          <a:stretch>
            <a:fillRect/>
          </a:stretch>
        </p:blipFill>
        <p:spPr>
          <a:xfrm>
            <a:off x="6844794" y="2004888"/>
            <a:ext cx="2617211" cy="3947269"/>
          </a:xfrm>
          <a:prstGeom prst="rect">
            <a:avLst/>
          </a:prstGeom>
        </p:spPr>
      </p:pic>
      <p:pic>
        <p:nvPicPr>
          <p:cNvPr id="8" name="Picture 7"/>
          <p:cNvPicPr>
            <a:picLocks noChangeAspect="1"/>
          </p:cNvPicPr>
          <p:nvPr/>
        </p:nvPicPr>
        <p:blipFill>
          <a:blip r:embed="rId5"/>
          <a:stretch>
            <a:fillRect/>
          </a:stretch>
        </p:blipFill>
        <p:spPr>
          <a:xfrm>
            <a:off x="10612999" y="0"/>
            <a:ext cx="1579001" cy="1030313"/>
          </a:xfrm>
          <a:prstGeom prst="rect">
            <a:avLst/>
          </a:prstGeom>
        </p:spPr>
      </p:pic>
    </p:spTree>
    <p:extLst>
      <p:ext uri="{BB962C8B-B14F-4D97-AF65-F5344CB8AC3E}">
        <p14:creationId xmlns:p14="http://schemas.microsoft.com/office/powerpoint/2010/main" val="41760075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1407</TotalTime>
  <Words>1330</Words>
  <Application>Microsoft Office PowerPoint</Application>
  <PresentationFormat>Widescreen</PresentationFormat>
  <Paragraphs>192</Paragraphs>
  <Slides>27</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MS Mincho</vt:lpstr>
      <vt:lpstr>ＭＳ Ｐゴシック</vt:lpstr>
      <vt:lpstr>Arial</vt:lpstr>
      <vt:lpstr>Calibri</vt:lpstr>
      <vt:lpstr>Calibri Light</vt:lpstr>
      <vt:lpstr>Comic Sans MS</vt:lpstr>
      <vt:lpstr>Monotype Sorts</vt:lpstr>
      <vt:lpstr>Times</vt:lpstr>
      <vt:lpstr>Office Theme</vt:lpstr>
      <vt:lpstr>What kind of learning skills do we want our students to develop?</vt:lpstr>
      <vt:lpstr>What kind of learning skills do we want our students to develop?</vt:lpstr>
      <vt:lpstr>PowerPoint Presentation</vt:lpstr>
      <vt:lpstr>PowerPoint Presentation</vt:lpstr>
      <vt:lpstr>PowerPoint Presentation</vt:lpstr>
      <vt:lpstr>PowerPoint Presentation</vt:lpstr>
      <vt:lpstr>PowerPoint Presentation</vt:lpstr>
      <vt:lpstr>PowerPoint Presentation</vt:lpstr>
      <vt:lpstr>Benefits? Flip the classroom- Find, add, share online content, vids, images, PDFs, Google Docs.  Students can comment/take notes alongside content.  Track student progress  Personalise student learning with different online materials and built in assessment</vt:lpstr>
      <vt:lpstr>Really?</vt:lpstr>
      <vt:lpstr>PowerPoint Presentation</vt:lpstr>
      <vt:lpstr>PowerPoint Presentation</vt:lpstr>
      <vt:lpstr>PowerPoint Presentation</vt:lpstr>
      <vt:lpstr>PowerPoint Presentation</vt:lpstr>
      <vt:lpstr>Structuring/modelling exploratory talk</vt:lpstr>
      <vt:lpstr>PowerPoint Presentation</vt:lpstr>
      <vt:lpstr>Exploratory Talk:  When group work goes right</vt:lpstr>
      <vt:lpstr>Exploratory Talk- How to do it!</vt:lpstr>
      <vt:lpstr>Group Activity One- Icebreaker</vt:lpstr>
      <vt:lpstr>Group Activity Two- Debate</vt:lpstr>
      <vt:lpstr>Group Activity Three- Design a Mammal</vt:lpstr>
      <vt:lpstr>PowerPoint Presentation</vt:lpstr>
      <vt:lpstr>PowerPoint Presentation</vt:lpstr>
      <vt:lpstr>Rainbow Groups…. </vt:lpstr>
      <vt:lpstr>Learning Triads…. </vt:lpstr>
      <vt:lpstr>Using the Talk Toolkit plan an activity you can do to get your students talking</vt:lpstr>
      <vt:lpstr>Further reading: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RachaelE</dc:creator>
  <cp:lastModifiedBy>RachaelE</cp:lastModifiedBy>
  <cp:revision>33</cp:revision>
  <dcterms:created xsi:type="dcterms:W3CDTF">2013-12-05T18:01:22Z</dcterms:created>
  <dcterms:modified xsi:type="dcterms:W3CDTF">2014-01-12T13:34:44Z</dcterms:modified>
</cp:coreProperties>
</file>