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62" r:id="rId6"/>
    <p:sldId id="259" r:id="rId7"/>
    <p:sldId id="271" r:id="rId8"/>
    <p:sldId id="261" r:id="rId9"/>
    <p:sldId id="267" r:id="rId10"/>
    <p:sldId id="268" r:id="rId11"/>
    <p:sldId id="272" r:id="rId12"/>
    <p:sldId id="270" r:id="rId13"/>
    <p:sldId id="273" r:id="rId14"/>
    <p:sldId id="275" r:id="rId15"/>
    <p:sldId id="274" r:id="rId16"/>
    <p:sldId id="276" r:id="rId17"/>
    <p:sldId id="260" r:id="rId18"/>
    <p:sldId id="265" r:id="rId19"/>
    <p:sldId id="264" r:id="rId20"/>
    <p:sldId id="284" r:id="rId21"/>
    <p:sldId id="285" r:id="rId22"/>
    <p:sldId id="279" r:id="rId23"/>
    <p:sldId id="281" r:id="rId24"/>
    <p:sldId id="282" r:id="rId25"/>
    <p:sldId id="278" r:id="rId26"/>
    <p:sldId id="263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E0D7B90-13E6-44B9-AA11-D44DF547E85E}" type="datetimeFigureOut">
              <a:rPr lang="en-GB" smtClean="0"/>
              <a:t>13/01/2014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9BF2EA8-ED06-4E96-9D3B-70C2439AD4D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JdvJZD-cpl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8-aToC3brc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b="1" dirty="0" smtClean="0">
                <a:latin typeface="Tempus Sans ITC" panose="04020404030D07020202" pitchFamily="82" charset="0"/>
              </a:rPr>
              <a:t>Talk for Writing at SRS- Session One</a:t>
            </a:r>
            <a:br>
              <a:rPr lang="en-GB" b="1" dirty="0" smtClean="0">
                <a:latin typeface="Tempus Sans ITC" panose="04020404030D07020202" pitchFamily="82" charset="0"/>
              </a:rPr>
            </a:br>
            <a:r>
              <a:rPr lang="en-GB" b="1" dirty="0">
                <a:latin typeface="Tempus Sans ITC" panose="04020404030D07020202" pitchFamily="82" charset="0"/>
              </a:rPr>
              <a:t/>
            </a:r>
            <a:br>
              <a:rPr lang="en-GB" b="1" dirty="0">
                <a:latin typeface="Tempus Sans ITC" panose="04020404030D07020202" pitchFamily="82" charset="0"/>
              </a:rPr>
            </a:br>
            <a:r>
              <a:rPr lang="en-GB" dirty="0" smtClean="0">
                <a:latin typeface="Tempus Sans ITC" panose="04020404030D07020202" pitchFamily="82" charset="0"/>
              </a:rPr>
              <a:t>Based on the principles of Pie Corbett and Julia Strong</a:t>
            </a:r>
            <a:endParaRPr lang="en-GB" dirty="0">
              <a:latin typeface="Tempus Sans ITC" panose="04020404030D070202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4869160"/>
            <a:ext cx="6400800" cy="17526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                      6</a:t>
            </a:r>
            <a:r>
              <a:rPr lang="en-GB" baseline="30000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th</a:t>
            </a:r>
            <a:r>
              <a:rPr lang="en-GB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January 2014</a:t>
            </a:r>
            <a:endParaRPr lang="en-GB" dirty="0">
              <a:solidFill>
                <a:schemeClr val="tx1"/>
              </a:solidFill>
              <a:latin typeface="Tempus Sans ITC" panose="04020404030D070202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3528392" cy="266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72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628800"/>
            <a:ext cx="76328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Aims of the session:</a:t>
            </a:r>
          </a:p>
          <a:p>
            <a:endParaRPr lang="en-GB" sz="2400" dirty="0" smtClean="0">
              <a:latin typeface="Tempus Sans ITC" panose="04020404030D07020202" pitchFamily="82" charset="0"/>
            </a:endParaRPr>
          </a:p>
          <a:p>
            <a:endParaRPr lang="en-GB" sz="2400" dirty="0">
              <a:latin typeface="Tempus Sans ITC" panose="04020404030D07020202" pitchFamily="8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400" b="1" dirty="0" smtClean="0">
                <a:latin typeface="Tempus Sans ITC" panose="04020404030D07020202" pitchFamily="82" charset="0"/>
              </a:rPr>
              <a:t>To introduce the key principles of Talk for Writing </a:t>
            </a:r>
          </a:p>
          <a:p>
            <a:pPr marL="285750" indent="-285750">
              <a:buFont typeface="Arial" charset="0"/>
              <a:buChar char="•"/>
            </a:pPr>
            <a:endParaRPr lang="en-GB" sz="2400" b="1" dirty="0">
              <a:latin typeface="Tempus Sans ITC" panose="04020404030D07020202" pitchFamily="8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400" b="1" dirty="0" smtClean="0">
                <a:latin typeface="Tempus Sans ITC" panose="04020404030D07020202" pitchFamily="82" charset="0"/>
              </a:rPr>
              <a:t>To understand the importance of </a:t>
            </a:r>
            <a:r>
              <a:rPr lang="en-GB" sz="2400" b="1" dirty="0">
                <a:latin typeface="Tempus Sans ITC" panose="04020404030D07020202" pitchFamily="82" charset="0"/>
              </a:rPr>
              <a:t>S</a:t>
            </a:r>
            <a:r>
              <a:rPr lang="en-GB" sz="2400" b="1" dirty="0" smtClean="0">
                <a:latin typeface="Tempus Sans ITC" panose="04020404030D07020202" pitchFamily="82" charset="0"/>
              </a:rPr>
              <a:t>hared Writing in the teaching of writing</a:t>
            </a:r>
          </a:p>
          <a:p>
            <a:pPr marL="285750" indent="-285750">
              <a:buFont typeface="Arial" charset="0"/>
              <a:buChar char="•"/>
            </a:pPr>
            <a:endParaRPr lang="en-GB" sz="2400" b="1" dirty="0">
              <a:latin typeface="Tempus Sans ITC" panose="04020404030D07020202" pitchFamily="8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400" b="1" dirty="0" smtClean="0">
                <a:latin typeface="Tempus Sans ITC" panose="04020404030D07020202" pitchFamily="82" charset="0"/>
              </a:rPr>
              <a:t>To consider how these ideas might impact on the teaching and learning of writing in your class.  </a:t>
            </a:r>
            <a:endParaRPr lang="en-GB" sz="2400" b="1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30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412776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Tempus Sans ITC" panose="04020404030D07020202" pitchFamily="82" charset="0"/>
              </a:rPr>
              <a:t>Why do we need to look at the teaching of writing?</a:t>
            </a:r>
          </a:p>
          <a:p>
            <a:pPr algn="ctr"/>
            <a:endParaRPr lang="en-GB" sz="2400" b="1" dirty="0">
              <a:latin typeface="Tempus Sans ITC" panose="04020404030D07020202" pitchFamily="82" charset="0"/>
            </a:endParaRPr>
          </a:p>
          <a:p>
            <a:endParaRPr lang="en-GB" sz="2400" b="1" dirty="0" smtClean="0">
              <a:latin typeface="Tempus Sans ITC" panose="04020404030D07020202" pitchFamily="82" charset="0"/>
            </a:endParaRPr>
          </a:p>
          <a:p>
            <a:r>
              <a:rPr lang="en-GB" sz="2400" b="1" dirty="0" smtClean="0">
                <a:latin typeface="Tempus Sans ITC" panose="04020404030D07020202" pitchFamily="82" charset="0"/>
              </a:rPr>
              <a:t>Our data proves that children find writing significantly more challenging than reading…</a:t>
            </a:r>
          </a:p>
          <a:p>
            <a:endParaRPr lang="en-GB" sz="2400" b="1" dirty="0">
              <a:latin typeface="Tempus Sans ITC" panose="04020404030D070202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4" b="17147"/>
          <a:stretch/>
        </p:blipFill>
        <p:spPr bwMode="auto">
          <a:xfrm>
            <a:off x="156632" y="3212976"/>
            <a:ext cx="840757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9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935" y="1268760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What is Talk for Writing?</a:t>
            </a:r>
            <a:endParaRPr lang="en-GB" sz="3600" dirty="0">
              <a:solidFill>
                <a:schemeClr val="tx2"/>
              </a:solidFill>
              <a:latin typeface="Tempus Sans ITC" panose="04020404030D07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934" y="2420888"/>
            <a:ext cx="82545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GB" altLang="en-US" sz="2800" dirty="0" smtClean="0">
                <a:latin typeface="Tempus Sans ITC" panose="04020404030D07020202" pitchFamily="82" charset="0"/>
              </a:rPr>
              <a:t>“The </a:t>
            </a:r>
            <a:r>
              <a:rPr lang="en-GB" altLang="en-US" sz="2800" dirty="0">
                <a:latin typeface="Tempus Sans ITC" panose="04020404030D07020202" pitchFamily="82" charset="0"/>
              </a:rPr>
              <a:t>externalisation of the internal dialogue that experienced writers hold when writing and consists of:</a:t>
            </a:r>
          </a:p>
          <a:p>
            <a:r>
              <a:rPr lang="en-GB" altLang="en-US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* Book </a:t>
            </a:r>
            <a:r>
              <a:rPr lang="en-GB" altLang="en-US" sz="2800" dirty="0">
                <a:solidFill>
                  <a:schemeClr val="accent2"/>
                </a:solidFill>
                <a:latin typeface="Tempus Sans ITC" panose="04020404030D07020202" pitchFamily="82" charset="0"/>
              </a:rPr>
              <a:t>talk</a:t>
            </a:r>
          </a:p>
          <a:p>
            <a:r>
              <a:rPr lang="en-GB" altLang="en-US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* Writer </a:t>
            </a:r>
            <a:r>
              <a:rPr lang="en-GB" altLang="en-US" sz="2800" dirty="0">
                <a:solidFill>
                  <a:schemeClr val="accent2"/>
                </a:solidFill>
                <a:latin typeface="Tempus Sans ITC" panose="04020404030D07020202" pitchFamily="82" charset="0"/>
              </a:rPr>
              <a:t>talk</a:t>
            </a:r>
          </a:p>
          <a:p>
            <a:r>
              <a:rPr lang="en-GB" altLang="en-US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* Warming </a:t>
            </a:r>
            <a:r>
              <a:rPr lang="en-GB" altLang="en-US" sz="2800" dirty="0">
                <a:solidFill>
                  <a:schemeClr val="accent2"/>
                </a:solidFill>
                <a:latin typeface="Tempus Sans ITC" panose="04020404030D07020202" pitchFamily="82" charset="0"/>
              </a:rPr>
              <a:t>up </a:t>
            </a:r>
            <a:r>
              <a:rPr lang="en-GB" altLang="en-US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to the text</a:t>
            </a:r>
            <a:endParaRPr lang="en-GB" altLang="en-US" sz="2800" dirty="0">
              <a:solidFill>
                <a:schemeClr val="accent2"/>
              </a:solidFill>
              <a:latin typeface="Tempus Sans ITC" panose="04020404030D07020202" pitchFamily="82" charset="0"/>
            </a:endParaRPr>
          </a:p>
          <a:p>
            <a:r>
              <a:rPr lang="en-GB" altLang="en-US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* Learning </a:t>
            </a:r>
            <a:r>
              <a:rPr lang="en-GB" altLang="en-US" sz="2800" dirty="0">
                <a:solidFill>
                  <a:schemeClr val="accent2"/>
                </a:solidFill>
                <a:latin typeface="Tempus Sans ITC" panose="04020404030D07020202" pitchFamily="82" charset="0"/>
              </a:rPr>
              <a:t>and remembering </a:t>
            </a:r>
            <a:r>
              <a:rPr lang="en-GB" altLang="en-US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texts</a:t>
            </a:r>
            <a:r>
              <a:rPr lang="en-GB" altLang="en-US" sz="2800" dirty="0" smtClean="0">
                <a:latin typeface="Tempus Sans ITC" panose="04020404030D07020202" pitchFamily="82" charset="0"/>
              </a:rPr>
              <a:t>”</a:t>
            </a:r>
          </a:p>
          <a:p>
            <a:endParaRPr lang="en-GB" altLang="en-US" sz="2800" dirty="0" smtClean="0">
              <a:latin typeface="Tempus Sans ITC" panose="04020404030D07020202" pitchFamily="82" charset="0"/>
            </a:endParaRPr>
          </a:p>
          <a:p>
            <a:r>
              <a:rPr lang="en-GB" altLang="en-US" sz="2800" dirty="0" smtClean="0">
                <a:latin typeface="Tempus Sans ITC" panose="04020404030D07020202" pitchFamily="82" charset="0"/>
              </a:rPr>
              <a:t>In a nutshell, orally sharing the thinking involved in the writing process.</a:t>
            </a:r>
            <a:endParaRPr lang="en-GB" altLang="en-US" sz="2800" dirty="0">
              <a:latin typeface="Tempus Sans ITC" panose="04020404030D07020202" pitchFamily="82" charset="0"/>
            </a:endParaRPr>
          </a:p>
          <a:p>
            <a:r>
              <a:rPr lang="en-GB" sz="2800" dirty="0" smtClean="0">
                <a:latin typeface="Tempus Sans ITC" panose="04020404030D07020202" pitchFamily="82" charset="0"/>
              </a:rPr>
              <a:t> </a:t>
            </a:r>
            <a:endParaRPr lang="en-GB" sz="28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7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484784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Tempus Sans ITC" panose="04020404030D07020202" pitchFamily="82" charset="0"/>
              </a:rPr>
              <a:t>What do good writers do?</a:t>
            </a:r>
            <a:endParaRPr lang="en-GB" sz="5400" dirty="0">
              <a:latin typeface="Tempus Sans ITC" panose="04020404030D07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78092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Often </a:t>
            </a:r>
            <a:r>
              <a:rPr lang="en-GB" dirty="0"/>
              <a:t>r</a:t>
            </a:r>
            <a:r>
              <a:rPr lang="en-GB" dirty="0" smtClean="0"/>
              <a:t>ead a lot and are good readers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24566" y="344978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Internalise language patterns and text structures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46626" y="4221088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Read as writers (imitating their reading in their writing by appreciating and understanding the effect of literary techniques on the reader.)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48230" y="530120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Plan their text (in many different ways)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46626" y="6021288"/>
            <a:ext cx="37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Draft and craft their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8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273" y="1988840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What do the children in your class find most difficult when it comes to writing? </a:t>
            </a:r>
          </a:p>
          <a:p>
            <a:endParaRPr lang="en-GB" sz="3600" b="1" dirty="0" smtClean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endParaRPr lang="en-GB" sz="3600" b="1" dirty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r>
              <a:rPr lang="en-GB" sz="36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How does this continue/change as we move through the school?</a:t>
            </a:r>
          </a:p>
        </p:txBody>
      </p:sp>
    </p:spTree>
    <p:extLst>
      <p:ext uri="{BB962C8B-B14F-4D97-AF65-F5344CB8AC3E}">
        <p14:creationId xmlns:p14="http://schemas.microsoft.com/office/powerpoint/2010/main" val="20142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92696"/>
            <a:ext cx="864096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Tempus Sans ITC" panose="04020404030D07020202" pitchFamily="82" charset="0"/>
              </a:rPr>
              <a:t>The writing process can be broken down into three main steps:</a:t>
            </a:r>
            <a:endParaRPr lang="en-GB" sz="2400" b="1" dirty="0" smtClean="0">
              <a:latin typeface="Tempus Sans ITC" panose="04020404030D07020202" pitchFamily="82" charset="0"/>
            </a:endParaRPr>
          </a:p>
          <a:p>
            <a:endParaRPr lang="en-GB" dirty="0">
              <a:latin typeface="Tempus Sans ITC" panose="04020404030D07020202" pitchFamily="82" charset="0"/>
            </a:endParaRPr>
          </a:p>
          <a:p>
            <a:r>
              <a:rPr lang="en-GB" sz="2400" b="1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Step One- Imitation (familiarisation)</a:t>
            </a:r>
          </a:p>
          <a:p>
            <a:endParaRPr lang="en-GB" sz="2400" b="1" dirty="0">
              <a:solidFill>
                <a:schemeClr val="accent2"/>
              </a:solidFill>
              <a:latin typeface="Tempus Sans ITC" panose="04020404030D07020202" pitchFamily="82" charset="0"/>
            </a:endParaRPr>
          </a:p>
          <a:p>
            <a:r>
              <a:rPr lang="en-GB" sz="2400" b="1" i="1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Retelling a story/text until it can be retold fluently. </a:t>
            </a:r>
          </a:p>
          <a:p>
            <a:r>
              <a:rPr lang="en-GB" sz="2400" b="1" i="1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Multi-sensory approach makes it memorable. </a:t>
            </a:r>
          </a:p>
          <a:p>
            <a:endParaRPr lang="en-GB" sz="2400" dirty="0">
              <a:latin typeface="Tempus Sans ITC" panose="04020404030D07020202" pitchFamily="82" charset="0"/>
            </a:endParaRPr>
          </a:p>
          <a:p>
            <a:r>
              <a:rPr lang="en-GB" sz="24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Step Two- Innovation (adapting a known text/story)</a:t>
            </a:r>
          </a:p>
          <a:p>
            <a:endParaRPr lang="en-GB" sz="2400" b="1" dirty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r>
              <a:rPr lang="en-GB" sz="2400" b="1" i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Substitution/addition/alteration/retelling from a different viewpoint but keeping basic story/text structure the same. </a:t>
            </a:r>
          </a:p>
          <a:p>
            <a:endParaRPr lang="en-GB" sz="2400" b="1" dirty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r>
              <a:rPr lang="en-GB" sz="2400" b="1" dirty="0" smtClean="0">
                <a:latin typeface="Tempus Sans ITC" panose="04020404030D07020202" pitchFamily="82" charset="0"/>
              </a:rPr>
              <a:t>Step Three- Invention (creating own new story/text)</a:t>
            </a:r>
          </a:p>
          <a:p>
            <a:endParaRPr lang="en-GB" sz="2400" b="1" dirty="0">
              <a:latin typeface="Tempus Sans ITC" panose="04020404030D07020202" pitchFamily="82" charset="0"/>
            </a:endParaRPr>
          </a:p>
          <a:p>
            <a:r>
              <a:rPr lang="en-GB" sz="2400" b="1" i="1" dirty="0" smtClean="0">
                <a:latin typeface="Tempus Sans ITC" panose="04020404030D07020202" pitchFamily="82" charset="0"/>
              </a:rPr>
              <a:t>Building up own story/text ideas.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73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5196" y="1166129"/>
            <a:ext cx="855527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Tempus Sans ITC" panose="04020404030D07020202" pitchFamily="82" charset="0"/>
              </a:rPr>
              <a:t>The Three Part Approach to teaching writing </a:t>
            </a:r>
          </a:p>
          <a:p>
            <a:r>
              <a:rPr lang="en-GB" sz="32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Step One- Imitation (Familiarisation)</a:t>
            </a:r>
          </a:p>
          <a:p>
            <a:endParaRPr lang="en-GB" sz="2800" dirty="0">
              <a:latin typeface="Tempus Sans ITC" panose="04020404030D07020202" pitchFamily="82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GB" sz="2800" dirty="0" smtClean="0">
                <a:latin typeface="Tempus Sans ITC" panose="04020404030D07020202" pitchFamily="82" charset="0"/>
              </a:rPr>
              <a:t>Reading a model text together and internalising the structure (fiction and non-fiction) by learning the text. </a:t>
            </a:r>
          </a:p>
          <a:p>
            <a:endParaRPr lang="en-GB" sz="2800" dirty="0">
              <a:latin typeface="Tempus Sans ITC" panose="04020404030D07020202" pitchFamily="82" charset="0"/>
            </a:endParaRPr>
          </a:p>
          <a:p>
            <a:endParaRPr lang="en-GB" sz="2800" dirty="0" smtClean="0">
              <a:latin typeface="Tempus Sans ITC" panose="04020404030D07020202" pitchFamily="82" charset="0"/>
            </a:endParaRPr>
          </a:p>
          <a:p>
            <a:r>
              <a:rPr lang="en-GB" sz="36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Can you think of ways to help children to remember the structure and language features of a text? </a:t>
            </a:r>
            <a:endParaRPr lang="en-GB" sz="3600" dirty="0">
              <a:solidFill>
                <a:schemeClr val="tx2"/>
              </a:solidFill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4767" y="6048391"/>
            <a:ext cx="6390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hlinkClick r:id="rId2"/>
            </a:endParaRPr>
          </a:p>
          <a:p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://www.youtube.com/watch?v=JdvJZD-cplg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06870" y="997557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Ideas for Imitation</a:t>
            </a:r>
            <a:endParaRPr lang="en-GB" sz="4000" dirty="0">
              <a:solidFill>
                <a:schemeClr val="accent2"/>
              </a:solidFill>
              <a:latin typeface="Tempus Sans ITC" panose="04020404030D070202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4767" y="5863725"/>
            <a:ext cx="7592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empus Sans ITC" panose="04020404030D07020202" pitchFamily="82" charset="0"/>
              </a:rPr>
              <a:t>A Year One class telling The Little Red Hen story</a:t>
            </a:r>
            <a:endParaRPr lang="en-GB" dirty="0">
              <a:latin typeface="Tempus Sans ITC" panose="04020404030D070202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767" y="1844824"/>
            <a:ext cx="74396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empus Sans ITC" panose="04020404030D07020202" pitchFamily="82" charset="0"/>
              </a:rPr>
              <a:t>Create a ‘story map’ of the text using pictures, symbols and words</a:t>
            </a:r>
          </a:p>
          <a:p>
            <a:endParaRPr lang="en-GB" dirty="0">
              <a:latin typeface="Tempus Sans ITC" panose="04020404030D07020202" pitchFamily="82" charset="0"/>
            </a:endParaRPr>
          </a:p>
          <a:p>
            <a:r>
              <a:rPr lang="en-GB" dirty="0" smtClean="0">
                <a:latin typeface="Tempus Sans ITC" panose="04020404030D07020202" pitchFamily="82" charset="0"/>
              </a:rPr>
              <a:t>Retelling the story/text over and over in different ways (actions/phone calls </a:t>
            </a:r>
            <a:r>
              <a:rPr lang="en-GB" dirty="0" err="1" smtClean="0">
                <a:latin typeface="Tempus Sans ITC" panose="04020404030D07020202" pitchFamily="82" charset="0"/>
              </a:rPr>
              <a:t>etc</a:t>
            </a:r>
            <a:r>
              <a:rPr lang="en-GB" dirty="0" smtClean="0">
                <a:latin typeface="Tempus Sans ITC" panose="04020404030D07020202" pitchFamily="82" charset="0"/>
              </a:rPr>
              <a:t>) until it is embedded in long term memory. </a:t>
            </a:r>
          </a:p>
          <a:p>
            <a:endParaRPr lang="en-GB" dirty="0">
              <a:latin typeface="Tempus Sans ITC" panose="04020404030D07020202" pitchFamily="82" charset="0"/>
            </a:endParaRPr>
          </a:p>
          <a:p>
            <a:r>
              <a:rPr lang="en-GB" dirty="0" smtClean="0">
                <a:latin typeface="Tempus Sans ITC" panose="04020404030D07020202" pitchFamily="82" charset="0"/>
              </a:rPr>
              <a:t>Drama</a:t>
            </a:r>
          </a:p>
          <a:p>
            <a:endParaRPr lang="en-GB" dirty="0">
              <a:latin typeface="Tempus Sans ITC" panose="04020404030D07020202" pitchFamily="82" charset="0"/>
            </a:endParaRPr>
          </a:p>
          <a:p>
            <a:r>
              <a:rPr lang="en-GB" dirty="0" smtClean="0">
                <a:latin typeface="Tempus Sans ITC" panose="04020404030D07020202" pitchFamily="82" charset="0"/>
              </a:rPr>
              <a:t>Writing in role as a character from the text</a:t>
            </a:r>
          </a:p>
          <a:p>
            <a:endParaRPr lang="en-GB" dirty="0">
              <a:latin typeface="Tempus Sans ITC" panose="04020404030D07020202" pitchFamily="82" charset="0"/>
            </a:endParaRPr>
          </a:p>
          <a:p>
            <a:r>
              <a:rPr lang="en-GB" dirty="0" smtClean="0">
                <a:latin typeface="Tempus Sans ITC" panose="04020404030D07020202" pitchFamily="82" charset="0"/>
              </a:rPr>
              <a:t>Comprehension</a:t>
            </a:r>
          </a:p>
          <a:p>
            <a:endParaRPr lang="en-GB" dirty="0" smtClean="0">
              <a:latin typeface="Tempus Sans ITC" panose="04020404030D07020202" pitchFamily="82" charset="0"/>
            </a:endParaRPr>
          </a:p>
          <a:p>
            <a:r>
              <a:rPr lang="en-GB" dirty="0" smtClean="0">
                <a:latin typeface="Tempus Sans ITC" panose="04020404030D07020202" pitchFamily="82" charset="0"/>
              </a:rPr>
              <a:t>Practise word and sentence level features using speaking frames etc. </a:t>
            </a:r>
          </a:p>
          <a:p>
            <a:endParaRPr lang="en-GB" dirty="0">
              <a:latin typeface="Tempus Sans ITC" panose="04020404030D07020202" pitchFamily="82" charset="0"/>
            </a:endParaRPr>
          </a:p>
          <a:p>
            <a:r>
              <a:rPr lang="en-GB" dirty="0" smtClean="0">
                <a:latin typeface="Tempus Sans ITC" panose="04020404030D07020202" pitchFamily="82" charset="0"/>
              </a:rPr>
              <a:t>‘Boxing up’ a text</a:t>
            </a:r>
            <a:endParaRPr lang="en-GB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8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412776"/>
            <a:ext cx="799288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Tempus Sans ITC" panose="04020404030D07020202" pitchFamily="82" charset="0"/>
              </a:rPr>
              <a:t>The Three Part Approach to teaching writing </a:t>
            </a:r>
          </a:p>
          <a:p>
            <a:r>
              <a:rPr lang="en-GB" sz="3200" dirty="0">
                <a:solidFill>
                  <a:schemeClr val="accent2"/>
                </a:solidFill>
                <a:latin typeface="Tempus Sans ITC" panose="04020404030D07020202" pitchFamily="82" charset="0"/>
              </a:rPr>
              <a:t>Step </a:t>
            </a:r>
            <a:r>
              <a:rPr lang="en-GB" sz="32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Two- Innovation (developing from known stories/texts) </a:t>
            </a:r>
          </a:p>
          <a:p>
            <a:endParaRPr lang="en-GB" sz="3200" dirty="0">
              <a:latin typeface="Tempus Sans ITC" panose="04020404030D07020202" pitchFamily="82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GB" sz="2400" dirty="0" smtClean="0">
                <a:latin typeface="Tempus Sans ITC" panose="04020404030D07020202" pitchFamily="82" charset="0"/>
              </a:rPr>
              <a:t>Use the known text to create own similar version using: 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latin typeface="Tempus Sans ITC" panose="04020404030D07020202" pitchFamily="82" charset="0"/>
              </a:rPr>
              <a:t>Substitutions (The Runaway Pancake/The Runaway Chapatti) 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latin typeface="Tempus Sans ITC" panose="04020404030D07020202" pitchFamily="82" charset="0"/>
              </a:rPr>
              <a:t>Change of view point (The True Story of the …/retelling as a letter from characters)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latin typeface="Tempus Sans ITC" panose="04020404030D07020202" pitchFamily="82" charset="0"/>
              </a:rPr>
              <a:t>Reusing basic plot structure but changing the characters/setting</a:t>
            </a:r>
            <a:endParaRPr lang="en-GB" sz="24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4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412776"/>
            <a:ext cx="79928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Tempus Sans ITC" panose="04020404030D07020202" pitchFamily="82" charset="0"/>
              </a:rPr>
              <a:t>The Three Part Approach to teaching writing </a:t>
            </a:r>
          </a:p>
          <a:p>
            <a:r>
              <a:rPr lang="en-GB" sz="3200" dirty="0">
                <a:solidFill>
                  <a:schemeClr val="accent2"/>
                </a:solidFill>
                <a:latin typeface="Tempus Sans ITC" panose="04020404030D07020202" pitchFamily="82" charset="0"/>
              </a:rPr>
              <a:t>Step </a:t>
            </a:r>
            <a:r>
              <a:rPr lang="en-GB" sz="32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Three- Invention (Independent application of the text type) </a:t>
            </a:r>
          </a:p>
          <a:p>
            <a:endParaRPr lang="en-GB" sz="3200" dirty="0">
              <a:latin typeface="Tempus Sans ITC" panose="04020404030D07020202" pitchFamily="82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GB" sz="2400" dirty="0" smtClean="0">
                <a:latin typeface="Tempus Sans ITC" panose="04020404030D07020202" pitchFamily="82" charset="0"/>
              </a:rPr>
              <a:t>Use what they know about the text type to write their own by:  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latin typeface="Tempus Sans ITC" panose="04020404030D07020202" pitchFamily="82" charset="0"/>
              </a:rPr>
              <a:t>Writing about their own topics but all tackling the same text type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latin typeface="Tempus Sans ITC" panose="04020404030D07020202" pitchFamily="82" charset="0"/>
              </a:rPr>
              <a:t>Applying the text type across the curriculum. </a:t>
            </a:r>
            <a:endParaRPr lang="en-GB" sz="2400" dirty="0">
              <a:latin typeface="Tempus Sans ITC" panose="04020404030D07020202" pitchFamily="82" charset="0"/>
            </a:endParaRPr>
          </a:p>
          <a:p>
            <a:endParaRPr lang="en-GB" sz="2400" dirty="0" smtClean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45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0585" y="1340768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empus Sans ITC" panose="04020404030D07020202" pitchFamily="82" charset="0"/>
              </a:rPr>
              <a:t>Whatever ideas you use for the Imitation, Innovation and Invention stages, children must be given opportunities to plan and talk through their ideas before writing. </a:t>
            </a:r>
          </a:p>
          <a:p>
            <a:endParaRPr lang="en-GB" sz="2400" dirty="0" smtClean="0">
              <a:latin typeface="Tempus Sans ITC" panose="04020404030D07020202" pitchFamily="82" charset="0"/>
            </a:endParaRPr>
          </a:p>
          <a:p>
            <a:endParaRPr lang="en-GB" sz="2400" dirty="0">
              <a:latin typeface="Tempus Sans ITC" panose="04020404030D07020202" pitchFamily="82" charset="0"/>
            </a:endParaRPr>
          </a:p>
          <a:p>
            <a:r>
              <a:rPr lang="en-GB" sz="2400" dirty="0" smtClean="0">
                <a:latin typeface="Tempus Sans ITC" panose="04020404030D07020202" pitchFamily="82" charset="0"/>
              </a:rPr>
              <a:t>ALL writing should be preceded with </a:t>
            </a:r>
            <a:r>
              <a:rPr lang="en-GB" sz="2400" b="1" dirty="0" smtClean="0">
                <a:latin typeface="Tempus Sans ITC" panose="04020404030D07020202" pitchFamily="82" charset="0"/>
              </a:rPr>
              <a:t>Shared Writing</a:t>
            </a:r>
            <a:r>
              <a:rPr lang="en-GB" sz="2400" dirty="0" smtClean="0">
                <a:latin typeface="Tempus Sans ITC" panose="04020404030D07020202" pitchFamily="82" charset="0"/>
              </a:rPr>
              <a:t>, so that we are modelling the process of writing. </a:t>
            </a:r>
          </a:p>
          <a:p>
            <a:endParaRPr lang="en-GB" sz="2400" dirty="0">
              <a:latin typeface="Tempus Sans ITC" panose="04020404030D07020202" pitchFamily="82" charset="0"/>
            </a:endParaRPr>
          </a:p>
          <a:p>
            <a:endParaRPr lang="en-GB" sz="3200" dirty="0" smtClean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r>
              <a:rPr lang="en-GB" sz="32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What is Shared Writing and what might it look like in the classroom?  </a:t>
            </a:r>
          </a:p>
          <a:p>
            <a:endParaRPr lang="en-GB" sz="2400" dirty="0" smtClean="0">
              <a:latin typeface="Tempus Sans ITC" panose="04020404030D07020202" pitchFamily="82" charset="0"/>
              <a:hlinkClick r:id="rId2"/>
            </a:endParaRPr>
          </a:p>
          <a:p>
            <a:r>
              <a:rPr lang="en-GB" sz="2400" dirty="0" smtClean="0">
                <a:latin typeface="Tempus Sans ITC" panose="04020404030D07020202" pitchFamily="82" charset="0"/>
                <a:hlinkClick r:id="rId2"/>
              </a:rPr>
              <a:t>http</a:t>
            </a:r>
            <a:r>
              <a:rPr lang="en-GB" sz="2400" dirty="0">
                <a:latin typeface="Tempus Sans ITC" panose="04020404030D07020202" pitchFamily="82" charset="0"/>
                <a:hlinkClick r:id="rId2"/>
              </a:rPr>
              <a:t>://www.youtube.com/watch?v=M8-aToC3brc</a:t>
            </a:r>
            <a:endParaRPr lang="en-GB" sz="2400" dirty="0">
              <a:solidFill>
                <a:schemeClr val="tx2"/>
              </a:solidFill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83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711" y="1052736"/>
            <a:ext cx="777686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empus Sans ITC" panose="04020404030D07020202" pitchFamily="82" charset="0"/>
              </a:rPr>
              <a:t>Teaching Shared Writing</a:t>
            </a:r>
          </a:p>
          <a:p>
            <a:endParaRPr lang="en-GB" sz="2000" dirty="0">
              <a:latin typeface="Tempus Sans ITC" panose="04020404030D07020202" pitchFamily="82" charset="0"/>
            </a:endParaRPr>
          </a:p>
          <a:p>
            <a:r>
              <a:rPr lang="en-GB" sz="2000" dirty="0" smtClean="0">
                <a:latin typeface="Tempus Sans ITC" panose="04020404030D07020202" pitchFamily="82" charset="0"/>
              </a:rPr>
              <a:t>Before doing any shared writing with your class, it’s crucial that YOU know what you want them to write and what specific features you want them to include. </a:t>
            </a:r>
          </a:p>
          <a:p>
            <a:endParaRPr lang="en-GB" sz="2000" dirty="0" smtClean="0">
              <a:latin typeface="Tempus Sans ITC" panose="04020404030D07020202" pitchFamily="82" charset="0"/>
            </a:endParaRPr>
          </a:p>
          <a:p>
            <a:r>
              <a:rPr lang="en-GB" sz="2000" dirty="0" smtClean="0">
                <a:latin typeface="Tempus Sans ITC" panose="04020404030D07020202" pitchFamily="82" charset="0"/>
              </a:rPr>
              <a:t>Writing your own text first helps you to do this. It also helps us to empathise with the children when we realise how long it takes us to write a decent piece of writing!! This can then be used as a prompt for you when you’re teaching it. </a:t>
            </a:r>
          </a:p>
          <a:p>
            <a:endParaRPr lang="en-GB" sz="2000" dirty="0" smtClean="0">
              <a:latin typeface="Tempus Sans ITC" panose="04020404030D07020202" pitchFamily="82" charset="0"/>
            </a:endParaRPr>
          </a:p>
          <a:p>
            <a:pPr algn="ctr"/>
            <a:r>
              <a:rPr lang="en-GB" sz="3200" b="1" dirty="0" smtClean="0">
                <a:latin typeface="Tempus Sans ITC" panose="04020404030D07020202" pitchFamily="82" charset="0"/>
              </a:rPr>
              <a:t>TASK</a:t>
            </a:r>
            <a:endParaRPr lang="en-GB" sz="3200" b="1" dirty="0">
              <a:latin typeface="Tempus Sans ITC" panose="04020404030D07020202" pitchFamily="82" charset="0"/>
            </a:endParaRPr>
          </a:p>
          <a:p>
            <a:r>
              <a:rPr lang="en-GB" sz="2000" dirty="0" smtClean="0">
                <a:latin typeface="Tempus Sans ITC" panose="04020404030D07020202" pitchFamily="82" charset="0"/>
              </a:rPr>
              <a:t> </a:t>
            </a:r>
            <a:endParaRPr lang="en-GB" sz="2000" dirty="0">
              <a:latin typeface="Tempus Sans ITC" panose="04020404030D07020202" pitchFamily="82" charset="0"/>
            </a:endParaRPr>
          </a:p>
          <a:p>
            <a:r>
              <a:rPr lang="en-GB" sz="2000" b="1" dirty="0" smtClean="0">
                <a:latin typeface="Tempus Sans ITC" panose="04020404030D07020202" pitchFamily="82" charset="0"/>
              </a:rPr>
              <a:t>Using the current text type that you are doing, write your own piece of shared writing that you could use as a prompt, thinking about key features of the text type and key areas for development in your particular class.  </a:t>
            </a:r>
          </a:p>
          <a:p>
            <a:endParaRPr lang="en-GB" sz="2000" b="1" dirty="0" smtClean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8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2805" y="1124744"/>
            <a:ext cx="7200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Tempus Sans ITC" panose="04020404030D07020202" pitchFamily="82" charset="0"/>
              </a:rPr>
              <a:t>Plenary…</a:t>
            </a:r>
          </a:p>
          <a:p>
            <a:endParaRPr lang="en-GB" sz="2800" dirty="0">
              <a:latin typeface="Tempus Sans ITC" panose="04020404030D07020202" pitchFamily="82" charset="0"/>
            </a:endParaRPr>
          </a:p>
          <a:p>
            <a:r>
              <a:rPr lang="en-GB" sz="28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Could you see some potential in using more shared writing across the curriculum in your classroom? </a:t>
            </a:r>
          </a:p>
          <a:p>
            <a:endParaRPr lang="en-GB" sz="2800" dirty="0" smtClean="0">
              <a:latin typeface="Tempus Sans ITC" panose="04020404030D07020202" pitchFamily="82" charset="0"/>
            </a:endParaRPr>
          </a:p>
          <a:p>
            <a:endParaRPr lang="en-GB" sz="2800" dirty="0">
              <a:latin typeface="Tempus Sans ITC" panose="04020404030D07020202" pitchFamily="82" charset="0"/>
            </a:endParaRPr>
          </a:p>
          <a:p>
            <a:r>
              <a:rPr lang="en-GB" sz="2400" dirty="0" smtClean="0">
                <a:latin typeface="Tempus Sans ITC" panose="04020404030D07020202" pitchFamily="82" charset="0"/>
              </a:rPr>
              <a:t>Next session we will go into more depth about writer talk, book talk </a:t>
            </a:r>
            <a:r>
              <a:rPr lang="en-GB" sz="2400" dirty="0" err="1" smtClean="0">
                <a:latin typeface="Tempus Sans ITC" panose="04020404030D07020202" pitchFamily="82" charset="0"/>
              </a:rPr>
              <a:t>etc</a:t>
            </a:r>
            <a:r>
              <a:rPr lang="en-GB" sz="2400" dirty="0" smtClean="0">
                <a:latin typeface="Tempus Sans ITC" panose="04020404030D07020202" pitchFamily="82" charset="0"/>
              </a:rPr>
              <a:t> and more ideas for teaching the different genres. Please take a copy of each book and try to have a browse before next week then bring them to next week’s session. </a:t>
            </a:r>
          </a:p>
          <a:p>
            <a:endParaRPr lang="en-GB" sz="2800" dirty="0">
              <a:latin typeface="Tempus Sans ITC" panose="04020404030D07020202" pitchFamily="82" charset="0"/>
            </a:endParaRPr>
          </a:p>
          <a:p>
            <a:endParaRPr lang="en-GB" sz="2800" dirty="0" smtClean="0">
              <a:latin typeface="Tempus Sans ITC" panose="04020404030D07020202" pitchFamily="82" charset="0"/>
            </a:endParaRPr>
          </a:p>
          <a:p>
            <a:endParaRPr lang="en-GB" sz="28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b="1" dirty="0" smtClean="0">
                <a:latin typeface="Tempus Sans ITC" panose="04020404030D07020202" pitchFamily="82" charset="0"/>
              </a:rPr>
              <a:t>Talk for Writing at SRS- Session Two</a:t>
            </a:r>
            <a:br>
              <a:rPr lang="en-GB" b="1" dirty="0" smtClean="0">
                <a:latin typeface="Tempus Sans ITC" panose="04020404030D07020202" pitchFamily="82" charset="0"/>
              </a:rPr>
            </a:br>
            <a:r>
              <a:rPr lang="en-GB" b="1" dirty="0">
                <a:latin typeface="Tempus Sans ITC" panose="04020404030D07020202" pitchFamily="82" charset="0"/>
              </a:rPr>
              <a:t/>
            </a:r>
            <a:br>
              <a:rPr lang="en-GB" b="1" dirty="0">
                <a:latin typeface="Tempus Sans ITC" panose="04020404030D07020202" pitchFamily="82" charset="0"/>
              </a:rPr>
            </a:br>
            <a:r>
              <a:rPr lang="en-GB" dirty="0" smtClean="0">
                <a:latin typeface="Tempus Sans ITC" panose="04020404030D07020202" pitchFamily="82" charset="0"/>
              </a:rPr>
              <a:t>Based on the principles of Pie Corbett and Julia Strong</a:t>
            </a:r>
            <a:endParaRPr lang="en-GB" dirty="0">
              <a:latin typeface="Tempus Sans ITC" panose="04020404030D070202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4869160"/>
            <a:ext cx="6400800" cy="17526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                      13</a:t>
            </a:r>
            <a:r>
              <a:rPr lang="en-GB" baseline="30000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th</a:t>
            </a:r>
            <a:r>
              <a:rPr lang="en-GB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January 2014</a:t>
            </a:r>
            <a:endParaRPr lang="en-GB" dirty="0">
              <a:solidFill>
                <a:schemeClr val="tx1"/>
              </a:solidFill>
              <a:latin typeface="Tempus Sans ITC" panose="04020404030D070202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3528392" cy="266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10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4"/>
            <a:ext cx="4457700" cy="648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1916832"/>
            <a:ext cx="44279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2"/>
                </a:solidFill>
                <a:latin typeface="Tempus Sans ITC" panose="04020404030D07020202" pitchFamily="82" charset="0"/>
              </a:rPr>
              <a:t>The three stages of teaching writing- </a:t>
            </a:r>
          </a:p>
          <a:p>
            <a:endParaRPr lang="en-GB" sz="2800" dirty="0">
              <a:solidFill>
                <a:schemeClr val="accent2"/>
              </a:solidFill>
              <a:latin typeface="Tempus Sans ITC" panose="04020404030D07020202" pitchFamily="82" charset="0"/>
            </a:endParaRPr>
          </a:p>
          <a:p>
            <a:r>
              <a:rPr lang="en-GB" sz="28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Imitation</a:t>
            </a:r>
          </a:p>
          <a:p>
            <a:endParaRPr lang="en-GB" sz="2800" b="1" dirty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r>
              <a:rPr lang="en-GB" sz="28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Innovation</a:t>
            </a:r>
          </a:p>
          <a:p>
            <a:endParaRPr lang="en-GB" sz="2800" b="1" dirty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r>
              <a:rPr lang="en-GB" sz="2800" b="1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Invention</a:t>
            </a:r>
            <a:endParaRPr lang="en-GB" sz="2800" b="1" dirty="0">
              <a:solidFill>
                <a:schemeClr val="tx2"/>
              </a:solidFill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3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236307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Tempus Sans ITC" panose="04020404030D07020202" pitchFamily="82" charset="0"/>
              </a:rPr>
              <a:t>How can Talk for Writing help our children?</a:t>
            </a:r>
            <a:endParaRPr lang="en-GB" sz="3200" b="1" dirty="0">
              <a:latin typeface="Tempus Sans ITC" panose="04020404030D070202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961136">
            <a:off x="364342" y="2583553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Book talk</a:t>
            </a:r>
            <a:endParaRPr lang="en-GB" sz="48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65072">
            <a:off x="3607772" y="4029777"/>
            <a:ext cx="4846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Goudy Stout" panose="0202090407030B020401" pitchFamily="18" charset="0"/>
              </a:rPr>
              <a:t>Story Telling and Story Making</a:t>
            </a:r>
            <a:endParaRPr lang="en-GB" dirty="0">
              <a:solidFill>
                <a:schemeClr val="tx2">
                  <a:lumMod val="75000"/>
                </a:schemeClr>
              </a:solidFill>
              <a:latin typeface="Goudy Stout" panose="0202090407030B020401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4941168"/>
            <a:ext cx="36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7030A0"/>
                </a:solidFill>
                <a:latin typeface="Kristen ITC" panose="03050502040202030202" pitchFamily="66" charset="0"/>
              </a:rPr>
              <a:t>Role play and drama</a:t>
            </a:r>
            <a:endParaRPr lang="en-GB" sz="4000" dirty="0">
              <a:solidFill>
                <a:srgbClr val="7030A0"/>
              </a:solidFill>
              <a:latin typeface="Kristen ITC" panose="03050502040202030202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2389530"/>
            <a:ext cx="3240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Writer Talk</a:t>
            </a:r>
            <a:endParaRPr lang="en-GB" sz="4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5935" y="5733256"/>
            <a:ext cx="4981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Word and Language Games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7050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52736"/>
            <a:ext cx="77048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empus Sans ITC" panose="04020404030D07020202" pitchFamily="82" charset="0"/>
              </a:rPr>
              <a:t>During each stage of a unit of work, there are various ‘</a:t>
            </a:r>
            <a:r>
              <a:rPr lang="en-GB" sz="3600" b="1" dirty="0" smtClean="0">
                <a:latin typeface="Tempus Sans ITC" panose="04020404030D07020202" pitchFamily="82" charset="0"/>
              </a:rPr>
              <a:t>tuning in to the text</a:t>
            </a:r>
            <a:r>
              <a:rPr lang="en-GB" sz="3600" dirty="0" smtClean="0">
                <a:latin typeface="Tempus Sans ITC" panose="04020404030D07020202" pitchFamily="82" charset="0"/>
              </a:rPr>
              <a:t>’ activities that can help to promote understanding of the text and embed language structures- like the stocking fillers that Lesley has talked about before. </a:t>
            </a:r>
          </a:p>
          <a:p>
            <a:endParaRPr lang="en-GB" sz="3600" dirty="0">
              <a:latin typeface="Tempus Sans ITC" panose="04020404030D07020202" pitchFamily="82" charset="0"/>
            </a:endParaRPr>
          </a:p>
          <a:p>
            <a:r>
              <a:rPr lang="en-GB" sz="3600" dirty="0" smtClean="0">
                <a:latin typeface="Tempus Sans ITC" panose="04020404030D07020202" pitchFamily="82" charset="0"/>
              </a:rPr>
              <a:t>Can you work out which activities could go with each genre? </a:t>
            </a:r>
            <a:endParaRPr lang="en-GB" sz="3600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6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56895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empus Sans ITC" panose="04020404030D07020202" pitchFamily="82" charset="0"/>
              </a:rPr>
              <a:t>Tuning into the text- Recounts</a:t>
            </a:r>
            <a:endParaRPr lang="en-GB" sz="3200" b="1" dirty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Brain dump: Ask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to think of a particular memory and write down all the words that they associate with that memory. Give time to rethink about the memory then add to the word list. </a:t>
            </a:r>
          </a:p>
          <a:p>
            <a:pPr marL="457200" indent="-457200">
              <a:buFontTx/>
              <a:buChar char="-"/>
            </a:pPr>
            <a:endParaRPr lang="en-GB" sz="2000" dirty="0" smtClean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Spot the Truth- Use time connectives to tell 2 truths and one lie about themselves e.g. Last week, I shopped at Carrefour four times. When I was a toddler, my favourite food was marmalade. As a young child, I once ate a live baby frog. Partner has to suggest which was the untruth using given sentence starters e.g. It seems unlikely that… I’m not sure that you…’ etc.</a:t>
            </a:r>
          </a:p>
          <a:p>
            <a:pPr marL="457200" indent="-457200">
              <a:buFontTx/>
              <a:buChar char="-"/>
            </a:pPr>
            <a:endParaRPr lang="en-GB" sz="2000" dirty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Use engaging connectives- Ask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to work in groups to find alternatives to the usual connectives- after a while; first; next </a:t>
            </a:r>
            <a:r>
              <a:rPr lang="en-GB" sz="2000" dirty="0" err="1" smtClean="0">
                <a:latin typeface="Tempus Sans ITC" panose="04020404030D07020202" pitchFamily="82" charset="0"/>
              </a:rPr>
              <a:t>etc</a:t>
            </a:r>
            <a:r>
              <a:rPr lang="en-GB" sz="2000" dirty="0" smtClean="0">
                <a:latin typeface="Tempus Sans ITC" panose="04020404030D07020202" pitchFamily="82" charset="0"/>
              </a:rPr>
              <a:t> using provided example texts or thesauruses etc.  </a:t>
            </a:r>
          </a:p>
          <a:p>
            <a:pPr marL="457200" indent="-457200">
              <a:buFontTx/>
              <a:buChar char="-"/>
            </a:pPr>
            <a:endParaRPr lang="en-GB" sz="2000" dirty="0" smtClean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Tenses- Today I…; Yesterday I… Show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action cards. In pairs they have to say e.g. Today I run. Yesterday I ran. </a:t>
            </a:r>
          </a:p>
          <a:p>
            <a:pPr marL="457200" indent="-457200">
              <a:buFontTx/>
              <a:buChar char="-"/>
            </a:pPr>
            <a:endParaRPr lang="en-GB" sz="2000" dirty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Think about emotions of text e.g. brainstorm lists of synonyms for excited/happy/sad/angry etc. </a:t>
            </a:r>
            <a:endParaRPr lang="en-GB" sz="2000" dirty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endParaRPr lang="en-GB" sz="3200" dirty="0" smtClean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endParaRPr lang="en-GB" sz="3200" dirty="0" smtClean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85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56895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empus Sans ITC" panose="04020404030D07020202" pitchFamily="82" charset="0"/>
              </a:rPr>
              <a:t>Tuning into the text- Explanations</a:t>
            </a:r>
          </a:p>
          <a:p>
            <a:pPr algn="ctr"/>
            <a:endParaRPr lang="en-GB" sz="3200" b="1" dirty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Cause and Effect connectives- because and so. Show 2 sentences with no connective. E.g</a:t>
            </a:r>
            <a:r>
              <a:rPr lang="en-GB" sz="2000" i="1" dirty="0" smtClean="0">
                <a:latin typeface="Tempus Sans ITC" panose="04020404030D07020202" pitchFamily="82" charset="0"/>
              </a:rPr>
              <a:t>. The air cools. The water condenses</a:t>
            </a:r>
            <a:r>
              <a:rPr lang="en-GB" sz="2000" dirty="0" smtClean="0">
                <a:latin typeface="Tempus Sans ITC" panose="04020404030D07020202" pitchFamily="82" charset="0"/>
              </a:rPr>
              <a:t>.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to decide which connective would link. Then reorder and rehearse orally. Repeat with other sentences and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invent their own.   </a:t>
            </a:r>
          </a:p>
          <a:p>
            <a:pPr marL="457200" indent="-457200">
              <a:buFontTx/>
              <a:buChar char="-"/>
            </a:pPr>
            <a:endParaRPr lang="en-GB" sz="2000" dirty="0" smtClean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Alternative connectives- Because of; As a  result of; Due to; </a:t>
            </a:r>
            <a:r>
              <a:rPr lang="en-GB" sz="2000" i="1" dirty="0" smtClean="0">
                <a:latin typeface="Tempus Sans ITC" panose="04020404030D07020202" pitchFamily="82" charset="0"/>
              </a:rPr>
              <a:t>Because of the ship hitting an iceberg, it sank</a:t>
            </a:r>
            <a:r>
              <a:rPr lang="en-GB" sz="2000" dirty="0" smtClean="0">
                <a:latin typeface="Tempus Sans ITC" panose="04020404030D07020202" pitchFamily="82" charset="0"/>
              </a:rPr>
              <a:t>. Orally rehearse with different connectives.</a:t>
            </a:r>
          </a:p>
          <a:p>
            <a:pPr marL="457200" indent="-457200">
              <a:buFontTx/>
              <a:buChar char="-"/>
            </a:pPr>
            <a:endParaRPr lang="en-GB" sz="2000" dirty="0" smtClean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Making up an explanation e.g. Why do dogs bark?   Orally,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have to work with a partner and explain for one minute why dogs bark. Swap partners and tasks. </a:t>
            </a:r>
          </a:p>
          <a:p>
            <a:pPr marL="457200" indent="-457200">
              <a:buFontTx/>
              <a:buChar char="-"/>
            </a:pPr>
            <a:endParaRPr lang="en-GB" sz="2000" dirty="0" smtClean="0">
              <a:latin typeface="Tempus Sans ITC" panose="04020404030D07020202" pitchFamily="82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 smtClean="0">
                <a:latin typeface="Tempus Sans ITC" panose="04020404030D07020202" pitchFamily="82" charset="0"/>
              </a:rPr>
              <a:t>Provide model text with missing connectives. Can </a:t>
            </a:r>
            <a:r>
              <a:rPr lang="en-GB" sz="2000" dirty="0" err="1" smtClean="0">
                <a:latin typeface="Tempus Sans ITC" panose="04020404030D07020202" pitchFamily="82" charset="0"/>
              </a:rPr>
              <a:t>chn</a:t>
            </a:r>
            <a:r>
              <a:rPr lang="en-GB" sz="2000" dirty="0" smtClean="0">
                <a:latin typeface="Tempus Sans ITC" panose="04020404030D07020202" pitchFamily="82" charset="0"/>
              </a:rPr>
              <a:t> work in pairs to </a:t>
            </a:r>
            <a:r>
              <a:rPr lang="en-GB" sz="2000" dirty="0" err="1" smtClean="0">
                <a:latin typeface="Tempus Sans ITC" panose="04020404030D07020202" pitchFamily="82" charset="0"/>
              </a:rPr>
              <a:t>oally</a:t>
            </a:r>
            <a:r>
              <a:rPr lang="en-GB" sz="2000" dirty="0" smtClean="0">
                <a:latin typeface="Tempus Sans ITC" panose="04020404030D07020202" pitchFamily="82" charset="0"/>
              </a:rPr>
              <a:t> decide on suitable connectives and justify. </a:t>
            </a:r>
          </a:p>
          <a:p>
            <a:pPr marL="457200" indent="-457200">
              <a:buFontTx/>
              <a:buChar char="-"/>
            </a:pPr>
            <a:endParaRPr lang="en-GB" sz="2000" dirty="0" smtClean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3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Tempus Sans ITC" panose="04020404030D07020202" pitchFamily="82" charset="0"/>
              </a:rPr>
              <a:t>Tuning into the text- Persuasion</a:t>
            </a:r>
            <a:endParaRPr lang="en-GB" sz="3200" b="1" dirty="0">
              <a:latin typeface="Tempus Sans ITC" panose="04020404030D07020202" pitchFamily="82" charset="0"/>
            </a:endParaRPr>
          </a:p>
          <a:p>
            <a:endParaRPr lang="en-GB" sz="3200" b="1" dirty="0">
              <a:latin typeface="Tempus Sans ITC" panose="04020404030D07020202" pitchFamily="82" charset="0"/>
            </a:endParaRPr>
          </a:p>
          <a:p>
            <a:endParaRPr lang="en-GB" sz="2000" b="1" dirty="0">
              <a:latin typeface="Tempus Sans ITC" panose="04020404030D07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1277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520" y="1052736"/>
            <a:ext cx="889248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err="1" smtClean="0">
                <a:latin typeface="Tempus Sans ITC" pitchFamily="82" charset="0"/>
              </a:rPr>
              <a:t>Chn</a:t>
            </a:r>
            <a:r>
              <a:rPr lang="en-US" sz="2000" dirty="0" smtClean="0">
                <a:latin typeface="Tempus Sans ITC" pitchFamily="82" charset="0"/>
              </a:rPr>
              <a:t> work in pairs to persuade each other to: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Tempus Sans ITC" pitchFamily="82" charset="0"/>
              </a:rPr>
              <a:t>Visit the Arctic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Tempus Sans ITC" pitchFamily="82" charset="0"/>
              </a:rPr>
              <a:t>Visit the Moon</a:t>
            </a:r>
          </a:p>
          <a:p>
            <a:endParaRPr lang="en-US" sz="2000" dirty="0">
              <a:latin typeface="Tempus Sans ITC" pitchFamily="82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 err="1" smtClean="0">
                <a:latin typeface="Tempus Sans ITC" pitchFamily="82" charset="0"/>
              </a:rPr>
              <a:t>Practise</a:t>
            </a:r>
            <a:r>
              <a:rPr lang="en-US" sz="2000" dirty="0" smtClean="0">
                <a:latin typeface="Tempus Sans ITC" pitchFamily="82" charset="0"/>
              </a:rPr>
              <a:t> 3 word rule of adjectives for exaggeration. Adrenaline-filled, actin-packed and breath-taking, spending your Winter break at …… will be a holiday to remember!  </a:t>
            </a:r>
          </a:p>
          <a:p>
            <a:endParaRPr lang="en-US" sz="2000" dirty="0">
              <a:latin typeface="Tempus Sans ITC" pitchFamily="82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 smtClean="0">
                <a:latin typeface="Tempus Sans ITC" pitchFamily="82" charset="0"/>
              </a:rPr>
              <a:t>If….then… model sentences. </a:t>
            </a:r>
            <a:r>
              <a:rPr lang="en-US" sz="2000" i="1" dirty="0" smtClean="0">
                <a:latin typeface="Tempus Sans ITC" pitchFamily="82" charset="0"/>
              </a:rPr>
              <a:t>If you enjoy…., then you’ll love….</a:t>
            </a:r>
          </a:p>
          <a:p>
            <a:pPr marL="285750" indent="-285750">
              <a:buFontTx/>
              <a:buChar char="-"/>
            </a:pPr>
            <a:endParaRPr lang="en-US" sz="2000" dirty="0">
              <a:latin typeface="Tempus Sans ITC" pitchFamily="82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 smtClean="0">
                <a:latin typeface="Tempus Sans ITC" pitchFamily="82" charset="0"/>
              </a:rPr>
              <a:t>Post-it notes to identify key vocab/phrases for each feature to ‘magpie’ and use in own writing. E.g. </a:t>
            </a:r>
            <a:r>
              <a:rPr lang="en-US" sz="2000" i="1" dirty="0" smtClean="0">
                <a:latin typeface="Tempus Sans ITC" pitchFamily="82" charset="0"/>
              </a:rPr>
              <a:t>Well chosen adjectives; alliteration; questions; specific verbs; imperatives </a:t>
            </a:r>
            <a:r>
              <a:rPr lang="en-US" sz="2000" i="1" dirty="0" err="1" smtClean="0">
                <a:latin typeface="Tempus Sans ITC" pitchFamily="82" charset="0"/>
              </a:rPr>
              <a:t>etc</a:t>
            </a:r>
            <a:endParaRPr lang="en-US" sz="2000" i="1" dirty="0" smtClean="0">
              <a:latin typeface="Tempus Sans ITC" pitchFamily="82" charset="0"/>
            </a:endParaRPr>
          </a:p>
          <a:p>
            <a:pPr marL="285750" indent="-285750">
              <a:buFontTx/>
              <a:buChar char="-"/>
            </a:pPr>
            <a:endParaRPr lang="en-US" sz="2000" i="1" dirty="0">
              <a:latin typeface="Tempus Sans ITC" pitchFamily="82" charset="0"/>
            </a:endParaRP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Tempus Sans ITC" pitchFamily="82" charset="0"/>
              </a:rPr>
              <a:t>Model 3 questions e.g. Are you ever bored at the weekends? Are the kids driving you crazy? Why not head to Hawk Ridge Farm and experience a world of wonder. </a:t>
            </a:r>
            <a:r>
              <a:rPr lang="en-US" sz="2000" dirty="0" err="1" smtClean="0">
                <a:latin typeface="Tempus Sans ITC" pitchFamily="82" charset="0"/>
              </a:rPr>
              <a:t>Chn</a:t>
            </a:r>
            <a:r>
              <a:rPr lang="en-US" sz="2000" dirty="0" smtClean="0">
                <a:latin typeface="Tempus Sans ITC" pitchFamily="82" charset="0"/>
              </a:rPr>
              <a:t> to use model to create own 3 questions. </a:t>
            </a:r>
          </a:p>
          <a:p>
            <a:pPr marL="285750" indent="-285750">
              <a:buFontTx/>
              <a:buChar char="-"/>
            </a:pPr>
            <a:endParaRPr lang="en-US" sz="2000" dirty="0">
              <a:latin typeface="Tempus Sans ITC" pitchFamily="82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 smtClean="0">
                <a:latin typeface="Tempus Sans ITC" pitchFamily="82" charset="0"/>
              </a:rPr>
              <a:t>Cloze activities to </a:t>
            </a:r>
            <a:r>
              <a:rPr lang="en-US" sz="2000" dirty="0" err="1" smtClean="0">
                <a:latin typeface="Tempus Sans ITC" pitchFamily="82" charset="0"/>
              </a:rPr>
              <a:t>practise</a:t>
            </a:r>
            <a:r>
              <a:rPr lang="en-US" sz="2000" dirty="0" smtClean="0">
                <a:latin typeface="Tempus Sans ITC" pitchFamily="82" charset="0"/>
              </a:rPr>
              <a:t> using boastful language. </a:t>
            </a:r>
            <a:endParaRPr lang="en-US" sz="2000" dirty="0"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7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empus Sans ITC" pitchFamily="82" charset="0"/>
              </a:rPr>
              <a:t>Example Text- Information Text (non-chronological report)</a:t>
            </a:r>
            <a:endParaRPr lang="en-US" sz="2400" b="1" dirty="0"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9834" y="1484784"/>
            <a:ext cx="81369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empus Sans ITC" pitchFamily="82" charset="0"/>
              </a:rPr>
              <a:t>Don’t always stick to real life ‘things’- sometimes allowing children to use their imagination can allow them to focus on the language patterns. </a:t>
            </a:r>
          </a:p>
          <a:p>
            <a:endParaRPr lang="en-US" dirty="0" smtClean="0">
              <a:latin typeface="Tempus Sans ITC" pitchFamily="82" charset="0"/>
            </a:endParaRPr>
          </a:p>
          <a:p>
            <a:r>
              <a:rPr lang="en-US" b="1" dirty="0" smtClean="0">
                <a:latin typeface="Tempus Sans ITC" pitchFamily="82" charset="0"/>
              </a:rPr>
              <a:t>Stage One- Imitation</a:t>
            </a:r>
          </a:p>
          <a:p>
            <a:r>
              <a:rPr lang="en-US" dirty="0" smtClean="0">
                <a:latin typeface="Tempus Sans ITC" pitchFamily="82" charset="0"/>
              </a:rPr>
              <a:t>Read a model text about a made-up animal e.g. a unicorn created by teacher. </a:t>
            </a:r>
          </a:p>
          <a:p>
            <a:r>
              <a:rPr lang="en-US" dirty="0" smtClean="0">
                <a:latin typeface="Tempus Sans ITC" pitchFamily="82" charset="0"/>
              </a:rPr>
              <a:t>Act out text and story map it</a:t>
            </a:r>
          </a:p>
          <a:p>
            <a:r>
              <a:rPr lang="en-US" dirty="0" smtClean="0">
                <a:latin typeface="Tempus Sans ITC" pitchFamily="82" charset="0"/>
              </a:rPr>
              <a:t>In pairs, say the text sentence by sentence using story map for support</a:t>
            </a:r>
          </a:p>
          <a:p>
            <a:r>
              <a:rPr lang="en-US" dirty="0" smtClean="0">
                <a:latin typeface="Tempus Sans ITC" pitchFamily="82" charset="0"/>
              </a:rPr>
              <a:t>Pretend to be on the phone to a partner talking about unicorns.  </a:t>
            </a:r>
          </a:p>
          <a:p>
            <a:r>
              <a:rPr lang="en-US" dirty="0" smtClean="0">
                <a:latin typeface="Tempus Sans ITC" pitchFamily="82" charset="0"/>
              </a:rPr>
              <a:t>‘Hot seating’ where one child/teacher is ‘expert’ on creature and others ask questions</a:t>
            </a:r>
          </a:p>
          <a:p>
            <a:r>
              <a:rPr lang="en-US" dirty="0" smtClean="0">
                <a:latin typeface="Tempus Sans ITC" pitchFamily="82" charset="0"/>
              </a:rPr>
              <a:t>Film children talking about the model creature </a:t>
            </a:r>
          </a:p>
          <a:p>
            <a:r>
              <a:rPr lang="en-US" dirty="0" smtClean="0">
                <a:latin typeface="Tempus Sans ITC" pitchFamily="82" charset="0"/>
              </a:rPr>
              <a:t>Model language structures e.g</a:t>
            </a:r>
            <a:r>
              <a:rPr lang="en-US" dirty="0">
                <a:latin typeface="Tempus Sans ITC" pitchFamily="82" charset="0"/>
              </a:rPr>
              <a:t>.</a:t>
            </a:r>
            <a:r>
              <a:rPr lang="en-US" dirty="0" smtClean="0">
                <a:latin typeface="Tempus Sans ITC" pitchFamily="82" charset="0"/>
              </a:rPr>
              <a:t> </a:t>
            </a:r>
          </a:p>
          <a:p>
            <a:r>
              <a:rPr lang="en-US" i="1" dirty="0" smtClean="0">
                <a:latin typeface="Tempus Sans ITC" pitchFamily="82" charset="0"/>
              </a:rPr>
              <a:t>-  Did you know that unicorns live in…? </a:t>
            </a:r>
          </a:p>
          <a:p>
            <a:r>
              <a:rPr lang="en-US" i="1" dirty="0" smtClean="0">
                <a:latin typeface="Tempus Sans ITC" pitchFamily="82" charset="0"/>
              </a:rPr>
              <a:t>- All unicorns have….   </a:t>
            </a:r>
          </a:p>
          <a:p>
            <a:r>
              <a:rPr lang="en-US" dirty="0" smtClean="0">
                <a:latin typeface="Tempus Sans ITC" pitchFamily="82" charset="0"/>
              </a:rPr>
              <a:t>Pull out basic structure and language features. </a:t>
            </a:r>
            <a:endParaRPr lang="en-US" dirty="0"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667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76470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empus Sans ITC" pitchFamily="82" charset="0"/>
              </a:rPr>
              <a:t>Example Text- Information Text (non-chronological report)</a:t>
            </a:r>
            <a:endParaRPr lang="en-US" sz="2400" b="1" dirty="0"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81369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empus Sans ITC" pitchFamily="82" charset="0"/>
              </a:rPr>
              <a:t>Don’t always stick to real life ‘things’- sometimes allowing children to use their imagination can allow them to focus on the language patterns. </a:t>
            </a:r>
          </a:p>
          <a:p>
            <a:endParaRPr lang="en-US" dirty="0" smtClean="0">
              <a:latin typeface="Tempus Sans ITC" pitchFamily="82" charset="0"/>
            </a:endParaRPr>
          </a:p>
          <a:p>
            <a:r>
              <a:rPr lang="en-US" b="1" dirty="0" smtClean="0">
                <a:latin typeface="Tempus Sans ITC" pitchFamily="82" charset="0"/>
              </a:rPr>
              <a:t>Stage 2- Innovation</a:t>
            </a:r>
          </a:p>
          <a:p>
            <a:r>
              <a:rPr lang="en-US" dirty="0" smtClean="0">
                <a:latin typeface="Tempus Sans ITC" pitchFamily="82" charset="0"/>
              </a:rPr>
              <a:t>Children </a:t>
            </a:r>
            <a:r>
              <a:rPr lang="en-US" dirty="0">
                <a:latin typeface="Tempus Sans ITC" pitchFamily="82" charset="0"/>
              </a:rPr>
              <a:t>could design and paint/collage their own </a:t>
            </a:r>
            <a:r>
              <a:rPr lang="en-US" dirty="0" smtClean="0">
                <a:latin typeface="Tempus Sans ITC" pitchFamily="82" charset="0"/>
              </a:rPr>
              <a:t>type of lizard/dragon/unicorn- </a:t>
            </a:r>
            <a:r>
              <a:rPr lang="en-US" dirty="0">
                <a:latin typeface="Tempus Sans ITC" pitchFamily="82" charset="0"/>
              </a:rPr>
              <a:t>art cross-curricular link</a:t>
            </a:r>
          </a:p>
          <a:p>
            <a:r>
              <a:rPr lang="en-US" dirty="0">
                <a:latin typeface="Tempus Sans ITC" pitchFamily="82" charset="0"/>
              </a:rPr>
              <a:t>Lesson generating words/phrases to describe creature focusing on vocabulary </a:t>
            </a:r>
            <a:r>
              <a:rPr lang="en-US" dirty="0" smtClean="0">
                <a:latin typeface="Tempus Sans ITC" pitchFamily="82" charset="0"/>
              </a:rPr>
              <a:t>development and </a:t>
            </a:r>
            <a:r>
              <a:rPr lang="en-US" dirty="0" err="1" smtClean="0">
                <a:latin typeface="Tempus Sans ITC" pitchFamily="82" charset="0"/>
              </a:rPr>
              <a:t>labelling</a:t>
            </a:r>
            <a:r>
              <a:rPr lang="en-US" dirty="0" smtClean="0">
                <a:latin typeface="Tempus Sans ITC" pitchFamily="82" charset="0"/>
              </a:rPr>
              <a:t> parts of their creature e.g. wings, tail, scales etc. </a:t>
            </a:r>
          </a:p>
          <a:p>
            <a:r>
              <a:rPr lang="en-US" dirty="0" smtClean="0">
                <a:latin typeface="Tempus Sans ITC" pitchFamily="82" charset="0"/>
              </a:rPr>
              <a:t>Using original model text, Shared </a:t>
            </a:r>
            <a:r>
              <a:rPr lang="en-US" dirty="0">
                <a:latin typeface="Tempus Sans ITC" pitchFamily="82" charset="0"/>
              </a:rPr>
              <a:t>Writing of </a:t>
            </a:r>
            <a:r>
              <a:rPr lang="en-US" dirty="0" smtClean="0">
                <a:latin typeface="Tempus Sans ITC" pitchFamily="82" charset="0"/>
              </a:rPr>
              <a:t>introduction then </a:t>
            </a:r>
            <a:r>
              <a:rPr lang="en-US" dirty="0" err="1" smtClean="0">
                <a:latin typeface="Tempus Sans ITC" pitchFamily="82" charset="0"/>
              </a:rPr>
              <a:t>chn</a:t>
            </a:r>
            <a:r>
              <a:rPr lang="en-US" dirty="0" smtClean="0">
                <a:latin typeface="Tempus Sans ITC" pitchFamily="82" charset="0"/>
              </a:rPr>
              <a:t> do own intro</a:t>
            </a:r>
          </a:p>
          <a:p>
            <a:r>
              <a:rPr lang="en-US" dirty="0" smtClean="0">
                <a:latin typeface="Tempus Sans ITC" pitchFamily="82" charset="0"/>
              </a:rPr>
              <a:t>Day by day write next section of text </a:t>
            </a:r>
          </a:p>
          <a:p>
            <a:r>
              <a:rPr lang="en-US" dirty="0" smtClean="0">
                <a:latin typeface="Tempus Sans ITC" pitchFamily="82" charset="0"/>
              </a:rPr>
              <a:t>E.g. Where does your creature live? Cross-curricular- Make diorama of habitat </a:t>
            </a:r>
          </a:p>
          <a:p>
            <a:r>
              <a:rPr lang="en-US" dirty="0" smtClean="0">
                <a:latin typeface="Tempus Sans ITC" pitchFamily="82" charset="0"/>
              </a:rPr>
              <a:t>Describe where creature lives using language structures- </a:t>
            </a:r>
            <a:r>
              <a:rPr lang="en-US" i="1" dirty="0" smtClean="0">
                <a:latin typeface="Tempus Sans ITC" pitchFamily="82" charset="0"/>
              </a:rPr>
              <a:t>All/Most/Some …….live in ….... </a:t>
            </a:r>
          </a:p>
          <a:p>
            <a:r>
              <a:rPr lang="en-US" dirty="0" smtClean="0">
                <a:latin typeface="Tempus Sans ITC" pitchFamily="82" charset="0"/>
              </a:rPr>
              <a:t>Create similes to describe the creature- </a:t>
            </a:r>
            <a:r>
              <a:rPr lang="en-US" i="1" dirty="0" smtClean="0">
                <a:latin typeface="Tempus Sans ITC" pitchFamily="82" charset="0"/>
              </a:rPr>
              <a:t>Its tail is as long as a ……..  </a:t>
            </a:r>
          </a:p>
          <a:p>
            <a:r>
              <a:rPr lang="en-US" dirty="0" smtClean="0">
                <a:latin typeface="Tempus Sans ITC" pitchFamily="82" charset="0"/>
              </a:rPr>
              <a:t>Add extra detail and reasons using connectives- </a:t>
            </a:r>
            <a:r>
              <a:rPr lang="en-US" i="1" dirty="0" smtClean="0">
                <a:latin typeface="Tempus Sans ITC" pitchFamily="82" charset="0"/>
              </a:rPr>
              <a:t>also, and, because    </a:t>
            </a:r>
          </a:p>
        </p:txBody>
      </p:sp>
    </p:spTree>
    <p:extLst>
      <p:ext uri="{BB962C8B-B14F-4D97-AF65-F5344CB8AC3E}">
        <p14:creationId xmlns:p14="http://schemas.microsoft.com/office/powerpoint/2010/main" val="630000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55679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empus Sans ITC" pitchFamily="82" charset="0"/>
              </a:rPr>
              <a:t>Example Text- Information Text (non-chronological report)</a:t>
            </a:r>
            <a:endParaRPr lang="en-US" sz="2400" b="1" dirty="0">
              <a:latin typeface="Tempus Sans ITC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348880"/>
            <a:ext cx="8136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empus Sans ITC" pitchFamily="82" charset="0"/>
              </a:rPr>
              <a:t>Don’t always stick to real life ‘things’- sometimes allowing children to use their imagination can allow them to focus on the language patterns. </a:t>
            </a:r>
          </a:p>
          <a:p>
            <a:endParaRPr lang="en-US" dirty="0" smtClean="0">
              <a:latin typeface="Tempus Sans ITC" pitchFamily="82" charset="0"/>
            </a:endParaRPr>
          </a:p>
          <a:p>
            <a:r>
              <a:rPr lang="en-US" b="1" dirty="0" smtClean="0">
                <a:latin typeface="Tempus Sans ITC" pitchFamily="82" charset="0"/>
              </a:rPr>
              <a:t>Stage 3- Invention</a:t>
            </a:r>
          </a:p>
          <a:p>
            <a:r>
              <a:rPr lang="en-US" dirty="0" smtClean="0">
                <a:latin typeface="Tempus Sans ITC" pitchFamily="82" charset="0"/>
              </a:rPr>
              <a:t>Using their knowledge of report writing in another area e.g. writing about a real animal or completely making up their own imaginary creature. </a:t>
            </a:r>
          </a:p>
        </p:txBody>
      </p:sp>
    </p:spTree>
    <p:extLst>
      <p:ext uri="{BB962C8B-B14F-4D97-AF65-F5344CB8AC3E}">
        <p14:creationId xmlns:p14="http://schemas.microsoft.com/office/powerpoint/2010/main" val="1423963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706905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Tempus Sans ITC" panose="04020404030D07020202" pitchFamily="82" charset="0"/>
              </a:rPr>
              <a:t>Book Talk v Writer Talk</a:t>
            </a:r>
            <a:endParaRPr lang="en-GB" sz="4000" b="1" dirty="0">
              <a:latin typeface="Tempus Sans ITC" panose="04020404030D07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924944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accent1"/>
                </a:solidFill>
                <a:latin typeface="Tempus Sans ITC" panose="04020404030D07020202" pitchFamily="82" charset="0"/>
              </a:rPr>
              <a:t>On your tables, decide which statements you think are teaching ‘book talk’ and which are teaching ‘writer talk’. </a:t>
            </a:r>
          </a:p>
          <a:p>
            <a:endParaRPr lang="en-GB" sz="2800" b="1" dirty="0">
              <a:solidFill>
                <a:schemeClr val="accent1"/>
              </a:solidFill>
              <a:latin typeface="Tempus Sans ITC" panose="04020404030D07020202" pitchFamily="82" charset="0"/>
            </a:endParaRPr>
          </a:p>
          <a:p>
            <a:r>
              <a:rPr lang="en-GB" sz="2800" b="1" dirty="0" smtClean="0">
                <a:solidFill>
                  <a:schemeClr val="accent1"/>
                </a:solidFill>
                <a:latin typeface="Tempus Sans ITC" panose="04020404030D07020202" pitchFamily="82" charset="0"/>
              </a:rPr>
              <a:t>What are the differences between ‘Book Talk’ and ‘Writer Talk’? </a:t>
            </a:r>
            <a:endParaRPr lang="en-GB" sz="2800" b="1" dirty="0">
              <a:solidFill>
                <a:schemeClr val="accent1"/>
              </a:solidFill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864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556792"/>
            <a:ext cx="748883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empus Sans ITC" panose="04020404030D07020202" pitchFamily="82" charset="0"/>
              </a:rPr>
              <a:t>What is Book Talk?</a:t>
            </a:r>
          </a:p>
          <a:p>
            <a:r>
              <a:rPr lang="en-GB" sz="2400" dirty="0" smtClean="0">
                <a:latin typeface="Tempus Sans ITC" panose="04020404030D07020202" pitchFamily="82" charset="0"/>
              </a:rPr>
              <a:t>(When you are introducing children to the model text) </a:t>
            </a:r>
          </a:p>
          <a:p>
            <a:endParaRPr lang="en-GB" sz="3200" dirty="0">
              <a:latin typeface="Tempus Sans ITC" panose="04020404030D07020202" pitchFamily="8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Talking about books with children and encouraging them to comment on and question ideas and themes within a text.  </a:t>
            </a:r>
            <a:endParaRPr lang="en-GB" sz="2800" dirty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pPr marL="285750" indent="-285750">
              <a:buFont typeface="Arial" charset="0"/>
              <a:buChar char="•"/>
            </a:pPr>
            <a:endParaRPr lang="en-GB" sz="2800" dirty="0" smtClean="0">
              <a:solidFill>
                <a:schemeClr val="tx2"/>
              </a:solidFill>
              <a:latin typeface="Tempus Sans ITC" panose="04020404030D07020202" pitchFamily="8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This includes, but is not solely, the teaching of comprehension which must be modelled and taught explicitly by teachers. </a:t>
            </a:r>
            <a:endParaRPr lang="en-GB" sz="2800" dirty="0">
              <a:solidFill>
                <a:schemeClr val="tx2"/>
              </a:solidFill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0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556792"/>
            <a:ext cx="74888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empus Sans ITC" panose="04020404030D07020202" pitchFamily="82" charset="0"/>
              </a:rPr>
              <a:t>What is Writer Talk</a:t>
            </a:r>
            <a:r>
              <a:rPr lang="en-GB" sz="2800" dirty="0" smtClean="0">
                <a:latin typeface="Tempus Sans ITC" panose="04020404030D07020202" pitchFamily="82" charset="0"/>
              </a:rPr>
              <a:t>?</a:t>
            </a:r>
          </a:p>
          <a:p>
            <a:r>
              <a:rPr lang="en-GB" sz="2000" dirty="0" smtClean="0">
                <a:latin typeface="Tempus Sans ITC" panose="04020404030D07020202" pitchFamily="82" charset="0"/>
              </a:rPr>
              <a:t>(When you are teaching children to write, encouraging them to think about the audience)</a:t>
            </a:r>
          </a:p>
          <a:p>
            <a:endParaRPr lang="en-GB" sz="2800" dirty="0">
              <a:latin typeface="Tempus Sans ITC" panose="04020404030D07020202" pitchFamily="82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Specifically reading a text in order to imitate it for use in own writing e.g.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identifying how an author created suspense; 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‘</a:t>
            </a:r>
            <a:r>
              <a:rPr lang="en-GB" sz="2400" dirty="0" err="1" smtClean="0">
                <a:solidFill>
                  <a:schemeClr val="tx2"/>
                </a:solidFill>
                <a:latin typeface="Tempus Sans ITC" panose="04020404030D07020202" pitchFamily="82" charset="0"/>
              </a:rPr>
              <a:t>magpieing</a:t>
            </a: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’ effective words and phrases that they could use in their own writing;</a:t>
            </a:r>
          </a:p>
          <a:p>
            <a:pPr marL="457200" indent="-457200">
              <a:buFontTx/>
              <a:buChar char="-"/>
            </a:pPr>
            <a:r>
              <a:rPr lang="en-GB" sz="2400" dirty="0">
                <a:solidFill>
                  <a:schemeClr val="tx2"/>
                </a:solidFill>
                <a:latin typeface="Tempus Sans ITC" panose="04020404030D07020202" pitchFamily="82" charset="0"/>
              </a:rPr>
              <a:t>c</a:t>
            </a: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ollecting further examples</a:t>
            </a:r>
          </a:p>
          <a:p>
            <a:pPr marL="457200" indent="-457200">
              <a:buFontTx/>
              <a:buChar char="-"/>
            </a:pP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teacher models through Shared Writing</a:t>
            </a:r>
          </a:p>
          <a:p>
            <a:pPr marL="457200" indent="-457200">
              <a:buFontTx/>
              <a:buChar char="-"/>
            </a:pPr>
            <a:r>
              <a:rPr lang="en-GB" sz="2400" dirty="0">
                <a:solidFill>
                  <a:schemeClr val="tx2"/>
                </a:solidFill>
                <a:latin typeface="Tempus Sans ITC" panose="04020404030D07020202" pitchFamily="82" charset="0"/>
              </a:rPr>
              <a:t>c</a:t>
            </a:r>
            <a:r>
              <a:rPr lang="en-GB" sz="2400" dirty="0" smtClean="0">
                <a:solidFill>
                  <a:schemeClr val="tx2"/>
                </a:solidFill>
                <a:latin typeface="Tempus Sans ITC" panose="04020404030D07020202" pitchFamily="82" charset="0"/>
              </a:rPr>
              <a:t>hildren apply in own writing so they are ‘writing as a reader’</a:t>
            </a:r>
          </a:p>
        </p:txBody>
      </p:sp>
    </p:spTree>
    <p:extLst>
      <p:ext uri="{BB962C8B-B14F-4D97-AF65-F5344CB8AC3E}">
        <p14:creationId xmlns:p14="http://schemas.microsoft.com/office/powerpoint/2010/main" val="401732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507</TotalTime>
  <Words>1907</Words>
  <Application>Microsoft Office PowerPoint</Application>
  <PresentationFormat>On-screen Show (4:3)</PresentationFormat>
  <Paragraphs>210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Algerian</vt:lpstr>
      <vt:lpstr>Arial</vt:lpstr>
      <vt:lpstr>Candara</vt:lpstr>
      <vt:lpstr>Goudy Stout</vt:lpstr>
      <vt:lpstr>Kristen ITC</vt:lpstr>
      <vt:lpstr>Symbol</vt:lpstr>
      <vt:lpstr>Tempus Sans ITC</vt:lpstr>
      <vt:lpstr>Trebuchet MS</vt:lpstr>
      <vt:lpstr>Waveform</vt:lpstr>
      <vt:lpstr>  Talk for Writing at SRS- Session One  Based on the principles of Pie Corbett and Julia Strong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Talk for Writing at SRS- Session Two  Based on the principles of Pie Corbett and Julia Strong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for Writing at SRS  Based on the principles of Pie Corbett and Julia Strong</dc:title>
  <dc:creator>Steph</dc:creator>
  <cp:lastModifiedBy>RachaelE</cp:lastModifiedBy>
  <cp:revision>40</cp:revision>
  <dcterms:created xsi:type="dcterms:W3CDTF">2013-11-25T16:52:27Z</dcterms:created>
  <dcterms:modified xsi:type="dcterms:W3CDTF">2014-01-13T13:04:56Z</dcterms:modified>
</cp:coreProperties>
</file>