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7"/>
  </p:notesMasterIdLst>
  <p:sldIdLst>
    <p:sldId id="256" r:id="rId2"/>
    <p:sldId id="276" r:id="rId3"/>
    <p:sldId id="279" r:id="rId4"/>
    <p:sldId id="281" r:id="rId5"/>
    <p:sldId id="273" r:id="rId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F1"/>
    <a:srgbClr val="78CDF1"/>
    <a:srgbClr val="308FB3"/>
    <a:srgbClr val="2C618C"/>
    <a:srgbClr val="006F9D"/>
    <a:srgbClr val="27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01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1B894-8072-4232-B13C-C2DF4A88591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709CCE3-B60C-435C-97C8-C33E38238D06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Global</a:t>
          </a:r>
          <a:endParaRPr lang="en-GB" dirty="0"/>
        </a:p>
      </dgm:t>
    </dgm:pt>
    <dgm:pt modelId="{8F12FDB4-AC35-4265-80A9-02A4D2719DAE}" type="parTrans" cxnId="{90A0C156-28CA-4BD5-9EE4-4F88840A3158}">
      <dgm:prSet/>
      <dgm:spPr/>
      <dgm:t>
        <a:bodyPr/>
        <a:lstStyle/>
        <a:p>
          <a:endParaRPr lang="en-GB"/>
        </a:p>
      </dgm:t>
    </dgm:pt>
    <dgm:pt modelId="{89457996-0E91-416B-8791-784F24745DF8}" type="sibTrans" cxnId="{90A0C156-28CA-4BD5-9EE4-4F88840A3158}">
      <dgm:prSet/>
      <dgm:spPr/>
      <dgm:t>
        <a:bodyPr/>
        <a:lstStyle/>
        <a:p>
          <a:endParaRPr lang="en-GB"/>
        </a:p>
      </dgm:t>
    </dgm:pt>
    <dgm:pt modelId="{71DF1F61-D54D-4F18-833F-9F6EA589A602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External</a:t>
          </a:r>
          <a:endParaRPr lang="en-GB" dirty="0"/>
        </a:p>
      </dgm:t>
    </dgm:pt>
    <dgm:pt modelId="{0CCD54C6-356E-42DC-800B-57A764557932}" type="parTrans" cxnId="{D1C3584F-01B3-419A-92E6-A21D9E33A847}">
      <dgm:prSet/>
      <dgm:spPr/>
      <dgm:t>
        <a:bodyPr/>
        <a:lstStyle/>
        <a:p>
          <a:endParaRPr lang="en-GB"/>
        </a:p>
      </dgm:t>
    </dgm:pt>
    <dgm:pt modelId="{727D9E12-560E-4E8E-BD41-E5FF4B613715}" type="sibTrans" cxnId="{D1C3584F-01B3-419A-92E6-A21D9E33A847}">
      <dgm:prSet/>
      <dgm:spPr/>
      <dgm:t>
        <a:bodyPr/>
        <a:lstStyle/>
        <a:p>
          <a:endParaRPr lang="en-GB"/>
        </a:p>
      </dgm:t>
    </dgm:pt>
    <dgm:pt modelId="{E0CD29EF-5233-43C9-A71C-C8CA4D084740}" type="pres">
      <dgm:prSet presAssocID="{2761B894-8072-4232-B13C-C2DF4A88591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C28834-73FB-40A6-9277-8024F6DE3EE0}" type="pres">
      <dgm:prSet presAssocID="{2761B894-8072-4232-B13C-C2DF4A88591D}" presName="comp1" presStyleCnt="0"/>
      <dgm:spPr/>
    </dgm:pt>
    <dgm:pt modelId="{354FD17B-10D2-41D1-8ACA-9DB856037EFD}" type="pres">
      <dgm:prSet presAssocID="{2761B894-8072-4232-B13C-C2DF4A88591D}" presName="circle1" presStyleLbl="node1" presStyleIdx="0" presStyleCnt="2"/>
      <dgm:spPr>
        <a:solidFill>
          <a:srgbClr val="00B0F0"/>
        </a:solidFill>
      </dgm:spPr>
      <dgm:t>
        <a:bodyPr/>
        <a:lstStyle/>
        <a:p>
          <a:endParaRPr lang="en-GB"/>
        </a:p>
      </dgm:t>
    </dgm:pt>
    <dgm:pt modelId="{C93CF2C5-83E6-4F8D-9051-82F9E49C6569}" type="pres">
      <dgm:prSet presAssocID="{2761B894-8072-4232-B13C-C2DF4A88591D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FF46D8-FCF5-4429-99E8-F70EA901F8B3}" type="pres">
      <dgm:prSet presAssocID="{2761B894-8072-4232-B13C-C2DF4A88591D}" presName="comp2" presStyleCnt="0"/>
      <dgm:spPr/>
    </dgm:pt>
    <dgm:pt modelId="{A19F2F22-FEA7-4A19-B76C-652BB71FC571}" type="pres">
      <dgm:prSet presAssocID="{2761B894-8072-4232-B13C-C2DF4A88591D}" presName="circle2" presStyleLbl="node1" presStyleIdx="1" presStyleCnt="2"/>
      <dgm:spPr/>
      <dgm:t>
        <a:bodyPr/>
        <a:lstStyle/>
        <a:p>
          <a:endParaRPr lang="en-GB"/>
        </a:p>
      </dgm:t>
    </dgm:pt>
    <dgm:pt modelId="{197E1663-AFF7-40E8-A512-C0714BBA8C0D}" type="pres">
      <dgm:prSet presAssocID="{2761B894-8072-4232-B13C-C2DF4A88591D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E777569-3ED1-411E-9AE3-10EE54E02764}" type="presOf" srcId="{2761B894-8072-4232-B13C-C2DF4A88591D}" destId="{E0CD29EF-5233-43C9-A71C-C8CA4D084740}" srcOrd="0" destOrd="0" presId="urn:microsoft.com/office/officeart/2005/8/layout/venn2"/>
    <dgm:cxn modelId="{F8FD4F30-D308-4BA9-A355-82A9D6B4B229}" type="presOf" srcId="{71DF1F61-D54D-4F18-833F-9F6EA589A602}" destId="{197E1663-AFF7-40E8-A512-C0714BBA8C0D}" srcOrd="1" destOrd="0" presId="urn:microsoft.com/office/officeart/2005/8/layout/venn2"/>
    <dgm:cxn modelId="{E837A2A6-12CA-4C07-BF05-76662F0FF6B8}" type="presOf" srcId="{71DF1F61-D54D-4F18-833F-9F6EA589A602}" destId="{A19F2F22-FEA7-4A19-B76C-652BB71FC571}" srcOrd="0" destOrd="0" presId="urn:microsoft.com/office/officeart/2005/8/layout/venn2"/>
    <dgm:cxn modelId="{F0C9509E-97B9-4C22-8020-92B0E817CBA6}" type="presOf" srcId="{3709CCE3-B60C-435C-97C8-C33E38238D06}" destId="{C93CF2C5-83E6-4F8D-9051-82F9E49C6569}" srcOrd="1" destOrd="0" presId="urn:microsoft.com/office/officeart/2005/8/layout/venn2"/>
    <dgm:cxn modelId="{D1C3584F-01B3-419A-92E6-A21D9E33A847}" srcId="{2761B894-8072-4232-B13C-C2DF4A88591D}" destId="{71DF1F61-D54D-4F18-833F-9F6EA589A602}" srcOrd="1" destOrd="0" parTransId="{0CCD54C6-356E-42DC-800B-57A764557932}" sibTransId="{727D9E12-560E-4E8E-BD41-E5FF4B613715}"/>
    <dgm:cxn modelId="{4A189A86-3375-4E6E-ACA9-DE3996F6C4CB}" type="presOf" srcId="{3709CCE3-B60C-435C-97C8-C33E38238D06}" destId="{354FD17B-10D2-41D1-8ACA-9DB856037EFD}" srcOrd="0" destOrd="0" presId="urn:microsoft.com/office/officeart/2005/8/layout/venn2"/>
    <dgm:cxn modelId="{90A0C156-28CA-4BD5-9EE4-4F88840A3158}" srcId="{2761B894-8072-4232-B13C-C2DF4A88591D}" destId="{3709CCE3-B60C-435C-97C8-C33E38238D06}" srcOrd="0" destOrd="0" parTransId="{8F12FDB4-AC35-4265-80A9-02A4D2719DAE}" sibTransId="{89457996-0E91-416B-8791-784F24745DF8}"/>
    <dgm:cxn modelId="{FDEF928D-C106-4D12-8498-9DFB767F446C}" type="presParOf" srcId="{E0CD29EF-5233-43C9-A71C-C8CA4D084740}" destId="{31C28834-73FB-40A6-9277-8024F6DE3EE0}" srcOrd="0" destOrd="0" presId="urn:microsoft.com/office/officeart/2005/8/layout/venn2"/>
    <dgm:cxn modelId="{F8979746-A9D7-4A29-A5C1-9C0D43B2E000}" type="presParOf" srcId="{31C28834-73FB-40A6-9277-8024F6DE3EE0}" destId="{354FD17B-10D2-41D1-8ACA-9DB856037EFD}" srcOrd="0" destOrd="0" presId="urn:microsoft.com/office/officeart/2005/8/layout/venn2"/>
    <dgm:cxn modelId="{0AA477C4-B9EB-45CF-BDE1-06F36ECDA5CE}" type="presParOf" srcId="{31C28834-73FB-40A6-9277-8024F6DE3EE0}" destId="{C93CF2C5-83E6-4F8D-9051-82F9E49C6569}" srcOrd="1" destOrd="0" presId="urn:microsoft.com/office/officeart/2005/8/layout/venn2"/>
    <dgm:cxn modelId="{8B40E618-95F2-48FF-9A0E-B9160ABC3654}" type="presParOf" srcId="{E0CD29EF-5233-43C9-A71C-C8CA4D084740}" destId="{E8FF46D8-FCF5-4429-99E8-F70EA901F8B3}" srcOrd="1" destOrd="0" presId="urn:microsoft.com/office/officeart/2005/8/layout/venn2"/>
    <dgm:cxn modelId="{357560AE-C8BF-4CF8-940D-9347FE879CCF}" type="presParOf" srcId="{E8FF46D8-FCF5-4429-99E8-F70EA901F8B3}" destId="{A19F2F22-FEA7-4A19-B76C-652BB71FC571}" srcOrd="0" destOrd="0" presId="urn:microsoft.com/office/officeart/2005/8/layout/venn2"/>
    <dgm:cxn modelId="{9C681F53-9522-4C7A-BA1B-3A96FA80D2F3}" type="presParOf" srcId="{E8FF46D8-FCF5-4429-99E8-F70EA901F8B3}" destId="{197E1663-AFF7-40E8-A512-C0714BBA8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7490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149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GB" dirty="0" smtClean="0"/>
              <a:t>3 platforms for implementation</a:t>
            </a:r>
          </a:p>
          <a:p>
            <a:pPr lvl="0" rtl="0">
              <a:buNone/>
            </a:pPr>
            <a:r>
              <a:rPr lang="en-GB" b="1" dirty="0" smtClean="0"/>
              <a:t>GLOBAL</a:t>
            </a:r>
          </a:p>
          <a:p>
            <a:pPr lvl="0" rtl="0">
              <a:buNone/>
            </a:pPr>
            <a:r>
              <a:rPr lang="en-GB" dirty="0" smtClean="0"/>
              <a:t>Incorporating social media collaboration from around the world –</a:t>
            </a:r>
            <a:r>
              <a:rPr lang="en-GB" baseline="0" dirty="0" smtClean="0"/>
              <a:t> Live – Real Time</a:t>
            </a:r>
            <a:endParaRPr lang="en-GB" dirty="0" smtClean="0"/>
          </a:p>
          <a:p>
            <a:pPr lvl="0" rtl="0">
              <a:buNone/>
            </a:pPr>
            <a:r>
              <a:rPr lang="en-GB" dirty="0" smtClean="0"/>
              <a:t>Further engagement</a:t>
            </a:r>
          </a:p>
          <a:p>
            <a:pPr lvl="0" rtl="0">
              <a:buNone/>
            </a:pPr>
            <a:r>
              <a:rPr lang="en-GB" dirty="0" smtClean="0"/>
              <a:t>Something different </a:t>
            </a:r>
          </a:p>
          <a:p>
            <a:pPr lvl="0" rtl="0">
              <a:buNone/>
            </a:pPr>
            <a:r>
              <a:rPr lang="en-GB" dirty="0" smtClean="0"/>
              <a:t>Coordinators support</a:t>
            </a:r>
            <a:r>
              <a:rPr lang="en-GB" baseline="0" dirty="0" smtClean="0"/>
              <a:t> an external model for sharing good practice</a:t>
            </a:r>
          </a:p>
          <a:p>
            <a:pPr lvl="0" rtl="0">
              <a:buNone/>
            </a:pPr>
            <a:r>
              <a:rPr lang="en-GB" baseline="0" dirty="0" smtClean="0"/>
              <a:t>Benefits of external model </a:t>
            </a:r>
          </a:p>
        </p:txBody>
      </p:sp>
    </p:spTree>
    <p:extLst>
      <p:ext uri="{BB962C8B-B14F-4D97-AF65-F5344CB8AC3E}">
        <p14:creationId xmlns:p14="http://schemas.microsoft.com/office/powerpoint/2010/main" val="50233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GB" dirty="0" smtClean="0"/>
              <a:t>It ignites:</a:t>
            </a:r>
          </a:p>
          <a:p>
            <a:pPr lvl="0" rtl="0">
              <a:buNone/>
            </a:pPr>
            <a:endParaRPr lang="en-GB" dirty="0" smtClean="0"/>
          </a:p>
          <a:p>
            <a:pPr lvl="0" rtl="0">
              <a:buNone/>
            </a:pPr>
            <a:r>
              <a:rPr lang="en-GB" dirty="0" smtClean="0"/>
              <a:t>Confidence – whether presenting or taking away new ideas</a:t>
            </a:r>
          </a:p>
          <a:p>
            <a:pPr lvl="0" rtl="0">
              <a:buNone/>
            </a:pPr>
            <a:r>
              <a:rPr lang="en-GB" dirty="0" smtClean="0"/>
              <a:t>Creativity – thought</a:t>
            </a:r>
            <a:r>
              <a:rPr lang="en-GB" baseline="0" dirty="0" smtClean="0"/>
              <a:t> provoking 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It’s Fun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Ignites those that are OK PLATEAU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Challenge – Great Teachers are learners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532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461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6"/>
            <a:ext cx="9144000" cy="33846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2276872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16632"/>
            <a:ext cx="7772400" cy="1546474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0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3568" y="332656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67544" y="1312168"/>
            <a:ext cx="8229600" cy="45651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68" y="13005"/>
            <a:ext cx="1259632" cy="895715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49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hyperlink" Target="http://www.sparkevent.me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 idx="4294967295"/>
          </p:nvPr>
        </p:nvSpPr>
        <p:spPr>
          <a:xfrm>
            <a:off x="683568" y="4005064"/>
            <a:ext cx="7772400" cy="100811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Clr>
                <a:srgbClr val="000000"/>
              </a:buClr>
              <a:buSzPct val="25000"/>
              <a:buFont typeface="Arial"/>
              <a:buNone/>
            </a:pP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KHDA What Works- Monday 10</a:t>
            </a:r>
            <a:r>
              <a:rPr lang="en-GB" sz="2400" b="0" baseline="30000" dirty="0" smtClean="0">
                <a:solidFill>
                  <a:srgbClr val="308FB3"/>
                </a:solidFill>
                <a:latin typeface="Myriad Pro"/>
              </a:rPr>
              <a:t>th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 November 2014</a:t>
            </a:r>
            <a:br>
              <a:rPr lang="en-GB" sz="24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Rachael Edgar @</a:t>
            </a:r>
            <a:r>
              <a:rPr lang="en-GB" sz="1800" b="0" dirty="0" err="1" smtClean="0">
                <a:solidFill>
                  <a:srgbClr val="308FB3"/>
                </a:solidFill>
                <a:latin typeface="Myriad Pro"/>
              </a:rPr>
              <a:t>Dubai_Teachmeet</a:t>
            </a: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/>
            </a:r>
            <a:br>
              <a:rPr lang="en-GB" sz="18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www.sparkevent.me</a:t>
            </a:r>
            <a:endParaRPr lang="en-GB" sz="1800" b="0" dirty="0">
              <a:solidFill>
                <a:srgbClr val="308FB3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4343565"/>
            <a:ext cx="319424" cy="33111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060848"/>
            <a:ext cx="1008112" cy="10428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Myriad Pro" pitchFamily="34" charset="0"/>
              </a:rPr>
              <a:t>SPARK – The Model</a:t>
            </a:r>
            <a:endParaRPr lang="en-GB" dirty="0">
              <a:latin typeface="Myriad Pro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3109669"/>
              </p:ext>
            </p:extLst>
          </p:nvPr>
        </p:nvGraphicFramePr>
        <p:xfrm>
          <a:off x="2627784" y="3140968"/>
          <a:ext cx="3912096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105646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SES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0970" y="3135158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8113" y="477163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SRS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275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23" name="Picture 22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22" y="2678405"/>
            <a:ext cx="504056" cy="521437"/>
          </a:xfrm>
          <a:prstGeom prst="rect">
            <a:avLst/>
          </a:prstGeom>
        </p:spPr>
      </p:pic>
      <p:pic>
        <p:nvPicPr>
          <p:cNvPr id="24" name="Picture 23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5580401"/>
            <a:ext cx="504056" cy="521437"/>
          </a:xfrm>
          <a:prstGeom prst="rect">
            <a:avLst/>
          </a:prstGeom>
        </p:spPr>
      </p:pic>
      <p:pic>
        <p:nvPicPr>
          <p:cNvPr id="25" name="Picture 24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915" y="3681608"/>
            <a:ext cx="504056" cy="521437"/>
          </a:xfrm>
          <a:prstGeom prst="rect">
            <a:avLst/>
          </a:prstGeom>
        </p:spPr>
      </p:pic>
      <p:pic>
        <p:nvPicPr>
          <p:cNvPr id="26" name="Picture 2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435" y="3816353"/>
            <a:ext cx="504056" cy="521437"/>
          </a:xfrm>
          <a:prstGeom prst="rect">
            <a:avLst/>
          </a:prstGeom>
        </p:spPr>
      </p:pic>
      <p:pic>
        <p:nvPicPr>
          <p:cNvPr id="27" name="Picture 26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424" y="2808241"/>
            <a:ext cx="504056" cy="521437"/>
          </a:xfrm>
          <a:prstGeom prst="rect">
            <a:avLst/>
          </a:prstGeom>
        </p:spPr>
      </p:pic>
      <p:pic>
        <p:nvPicPr>
          <p:cNvPr id="28" name="Picture 27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078" y="4290191"/>
            <a:ext cx="504056" cy="521437"/>
          </a:xfrm>
          <a:prstGeom prst="rect">
            <a:avLst/>
          </a:prstGeom>
        </p:spPr>
      </p:pic>
      <p:pic>
        <p:nvPicPr>
          <p:cNvPr id="29" name="Picture 2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536" y="2249558"/>
            <a:ext cx="504056" cy="521437"/>
          </a:xfrm>
          <a:prstGeom prst="rect">
            <a:avLst/>
          </a:prstGeom>
        </p:spPr>
      </p:pic>
      <p:pic>
        <p:nvPicPr>
          <p:cNvPr id="30" name="Picture 2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772816"/>
            <a:ext cx="504056" cy="521437"/>
          </a:xfrm>
          <a:prstGeom prst="rect">
            <a:avLst/>
          </a:prstGeom>
        </p:spPr>
      </p:pic>
      <p:pic>
        <p:nvPicPr>
          <p:cNvPr id="31" name="Picture 3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988840"/>
            <a:ext cx="504056" cy="521437"/>
          </a:xfrm>
          <a:prstGeom prst="rect">
            <a:avLst/>
          </a:prstGeom>
        </p:spPr>
      </p:pic>
      <p:pic>
        <p:nvPicPr>
          <p:cNvPr id="32" name="Picture 3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140968"/>
            <a:ext cx="504056" cy="52143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57" y="2420888"/>
            <a:ext cx="911375" cy="64807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01" y="2096852"/>
            <a:ext cx="911375" cy="64807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136" y="3249948"/>
            <a:ext cx="911375" cy="64807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7" y="4077072"/>
            <a:ext cx="911375" cy="64807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462" y="5517084"/>
            <a:ext cx="911375" cy="6480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12" y="1646181"/>
            <a:ext cx="911375" cy="64807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68" y="1450466"/>
            <a:ext cx="911375" cy="6480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83" y="5276327"/>
            <a:ext cx="911375" cy="64807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14" y="3918439"/>
            <a:ext cx="911375" cy="64807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89" y="3356992"/>
            <a:ext cx="911375" cy="64807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54" y="5523460"/>
            <a:ext cx="911375" cy="64807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70" y="2297502"/>
            <a:ext cx="911375" cy="64807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91" y="3966155"/>
            <a:ext cx="911375" cy="64807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50" y="5580401"/>
            <a:ext cx="911375" cy="64807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48" y="1469859"/>
            <a:ext cx="911375" cy="648072"/>
          </a:xfrm>
          <a:prstGeom prst="rect">
            <a:avLst/>
          </a:prstGeom>
        </p:spPr>
      </p:pic>
      <p:pic>
        <p:nvPicPr>
          <p:cNvPr id="50" name="Picture 4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47" y="218325"/>
            <a:ext cx="504056" cy="521437"/>
          </a:xfrm>
          <a:prstGeom prst="rect">
            <a:avLst/>
          </a:prstGeom>
        </p:spPr>
      </p:pic>
      <p:pic>
        <p:nvPicPr>
          <p:cNvPr id="51" name="Picture 5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447" y="5445224"/>
            <a:ext cx="504056" cy="521437"/>
          </a:xfrm>
          <a:prstGeom prst="rect">
            <a:avLst/>
          </a:prstGeom>
        </p:spPr>
      </p:pic>
      <p:pic>
        <p:nvPicPr>
          <p:cNvPr id="52" name="Picture 5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052" y="3077247"/>
            <a:ext cx="504056" cy="52143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2954558" y="97750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Doha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46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4581" y="-45079"/>
            <a:ext cx="2770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WW</a:t>
            </a:r>
            <a:r>
              <a:rPr lang="en-GB" sz="4800" b="1" dirty="0">
                <a:solidFill>
                  <a:srgbClr val="00B0F0"/>
                </a:solidFill>
                <a:latin typeface="Myriad Pro" pitchFamily="34" charset="0"/>
              </a:rPr>
              <a:t>5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00+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37193" y="71502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GESS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118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061670" y="2302760"/>
            <a:ext cx="414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BAHRAIN</a:t>
            </a:r>
            <a:r>
              <a:rPr lang="en-GB" sz="4400" b="1" dirty="0" smtClean="0">
                <a:solidFill>
                  <a:srgbClr val="00B0F0"/>
                </a:solidFill>
                <a:latin typeface="Myriad Pro" pitchFamily="34" charset="0"/>
              </a:rPr>
              <a:t>64</a:t>
            </a:r>
            <a:endParaRPr lang="en-GB" sz="4400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50" y="5589933"/>
            <a:ext cx="911375" cy="64807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460985" y="5334159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9" name="Picture 5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344" y="4987434"/>
            <a:ext cx="504056" cy="521437"/>
          </a:xfrm>
          <a:prstGeom prst="rect">
            <a:avLst/>
          </a:prstGeom>
        </p:spPr>
      </p:pic>
      <p:pic>
        <p:nvPicPr>
          <p:cNvPr id="60" name="Picture 5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997" y="4907372"/>
            <a:ext cx="504056" cy="52143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412" y="4863098"/>
            <a:ext cx="911375" cy="648072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6154151" y="4109111"/>
            <a:ext cx="28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JESS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140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latin typeface="Myriad Pro" pitchFamily="34" charset="0"/>
              </a:rPr>
              <a:t>SPARK – The Model</a:t>
            </a:r>
            <a:endParaRPr lang="en-GB" b="0" dirty="0">
              <a:latin typeface="Myriad Pro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47266" y="2060848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CONFIDENCE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62485" y="293238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CREATIVITY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75738" y="141277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FUN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00193" y="2051556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OK PLATEAU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10280" y="2924944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CHALLENGE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66" y="1772816"/>
            <a:ext cx="5724128" cy="407038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6" t="38836" r="-426" b="11881"/>
          <a:stretch/>
        </p:blipFill>
        <p:spPr>
          <a:xfrm>
            <a:off x="2285117" y="-35272"/>
            <a:ext cx="4572638" cy="14832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53" y="1794943"/>
            <a:ext cx="8445624" cy="504056"/>
          </a:xfrm>
        </p:spPr>
        <p:txBody>
          <a:bodyPr/>
          <a:lstStyle/>
          <a:p>
            <a:pPr algn="ctr"/>
            <a:r>
              <a:rPr lang="en-GB" sz="4800" b="0" dirty="0" smtClean="0">
                <a:solidFill>
                  <a:srgbClr val="00ADF1"/>
                </a:solidFill>
                <a:latin typeface="Myriad Pro"/>
              </a:rPr>
              <a:t>presents</a:t>
            </a:r>
            <a:endParaRPr lang="en-GB" sz="4800" b="0" dirty="0">
              <a:solidFill>
                <a:srgbClr val="00ADF1"/>
              </a:solidFill>
              <a:latin typeface="Myriad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4"/>
          <a:stretch/>
        </p:blipFill>
        <p:spPr>
          <a:xfrm>
            <a:off x="161053" y="2143641"/>
            <a:ext cx="8820766" cy="296560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8624" y="5501484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2800" b="1" i="0" u="none" strike="noStrike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Tuesday 24</a:t>
            </a:r>
            <a:r>
              <a:rPr lang="en-GB" sz="2000" b="0" baseline="30000" dirty="0" smtClean="0">
                <a:solidFill>
                  <a:srgbClr val="00ADF1"/>
                </a:solidFill>
                <a:latin typeface="Myriad Pro"/>
              </a:rPr>
              <a:t>th</a:t>
            </a:r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 February 4.30pm-6pm, </a:t>
            </a:r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GESS </a:t>
            </a:r>
            <a:r>
              <a:rPr lang="en-GB" sz="2000" b="0" smtClean="0">
                <a:solidFill>
                  <a:srgbClr val="00ADF1"/>
                </a:solidFill>
                <a:latin typeface="Myriad Pro"/>
              </a:rPr>
              <a:t>Education show</a:t>
            </a:r>
          </a:p>
          <a:p>
            <a:pPr algn="ctr"/>
            <a:r>
              <a:rPr lang="en-GB" sz="2000" b="0" smtClean="0">
                <a:solidFill>
                  <a:srgbClr val="00ADF1"/>
                </a:solidFill>
                <a:latin typeface="Myriad Pro"/>
              </a:rPr>
              <a:t>Dubai </a:t>
            </a:r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World Trade Centre</a:t>
            </a:r>
          </a:p>
          <a:p>
            <a:pPr algn="ctr"/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Sign up link: </a:t>
            </a:r>
            <a:r>
              <a:rPr lang="en-GB" sz="2000" b="0" dirty="0" smtClean="0">
                <a:solidFill>
                  <a:srgbClr val="00ADF1"/>
                </a:solidFill>
                <a:latin typeface="Myriad Pro"/>
                <a:hlinkClick r:id="rId4"/>
              </a:rPr>
              <a:t>www.sparkevent.me</a:t>
            </a:r>
            <a:r>
              <a:rPr lang="en-GB" sz="2000" b="0" dirty="0" smtClean="0">
                <a:solidFill>
                  <a:srgbClr val="00ADF1"/>
                </a:solidFill>
                <a:latin typeface="Myriad Pro"/>
              </a:rPr>
              <a:t> (end Nov 2014)</a:t>
            </a:r>
            <a:endParaRPr lang="en-GB" sz="2000" b="0" dirty="0">
              <a:solidFill>
                <a:srgbClr val="00ADF1"/>
              </a:solidFill>
              <a:latin typeface="Myriad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526" y="-35272"/>
            <a:ext cx="1500758" cy="11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50432" y="3239691"/>
            <a:ext cx="2821330" cy="1266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625568" y="3239691"/>
            <a:ext cx="2821330" cy="1266898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645493" y="3464231"/>
            <a:ext cx="2821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KHDA What Works 2014-15</a:t>
            </a:r>
            <a:endParaRPr lang="en-GB" dirty="0">
              <a:solidFill>
                <a:schemeClr val="bg1"/>
              </a:solidFill>
              <a:latin typeface="Myriad Pro" pitchFamily="34" charset="0"/>
            </a:endParaRPr>
          </a:p>
          <a:p>
            <a:pPr lvl="0" algn="ctr"/>
            <a:r>
              <a:rPr lang="en-GB" dirty="0" smtClean="0">
                <a:solidFill>
                  <a:srgbClr val="78CDF1"/>
                </a:solidFill>
                <a:latin typeface="Myriad Pro" pitchFamily="34" charset="0"/>
              </a:rPr>
              <a:t>Sheikh Mohammed Bin Rashid Medical Academy, Dubai</a:t>
            </a:r>
            <a:endParaRPr lang="en-GB" dirty="0">
              <a:solidFill>
                <a:srgbClr val="78CDF1"/>
              </a:solidFill>
              <a:latin typeface="Myriad Pro" pitchFamily="34" charset="0"/>
            </a:endParaRPr>
          </a:p>
          <a:p>
            <a:pPr lvl="0" algn="ctr"/>
            <a:endParaRPr lang="en-GB" dirty="0">
              <a:solidFill>
                <a:srgbClr val="78CDF1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0507" y="3464232"/>
            <a:ext cx="2821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Saturday 17</a:t>
            </a:r>
            <a:r>
              <a:rPr lang="en-GB" baseline="30000" dirty="0" smtClean="0">
                <a:solidFill>
                  <a:schemeClr val="bg1"/>
                </a:solidFill>
                <a:latin typeface="Myriad Pro" pitchFamily="34" charset="0"/>
              </a:rPr>
              <a:t>th</a:t>
            </a:r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 January 2015 </a:t>
            </a:r>
            <a:r>
              <a:rPr lang="en-GB" dirty="0" smtClean="0">
                <a:solidFill>
                  <a:srgbClr val="2C618C"/>
                </a:solidFill>
                <a:latin typeface="Myriad Pro" pitchFamily="34" charset="0"/>
              </a:rPr>
              <a:t>Sharjah English School</a:t>
            </a:r>
          </a:p>
          <a:p>
            <a:pPr lvl="0" algn="ctr"/>
            <a:r>
              <a:rPr lang="en-GB" dirty="0" smtClean="0">
                <a:solidFill>
                  <a:srgbClr val="2C618C"/>
                </a:solidFill>
                <a:latin typeface="Myriad Pro" pitchFamily="34" charset="0"/>
              </a:rPr>
              <a:t>9am-12pm, Sharjah</a:t>
            </a:r>
            <a:endParaRPr lang="en-GB" dirty="0">
              <a:solidFill>
                <a:srgbClr val="2C618C"/>
              </a:solidFill>
              <a:latin typeface="Myriad Pro" pitchFamily="34" charset="0"/>
            </a:endParaRPr>
          </a:p>
          <a:p>
            <a:pPr lvl="0" algn="ctr"/>
            <a:endParaRPr lang="en-GB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0" name="Shape 23"/>
          <p:cNvSpPr txBox="1">
            <a:spLocks/>
          </p:cNvSpPr>
          <p:nvPr/>
        </p:nvSpPr>
        <p:spPr>
          <a:xfrm>
            <a:off x="2843808" y="5729364"/>
            <a:ext cx="8977506" cy="481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Email: Rachael@sparkevent.me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Website: www.sparkevent.me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www.dubai-teachmeet.com</a:t>
            </a:r>
            <a:endParaRPr lang="en-GB" sz="1600" b="0" dirty="0">
              <a:solidFill>
                <a:srgbClr val="2C618C"/>
              </a:solidFill>
              <a:latin typeface="Myriad Pro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71459" y="4680984"/>
            <a:ext cx="2821330" cy="1266898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036233" y="4881942"/>
            <a:ext cx="28213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Dubai Lead Meet</a:t>
            </a:r>
          </a:p>
          <a:p>
            <a:pPr lvl="0" algn="ctr"/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Tuesday 24</a:t>
            </a:r>
            <a:r>
              <a:rPr lang="en-GB" baseline="30000" dirty="0" smtClean="0">
                <a:solidFill>
                  <a:schemeClr val="bg1"/>
                </a:solidFill>
                <a:latin typeface="Myriad Pro" pitchFamily="34" charset="0"/>
              </a:rPr>
              <a:t>th</a:t>
            </a:r>
            <a:r>
              <a:rPr lang="en-GB" dirty="0" smtClean="0">
                <a:solidFill>
                  <a:schemeClr val="bg1"/>
                </a:solidFill>
                <a:latin typeface="Myriad Pro" pitchFamily="34" charset="0"/>
              </a:rPr>
              <a:t> February 2015 </a:t>
            </a:r>
            <a:r>
              <a:rPr lang="en-GB" dirty="0" smtClean="0">
                <a:solidFill>
                  <a:srgbClr val="2C618C"/>
                </a:solidFill>
                <a:latin typeface="Myriad Pro" pitchFamily="34" charset="0"/>
              </a:rPr>
              <a:t>World Trade Centre</a:t>
            </a:r>
          </a:p>
          <a:p>
            <a:pPr lvl="0" algn="ctr"/>
            <a:r>
              <a:rPr lang="en-GB" dirty="0" smtClean="0">
                <a:solidFill>
                  <a:srgbClr val="2C618C"/>
                </a:solidFill>
                <a:latin typeface="Myriad Pro" pitchFamily="34" charset="0"/>
              </a:rPr>
              <a:t>4.30pm-6pm, Dubai</a:t>
            </a:r>
            <a:endParaRPr lang="en-GB" dirty="0">
              <a:solidFill>
                <a:srgbClr val="2C618C"/>
              </a:solidFill>
              <a:latin typeface="Myriad Pro" pitchFamily="34" charset="0"/>
            </a:endParaRPr>
          </a:p>
          <a:p>
            <a:pPr lvl="0" algn="ctr"/>
            <a:endParaRPr lang="en-GB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163</Words>
  <Application>Microsoft Office PowerPoint</Application>
  <PresentationFormat>On-screen Show (4:3)</PresentationFormat>
  <Paragraphs>51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Courier New</vt:lpstr>
      <vt:lpstr>Myriad Pro</vt:lpstr>
      <vt:lpstr>Wingdings</vt:lpstr>
      <vt:lpstr>Custom Theme</vt:lpstr>
      <vt:lpstr>KHDA What Works- Monday 10th November 2014 Rachael Edgar @Dubai_Teachmeet www.sparkevent.me</vt:lpstr>
      <vt:lpstr>SPARK – The Model</vt:lpstr>
      <vt:lpstr>SPARK – The Model</vt:lpstr>
      <vt:lpstr>presents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to improve teaching &amp; learning</dc:title>
  <dc:creator>RachaelEdgar</dc:creator>
  <cp:lastModifiedBy>Mis E</cp:lastModifiedBy>
  <cp:revision>50</cp:revision>
  <dcterms:modified xsi:type="dcterms:W3CDTF">2014-10-29T08:53:23Z</dcterms:modified>
</cp:coreProperties>
</file>