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</p:sldMasterIdLst>
  <p:notesMasterIdLst>
    <p:notesMasterId r:id="rId6"/>
  </p:notesMasterIdLst>
  <p:sldIdLst>
    <p:sldId id="256" r:id="rId2"/>
    <p:sldId id="276" r:id="rId3"/>
    <p:sldId id="279" r:id="rId4"/>
    <p:sldId id="273" r:id="rId5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618C"/>
    <a:srgbClr val="00ADF1"/>
    <a:srgbClr val="78CDF1"/>
    <a:srgbClr val="308FB3"/>
    <a:srgbClr val="006F9D"/>
    <a:srgbClr val="27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101" autoAdjust="0"/>
  </p:normalViewPr>
  <p:slideViewPr>
    <p:cSldViewPr>
      <p:cViewPr varScale="1">
        <p:scale>
          <a:sx n="97" d="100"/>
          <a:sy n="97" d="100"/>
        </p:scale>
        <p:origin x="-3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61B894-8072-4232-B13C-C2DF4A88591D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709CCE3-B60C-435C-97C8-C33E38238D06}">
      <dgm:prSet phldrT="[Text]"/>
      <dgm:spPr>
        <a:solidFill>
          <a:srgbClr val="00B0F0"/>
        </a:solidFill>
      </dgm:spPr>
      <dgm:t>
        <a:bodyPr/>
        <a:lstStyle/>
        <a:p>
          <a:r>
            <a:rPr lang="en-GB" dirty="0" smtClean="0"/>
            <a:t>Global</a:t>
          </a:r>
          <a:endParaRPr lang="en-GB" dirty="0"/>
        </a:p>
      </dgm:t>
    </dgm:pt>
    <dgm:pt modelId="{8F12FDB4-AC35-4265-80A9-02A4D2719DAE}" type="parTrans" cxnId="{90A0C156-28CA-4BD5-9EE4-4F88840A3158}">
      <dgm:prSet/>
      <dgm:spPr/>
      <dgm:t>
        <a:bodyPr/>
        <a:lstStyle/>
        <a:p>
          <a:endParaRPr lang="en-GB"/>
        </a:p>
      </dgm:t>
    </dgm:pt>
    <dgm:pt modelId="{89457996-0E91-416B-8791-784F24745DF8}" type="sibTrans" cxnId="{90A0C156-28CA-4BD5-9EE4-4F88840A3158}">
      <dgm:prSet/>
      <dgm:spPr/>
      <dgm:t>
        <a:bodyPr/>
        <a:lstStyle/>
        <a:p>
          <a:endParaRPr lang="en-GB"/>
        </a:p>
      </dgm:t>
    </dgm:pt>
    <dgm:pt modelId="{71DF1F61-D54D-4F18-833F-9F6EA589A602}">
      <dgm:prSet phldrT="[Text]"/>
      <dgm:spPr>
        <a:solidFill>
          <a:srgbClr val="00B0F0"/>
        </a:solidFill>
      </dgm:spPr>
      <dgm:t>
        <a:bodyPr/>
        <a:lstStyle/>
        <a:p>
          <a:r>
            <a:rPr lang="en-GB" dirty="0" smtClean="0"/>
            <a:t>External</a:t>
          </a:r>
          <a:endParaRPr lang="en-GB" dirty="0"/>
        </a:p>
      </dgm:t>
    </dgm:pt>
    <dgm:pt modelId="{0CCD54C6-356E-42DC-800B-57A764557932}" type="parTrans" cxnId="{D1C3584F-01B3-419A-92E6-A21D9E33A847}">
      <dgm:prSet/>
      <dgm:spPr/>
      <dgm:t>
        <a:bodyPr/>
        <a:lstStyle/>
        <a:p>
          <a:endParaRPr lang="en-GB"/>
        </a:p>
      </dgm:t>
    </dgm:pt>
    <dgm:pt modelId="{727D9E12-560E-4E8E-BD41-E5FF4B613715}" type="sibTrans" cxnId="{D1C3584F-01B3-419A-92E6-A21D9E33A847}">
      <dgm:prSet/>
      <dgm:spPr/>
      <dgm:t>
        <a:bodyPr/>
        <a:lstStyle/>
        <a:p>
          <a:endParaRPr lang="en-GB"/>
        </a:p>
      </dgm:t>
    </dgm:pt>
    <dgm:pt modelId="{E0CD29EF-5233-43C9-A71C-C8CA4D084740}" type="pres">
      <dgm:prSet presAssocID="{2761B894-8072-4232-B13C-C2DF4A88591D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1C28834-73FB-40A6-9277-8024F6DE3EE0}" type="pres">
      <dgm:prSet presAssocID="{2761B894-8072-4232-B13C-C2DF4A88591D}" presName="comp1" presStyleCnt="0"/>
      <dgm:spPr/>
    </dgm:pt>
    <dgm:pt modelId="{354FD17B-10D2-41D1-8ACA-9DB856037EFD}" type="pres">
      <dgm:prSet presAssocID="{2761B894-8072-4232-B13C-C2DF4A88591D}" presName="circle1" presStyleLbl="node1" presStyleIdx="0" presStyleCnt="2"/>
      <dgm:spPr>
        <a:solidFill>
          <a:srgbClr val="00B0F0"/>
        </a:solidFill>
      </dgm:spPr>
      <dgm:t>
        <a:bodyPr/>
        <a:lstStyle/>
        <a:p>
          <a:endParaRPr lang="en-GB"/>
        </a:p>
      </dgm:t>
    </dgm:pt>
    <dgm:pt modelId="{C93CF2C5-83E6-4F8D-9051-82F9E49C6569}" type="pres">
      <dgm:prSet presAssocID="{2761B894-8072-4232-B13C-C2DF4A88591D}" presName="c1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8FF46D8-FCF5-4429-99E8-F70EA901F8B3}" type="pres">
      <dgm:prSet presAssocID="{2761B894-8072-4232-B13C-C2DF4A88591D}" presName="comp2" presStyleCnt="0"/>
      <dgm:spPr/>
    </dgm:pt>
    <dgm:pt modelId="{A19F2F22-FEA7-4A19-B76C-652BB71FC571}" type="pres">
      <dgm:prSet presAssocID="{2761B894-8072-4232-B13C-C2DF4A88591D}" presName="circle2" presStyleLbl="node1" presStyleIdx="1" presStyleCnt="2"/>
      <dgm:spPr/>
      <dgm:t>
        <a:bodyPr/>
        <a:lstStyle/>
        <a:p>
          <a:endParaRPr lang="en-GB"/>
        </a:p>
      </dgm:t>
    </dgm:pt>
    <dgm:pt modelId="{197E1663-AFF7-40E8-A512-C0714BBA8C0D}" type="pres">
      <dgm:prSet presAssocID="{2761B894-8072-4232-B13C-C2DF4A88591D}" presName="c2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E777569-3ED1-411E-9AE3-10EE54E02764}" type="presOf" srcId="{2761B894-8072-4232-B13C-C2DF4A88591D}" destId="{E0CD29EF-5233-43C9-A71C-C8CA4D084740}" srcOrd="0" destOrd="0" presId="urn:microsoft.com/office/officeart/2005/8/layout/venn2"/>
    <dgm:cxn modelId="{F8FD4F30-D308-4BA9-A355-82A9D6B4B229}" type="presOf" srcId="{71DF1F61-D54D-4F18-833F-9F6EA589A602}" destId="{197E1663-AFF7-40E8-A512-C0714BBA8C0D}" srcOrd="1" destOrd="0" presId="urn:microsoft.com/office/officeart/2005/8/layout/venn2"/>
    <dgm:cxn modelId="{E837A2A6-12CA-4C07-BF05-76662F0FF6B8}" type="presOf" srcId="{71DF1F61-D54D-4F18-833F-9F6EA589A602}" destId="{A19F2F22-FEA7-4A19-B76C-652BB71FC571}" srcOrd="0" destOrd="0" presId="urn:microsoft.com/office/officeart/2005/8/layout/venn2"/>
    <dgm:cxn modelId="{F0C9509E-97B9-4C22-8020-92B0E817CBA6}" type="presOf" srcId="{3709CCE3-B60C-435C-97C8-C33E38238D06}" destId="{C93CF2C5-83E6-4F8D-9051-82F9E49C6569}" srcOrd="1" destOrd="0" presId="urn:microsoft.com/office/officeart/2005/8/layout/venn2"/>
    <dgm:cxn modelId="{D1C3584F-01B3-419A-92E6-A21D9E33A847}" srcId="{2761B894-8072-4232-B13C-C2DF4A88591D}" destId="{71DF1F61-D54D-4F18-833F-9F6EA589A602}" srcOrd="1" destOrd="0" parTransId="{0CCD54C6-356E-42DC-800B-57A764557932}" sibTransId="{727D9E12-560E-4E8E-BD41-E5FF4B613715}"/>
    <dgm:cxn modelId="{4A189A86-3375-4E6E-ACA9-DE3996F6C4CB}" type="presOf" srcId="{3709CCE3-B60C-435C-97C8-C33E38238D06}" destId="{354FD17B-10D2-41D1-8ACA-9DB856037EFD}" srcOrd="0" destOrd="0" presId="urn:microsoft.com/office/officeart/2005/8/layout/venn2"/>
    <dgm:cxn modelId="{90A0C156-28CA-4BD5-9EE4-4F88840A3158}" srcId="{2761B894-8072-4232-B13C-C2DF4A88591D}" destId="{3709CCE3-B60C-435C-97C8-C33E38238D06}" srcOrd="0" destOrd="0" parTransId="{8F12FDB4-AC35-4265-80A9-02A4D2719DAE}" sibTransId="{89457996-0E91-416B-8791-784F24745DF8}"/>
    <dgm:cxn modelId="{FDEF928D-C106-4D12-8498-9DFB767F446C}" type="presParOf" srcId="{E0CD29EF-5233-43C9-A71C-C8CA4D084740}" destId="{31C28834-73FB-40A6-9277-8024F6DE3EE0}" srcOrd="0" destOrd="0" presId="urn:microsoft.com/office/officeart/2005/8/layout/venn2"/>
    <dgm:cxn modelId="{F8979746-A9D7-4A29-A5C1-9C0D43B2E000}" type="presParOf" srcId="{31C28834-73FB-40A6-9277-8024F6DE3EE0}" destId="{354FD17B-10D2-41D1-8ACA-9DB856037EFD}" srcOrd="0" destOrd="0" presId="urn:microsoft.com/office/officeart/2005/8/layout/venn2"/>
    <dgm:cxn modelId="{0AA477C4-B9EB-45CF-BDE1-06F36ECDA5CE}" type="presParOf" srcId="{31C28834-73FB-40A6-9277-8024F6DE3EE0}" destId="{C93CF2C5-83E6-4F8D-9051-82F9E49C6569}" srcOrd="1" destOrd="0" presId="urn:microsoft.com/office/officeart/2005/8/layout/venn2"/>
    <dgm:cxn modelId="{8B40E618-95F2-48FF-9A0E-B9160ABC3654}" type="presParOf" srcId="{E0CD29EF-5233-43C9-A71C-C8CA4D084740}" destId="{E8FF46D8-FCF5-4429-99E8-F70EA901F8B3}" srcOrd="1" destOrd="0" presId="urn:microsoft.com/office/officeart/2005/8/layout/venn2"/>
    <dgm:cxn modelId="{357560AE-C8BF-4CF8-940D-9347FE879CCF}" type="presParOf" srcId="{E8FF46D8-FCF5-4429-99E8-F70EA901F8B3}" destId="{A19F2F22-FEA7-4A19-B76C-652BB71FC571}" srcOrd="0" destOrd="0" presId="urn:microsoft.com/office/officeart/2005/8/layout/venn2"/>
    <dgm:cxn modelId="{9C681F53-9522-4C7A-BA1B-3A96FA80D2F3}" type="presParOf" srcId="{E8FF46D8-FCF5-4429-99E8-F70EA901F8B3}" destId="{197E1663-AFF7-40E8-A512-C0714BBA8C0D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4FD17B-10D2-41D1-8ACA-9DB856037EFD}">
      <dsp:nvSpPr>
        <dsp:cNvPr id="0" name=""/>
        <dsp:cNvSpPr/>
      </dsp:nvSpPr>
      <dsp:spPr>
        <a:xfrm>
          <a:off x="652016" y="0"/>
          <a:ext cx="2608064" cy="2608064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Global</a:t>
          </a:r>
          <a:endParaRPr lang="en-GB" sz="1600" kern="1200" dirty="0"/>
        </a:p>
      </dsp:txBody>
      <dsp:txXfrm>
        <a:off x="1271431" y="195604"/>
        <a:ext cx="1369233" cy="443370"/>
      </dsp:txXfrm>
    </dsp:sp>
    <dsp:sp modelId="{A19F2F22-FEA7-4A19-B76C-652BB71FC571}">
      <dsp:nvSpPr>
        <dsp:cNvPr id="0" name=""/>
        <dsp:cNvSpPr/>
      </dsp:nvSpPr>
      <dsp:spPr>
        <a:xfrm>
          <a:off x="978023" y="652015"/>
          <a:ext cx="1956048" cy="1956048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External</a:t>
          </a:r>
          <a:endParaRPr lang="en-GB" sz="1600" kern="1200" dirty="0"/>
        </a:p>
      </dsp:txBody>
      <dsp:txXfrm>
        <a:off x="1264480" y="1141027"/>
        <a:ext cx="1383134" cy="9780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174906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1497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-GB" dirty="0" smtClean="0"/>
              <a:t>3 platforms for implementation</a:t>
            </a:r>
          </a:p>
          <a:p>
            <a:pPr lvl="0" rtl="0">
              <a:buNone/>
            </a:pPr>
            <a:r>
              <a:rPr lang="en-GB" b="1" dirty="0" smtClean="0"/>
              <a:t>GLOBAL</a:t>
            </a:r>
          </a:p>
          <a:p>
            <a:pPr lvl="0" rtl="0">
              <a:buNone/>
            </a:pPr>
            <a:r>
              <a:rPr lang="en-GB" dirty="0" smtClean="0"/>
              <a:t>Incorporating social media collaboration from around the world –</a:t>
            </a:r>
            <a:r>
              <a:rPr lang="en-GB" baseline="0" dirty="0" smtClean="0"/>
              <a:t> Live – Real Time</a:t>
            </a:r>
            <a:endParaRPr lang="en-GB" dirty="0" smtClean="0"/>
          </a:p>
          <a:p>
            <a:pPr lvl="0" rtl="0">
              <a:buNone/>
            </a:pPr>
            <a:r>
              <a:rPr lang="en-GB" dirty="0" smtClean="0"/>
              <a:t>Further engagement</a:t>
            </a:r>
          </a:p>
          <a:p>
            <a:pPr lvl="0" rtl="0">
              <a:buNone/>
            </a:pPr>
            <a:r>
              <a:rPr lang="en-GB" dirty="0" smtClean="0"/>
              <a:t>Something different </a:t>
            </a:r>
          </a:p>
          <a:p>
            <a:pPr lvl="0" rtl="0">
              <a:buNone/>
            </a:pPr>
            <a:r>
              <a:rPr lang="en-GB" dirty="0" smtClean="0"/>
              <a:t>Coordinators support</a:t>
            </a:r>
            <a:r>
              <a:rPr lang="en-GB" baseline="0" dirty="0" smtClean="0"/>
              <a:t> an external model for sharing good practice</a:t>
            </a:r>
          </a:p>
          <a:p>
            <a:pPr lvl="0" rtl="0">
              <a:buNone/>
            </a:pPr>
            <a:r>
              <a:rPr lang="en-GB" baseline="0" dirty="0" smtClean="0"/>
              <a:t>Benefits of external model </a:t>
            </a:r>
          </a:p>
        </p:txBody>
      </p:sp>
    </p:spTree>
    <p:extLst>
      <p:ext uri="{BB962C8B-B14F-4D97-AF65-F5344CB8AC3E}">
        <p14:creationId xmlns:p14="http://schemas.microsoft.com/office/powerpoint/2010/main" val="502336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-GB" dirty="0" smtClean="0"/>
              <a:t>It ignites:</a:t>
            </a:r>
          </a:p>
          <a:p>
            <a:pPr lvl="0" rtl="0">
              <a:buNone/>
            </a:pPr>
            <a:endParaRPr lang="en-GB" dirty="0" smtClean="0"/>
          </a:p>
          <a:p>
            <a:pPr lvl="0" rtl="0">
              <a:buNone/>
            </a:pPr>
            <a:r>
              <a:rPr lang="en-GB" dirty="0" smtClean="0"/>
              <a:t>Confidence – whether presenting or taking away new ideas</a:t>
            </a:r>
          </a:p>
          <a:p>
            <a:pPr lvl="0" rtl="0">
              <a:buNone/>
            </a:pPr>
            <a:r>
              <a:rPr lang="en-GB" dirty="0" smtClean="0"/>
              <a:t>Creativity – thought</a:t>
            </a:r>
            <a:r>
              <a:rPr lang="en-GB" baseline="0" dirty="0" smtClean="0"/>
              <a:t> provoking </a:t>
            </a:r>
          </a:p>
          <a:p>
            <a:pPr lvl="0" rtl="0">
              <a:buNone/>
            </a:pPr>
            <a:endParaRPr lang="en-GB" baseline="0" dirty="0" smtClean="0"/>
          </a:p>
          <a:p>
            <a:pPr lvl="0" rtl="0">
              <a:buNone/>
            </a:pPr>
            <a:r>
              <a:rPr lang="en-GB" baseline="0" dirty="0" smtClean="0"/>
              <a:t>It’s Fun</a:t>
            </a:r>
          </a:p>
          <a:p>
            <a:pPr lvl="0" rtl="0">
              <a:buNone/>
            </a:pPr>
            <a:endParaRPr lang="en-GB" baseline="0" dirty="0" smtClean="0"/>
          </a:p>
          <a:p>
            <a:pPr lvl="0" rtl="0">
              <a:buNone/>
            </a:pPr>
            <a:r>
              <a:rPr lang="en-GB" baseline="0" dirty="0" smtClean="0"/>
              <a:t>Ignites those that are OK PLATEAU</a:t>
            </a:r>
          </a:p>
          <a:p>
            <a:pPr lvl="0" rtl="0">
              <a:buNone/>
            </a:pPr>
            <a:endParaRPr lang="en-GB" baseline="0" dirty="0" smtClean="0"/>
          </a:p>
          <a:p>
            <a:pPr lvl="0" rtl="0">
              <a:buNone/>
            </a:pPr>
            <a:r>
              <a:rPr lang="en-GB" baseline="0" dirty="0" smtClean="0"/>
              <a:t>Challenge – Great Teachers are learners</a:t>
            </a:r>
          </a:p>
          <a:p>
            <a:pPr lvl="0" rtl="0">
              <a:buNone/>
            </a:pPr>
            <a:endParaRPr lang="en-GB" baseline="0" dirty="0" smtClean="0"/>
          </a:p>
          <a:p>
            <a:pPr lvl="0" rtl="0">
              <a:buNone/>
            </a:pPr>
            <a:endParaRPr lang="en-GB" baseline="0" dirty="0" smtClean="0"/>
          </a:p>
          <a:p>
            <a:pPr lvl="0" rtl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5327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34613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userDrawn="1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290915"/>
            <a:ext cx="9144000" cy="404664"/>
          </a:xfrm>
          <a:prstGeom prst="rect">
            <a:avLst/>
          </a:prstGeom>
          <a:solidFill>
            <a:srgbClr val="00A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32048" y="6362923"/>
            <a:ext cx="14756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50" dirty="0" smtClean="0">
                <a:solidFill>
                  <a:schemeClr val="bg1"/>
                </a:solidFill>
                <a:latin typeface="Myriad Pro"/>
              </a:rPr>
              <a:t>@</a:t>
            </a:r>
            <a:r>
              <a:rPr lang="en-GB" sz="105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50" dirty="0">
              <a:solidFill>
                <a:schemeClr val="bg1"/>
              </a:solidFill>
              <a:latin typeface="Myriad Pro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345338"/>
            <a:ext cx="363864" cy="2958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901" y="6245126"/>
            <a:ext cx="701867" cy="4962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6293038"/>
            <a:ext cx="400419" cy="4004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6325777"/>
            <a:ext cx="183140" cy="334940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2411760" y="6362923"/>
            <a:ext cx="2016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Youtube.com/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4716016" y="6362923"/>
            <a:ext cx="2119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Instagram.com/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6948264" y="6362923"/>
            <a:ext cx="2084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Facebook.com/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 smtClean="0">
              <a:solidFill>
                <a:schemeClr val="bg1"/>
              </a:solidFill>
              <a:latin typeface="Myriad Pro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66"/>
            <a:ext cx="9144000" cy="33846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preserve="1" userDrawn="1">
  <p:cSld name="1_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2276872"/>
          </a:xfrm>
          <a:prstGeom prst="rect">
            <a:avLst/>
          </a:prstGeom>
          <a:solidFill>
            <a:srgbClr val="78C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116632"/>
            <a:ext cx="7772400" cy="1546474"/>
          </a:xfrm>
          <a:prstGeom prst="rect">
            <a:avLst/>
          </a:prstGeom>
          <a:solidFill>
            <a:srgbClr val="78CDF1"/>
          </a:solidFill>
          <a:ln>
            <a:noFill/>
          </a:ln>
        </p:spPr>
        <p:txBody>
          <a:bodyPr lIns="91425" tIns="91425" rIns="91425" bIns="91425" anchor="b" anchorCtr="0"/>
          <a:lstStyle>
            <a:lvl1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000" b="1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0" y="6290915"/>
            <a:ext cx="9144000" cy="404664"/>
          </a:xfrm>
          <a:prstGeom prst="rect">
            <a:avLst/>
          </a:prstGeom>
          <a:solidFill>
            <a:srgbClr val="00A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 userDrawn="1"/>
        </p:nvSpPr>
        <p:spPr>
          <a:xfrm>
            <a:off x="432048" y="6362923"/>
            <a:ext cx="14756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50" dirty="0" smtClean="0">
                <a:solidFill>
                  <a:schemeClr val="bg1"/>
                </a:solidFill>
                <a:latin typeface="Myriad Pro"/>
              </a:rPr>
              <a:t>@</a:t>
            </a:r>
            <a:r>
              <a:rPr lang="en-GB" sz="105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50" dirty="0">
              <a:solidFill>
                <a:schemeClr val="bg1"/>
              </a:solidFill>
              <a:latin typeface="Myriad Pro"/>
            </a:endParaRP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345338"/>
            <a:ext cx="363864" cy="2958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901" y="6245126"/>
            <a:ext cx="701867" cy="49624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6293038"/>
            <a:ext cx="400419" cy="40041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6325777"/>
            <a:ext cx="183140" cy="334940"/>
          </a:xfrm>
          <a:prstGeom prst="rect">
            <a:avLst/>
          </a:prstGeom>
        </p:spPr>
      </p:pic>
      <p:sp>
        <p:nvSpPr>
          <p:cNvPr id="24" name="TextBox 23"/>
          <p:cNvSpPr txBox="1"/>
          <p:nvPr userDrawn="1"/>
        </p:nvSpPr>
        <p:spPr>
          <a:xfrm>
            <a:off x="2411760" y="6362923"/>
            <a:ext cx="2016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Youtube.com/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4716016" y="6362923"/>
            <a:ext cx="2119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Instagram.com/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26" name="TextBox 25"/>
          <p:cNvSpPr txBox="1"/>
          <p:nvPr userDrawn="1"/>
        </p:nvSpPr>
        <p:spPr>
          <a:xfrm>
            <a:off x="6948264" y="6362923"/>
            <a:ext cx="2084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Facebook.com/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 smtClean="0">
              <a:solidFill>
                <a:schemeClr val="bg1"/>
              </a:solidFill>
              <a:latin typeface="Myriad Pro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ITLE_AND_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683568" y="332656"/>
            <a:ext cx="8445624" cy="50405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2800" b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67544" y="1312168"/>
            <a:ext cx="8229600" cy="456510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42950" indent="-285750" rtl="0">
              <a:defRPr/>
            </a:lvl2pPr>
            <a:lvl3pPr marL="1143000" indent="-228600" rtl="0">
              <a:defRPr/>
            </a:lvl3pPr>
            <a:lvl4pPr marL="1600200" indent="-228600"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268" y="13005"/>
            <a:ext cx="1259632" cy="895715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0" y="6290915"/>
            <a:ext cx="9144000" cy="404664"/>
          </a:xfrm>
          <a:prstGeom prst="rect">
            <a:avLst/>
          </a:prstGeom>
          <a:solidFill>
            <a:srgbClr val="00A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 userDrawn="1"/>
        </p:nvSpPr>
        <p:spPr>
          <a:xfrm>
            <a:off x="432048" y="6362923"/>
            <a:ext cx="14756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50" dirty="0" smtClean="0">
                <a:solidFill>
                  <a:schemeClr val="bg1"/>
                </a:solidFill>
                <a:latin typeface="Myriad Pro"/>
              </a:rPr>
              <a:t>@</a:t>
            </a:r>
            <a:r>
              <a:rPr lang="en-GB" sz="105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50" dirty="0">
              <a:solidFill>
                <a:schemeClr val="bg1"/>
              </a:solidFill>
              <a:latin typeface="Myriad Pro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345338"/>
            <a:ext cx="363864" cy="2958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901" y="6245126"/>
            <a:ext cx="701867" cy="49624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6293038"/>
            <a:ext cx="400419" cy="4004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6325777"/>
            <a:ext cx="183140" cy="334940"/>
          </a:xfrm>
          <a:prstGeom prst="rect">
            <a:avLst/>
          </a:prstGeom>
        </p:spPr>
      </p:pic>
      <p:sp>
        <p:nvSpPr>
          <p:cNvPr id="22" name="TextBox 21"/>
          <p:cNvSpPr txBox="1"/>
          <p:nvPr userDrawn="1"/>
        </p:nvSpPr>
        <p:spPr>
          <a:xfrm>
            <a:off x="2411760" y="6362923"/>
            <a:ext cx="2016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Youtube.com/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4716016" y="6362923"/>
            <a:ext cx="2119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Instagram.com/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24" name="TextBox 23"/>
          <p:cNvSpPr txBox="1"/>
          <p:nvPr userDrawn="1"/>
        </p:nvSpPr>
        <p:spPr>
          <a:xfrm>
            <a:off x="6948264" y="6362923"/>
            <a:ext cx="2084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Facebook.com/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 smtClean="0">
              <a:solidFill>
                <a:schemeClr val="bg1"/>
              </a:solidFill>
              <a:latin typeface="Myriad Pr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_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6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5" r:id="rId2"/>
    <p:sldLayoutId id="2147483649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ctrTitle" idx="4294967295"/>
          </p:nvPr>
        </p:nvSpPr>
        <p:spPr>
          <a:xfrm>
            <a:off x="683568" y="4005064"/>
            <a:ext cx="7772400" cy="1008112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buClr>
                <a:srgbClr val="000000"/>
              </a:buClr>
              <a:buSzPct val="25000"/>
              <a:buFont typeface="Arial"/>
              <a:buNone/>
            </a:pPr>
            <a:r>
              <a:rPr lang="en-GB" sz="2400" b="0" dirty="0" smtClean="0">
                <a:solidFill>
                  <a:srgbClr val="308FB3"/>
                </a:solidFill>
                <a:latin typeface="Myriad Pro"/>
              </a:rPr>
              <a:t>KHDA What Works- Monday </a:t>
            </a:r>
            <a:r>
              <a:rPr lang="en-GB" sz="2400" b="0" dirty="0" smtClean="0">
                <a:solidFill>
                  <a:srgbClr val="308FB3"/>
                </a:solidFill>
                <a:latin typeface="Myriad Pro"/>
              </a:rPr>
              <a:t>18</a:t>
            </a:r>
            <a:r>
              <a:rPr lang="en-GB" sz="2400" b="0" baseline="30000" dirty="0" smtClean="0">
                <a:solidFill>
                  <a:srgbClr val="308FB3"/>
                </a:solidFill>
                <a:latin typeface="Myriad Pro"/>
              </a:rPr>
              <a:t>th</a:t>
            </a:r>
            <a:r>
              <a:rPr lang="en-GB" sz="2400" b="0" dirty="0" smtClean="0">
                <a:solidFill>
                  <a:srgbClr val="308FB3"/>
                </a:solidFill>
                <a:latin typeface="Myriad Pro"/>
              </a:rPr>
              <a:t> May 2015</a:t>
            </a:r>
            <a:r>
              <a:rPr lang="en-GB" sz="2400" b="0" dirty="0" smtClean="0">
                <a:solidFill>
                  <a:srgbClr val="308FB3"/>
                </a:solidFill>
                <a:latin typeface="Myriad Pro"/>
              </a:rPr>
              <a:t/>
            </a:r>
            <a:br>
              <a:rPr lang="en-GB" sz="2400" b="0" dirty="0" smtClean="0">
                <a:solidFill>
                  <a:srgbClr val="308FB3"/>
                </a:solidFill>
                <a:latin typeface="Myriad Pro"/>
              </a:rPr>
            </a:br>
            <a:r>
              <a:rPr lang="en-GB" sz="1800" b="0" dirty="0" smtClean="0">
                <a:solidFill>
                  <a:srgbClr val="308FB3"/>
                </a:solidFill>
                <a:latin typeface="Myriad Pro"/>
              </a:rPr>
              <a:t>Rachael Edgar </a:t>
            </a:r>
            <a:r>
              <a:rPr lang="en-GB" sz="1800" b="0" dirty="0" smtClean="0">
                <a:solidFill>
                  <a:srgbClr val="308FB3"/>
                </a:solidFill>
                <a:latin typeface="Myriad Pro"/>
              </a:rPr>
              <a:t>www.sparkevent.me</a:t>
            </a:r>
            <a:endParaRPr lang="en-GB" sz="1800" b="0" dirty="0">
              <a:solidFill>
                <a:srgbClr val="308FB3"/>
              </a:solidFill>
              <a:latin typeface="Myriad Pro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579" y="1392449"/>
            <a:ext cx="593167" cy="613621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Myriad Pro" pitchFamily="34" charset="0"/>
              </a:rPr>
              <a:t>SPARK – The Model</a:t>
            </a:r>
            <a:endParaRPr lang="en-GB" dirty="0">
              <a:latin typeface="Myriad Pro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804488912"/>
              </p:ext>
            </p:extLst>
          </p:nvPr>
        </p:nvGraphicFramePr>
        <p:xfrm>
          <a:off x="2586248" y="1870595"/>
          <a:ext cx="3912096" cy="2608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51520" y="1056466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SES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55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5787" y="2582285"/>
            <a:ext cx="2200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DC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155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-32381" y="4103080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SRS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275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pic>
        <p:nvPicPr>
          <p:cNvPr id="24" name="Picture 23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637" y="4855900"/>
            <a:ext cx="504056" cy="521437"/>
          </a:xfrm>
          <a:prstGeom prst="rect">
            <a:avLst/>
          </a:prstGeom>
        </p:spPr>
      </p:pic>
      <p:pic>
        <p:nvPicPr>
          <p:cNvPr id="25" name="Picture 24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9915" y="3309798"/>
            <a:ext cx="504056" cy="521437"/>
          </a:xfrm>
          <a:prstGeom prst="rect">
            <a:avLst/>
          </a:prstGeom>
        </p:spPr>
      </p:pic>
      <p:pic>
        <p:nvPicPr>
          <p:cNvPr id="26" name="Picture 25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6435" y="3816353"/>
            <a:ext cx="504056" cy="521437"/>
          </a:xfrm>
          <a:prstGeom prst="rect">
            <a:avLst/>
          </a:prstGeom>
        </p:spPr>
      </p:pic>
      <p:pic>
        <p:nvPicPr>
          <p:cNvPr id="27" name="Picture 26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8424" y="2808241"/>
            <a:ext cx="504056" cy="521437"/>
          </a:xfrm>
          <a:prstGeom prst="rect">
            <a:avLst/>
          </a:prstGeom>
        </p:spPr>
      </p:pic>
      <p:pic>
        <p:nvPicPr>
          <p:cNvPr id="28" name="Picture 27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240" y="3249948"/>
            <a:ext cx="504056" cy="521437"/>
          </a:xfrm>
          <a:prstGeom prst="rect">
            <a:avLst/>
          </a:prstGeom>
        </p:spPr>
      </p:pic>
      <p:pic>
        <p:nvPicPr>
          <p:cNvPr id="29" name="Picture 28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5631" y="1366026"/>
            <a:ext cx="504056" cy="521437"/>
          </a:xfrm>
          <a:prstGeom prst="rect">
            <a:avLst/>
          </a:prstGeom>
        </p:spPr>
      </p:pic>
      <p:pic>
        <p:nvPicPr>
          <p:cNvPr id="30" name="Picture 29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312" y="1772816"/>
            <a:ext cx="504056" cy="521437"/>
          </a:xfrm>
          <a:prstGeom prst="rect">
            <a:avLst/>
          </a:prstGeom>
        </p:spPr>
      </p:pic>
      <p:pic>
        <p:nvPicPr>
          <p:cNvPr id="31" name="Picture 30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079" y="1831608"/>
            <a:ext cx="504056" cy="521437"/>
          </a:xfrm>
          <a:prstGeom prst="rect">
            <a:avLst/>
          </a:prstGeom>
        </p:spPr>
      </p:pic>
      <p:pic>
        <p:nvPicPr>
          <p:cNvPr id="32" name="Picture 31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3140968"/>
            <a:ext cx="504056" cy="52143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87" y="1895412"/>
            <a:ext cx="911375" cy="64807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93" y="1964686"/>
            <a:ext cx="911375" cy="648072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135" y="2922444"/>
            <a:ext cx="911375" cy="64807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85" y="3428120"/>
            <a:ext cx="911375" cy="648072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01" y="4830203"/>
            <a:ext cx="911375" cy="64807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812" y="1646181"/>
            <a:ext cx="911375" cy="648072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568" y="1450466"/>
            <a:ext cx="911375" cy="64807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159" y="4722782"/>
            <a:ext cx="911375" cy="648072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714" y="3918439"/>
            <a:ext cx="911375" cy="648072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880" y="2986502"/>
            <a:ext cx="911375" cy="648072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0754" y="5523460"/>
            <a:ext cx="911375" cy="648072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970" y="1926226"/>
            <a:ext cx="484639" cy="344623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203" y="3310538"/>
            <a:ext cx="911375" cy="648072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727" y="5508871"/>
            <a:ext cx="535763" cy="38097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748" y="1469859"/>
            <a:ext cx="911375" cy="648072"/>
          </a:xfrm>
          <a:prstGeom prst="rect">
            <a:avLst/>
          </a:prstGeom>
        </p:spPr>
      </p:pic>
      <p:pic>
        <p:nvPicPr>
          <p:cNvPr id="50" name="Picture 49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9747" y="218325"/>
            <a:ext cx="504056" cy="521437"/>
          </a:xfrm>
          <a:prstGeom prst="rect">
            <a:avLst/>
          </a:prstGeom>
        </p:spPr>
      </p:pic>
      <p:pic>
        <p:nvPicPr>
          <p:cNvPr id="51" name="Picture 50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8462" y="5110135"/>
            <a:ext cx="504056" cy="521437"/>
          </a:xfrm>
          <a:prstGeom prst="rect">
            <a:avLst/>
          </a:prstGeom>
        </p:spPr>
      </p:pic>
      <p:pic>
        <p:nvPicPr>
          <p:cNvPr id="52" name="Picture 51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296" y="2836398"/>
            <a:ext cx="504056" cy="521437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208113" y="5431997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Doha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46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664580" y="-45079"/>
            <a:ext cx="32197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WW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10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00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+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237193" y="715022"/>
            <a:ext cx="3779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GESS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118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510970" y="801349"/>
            <a:ext cx="41404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BAHRAIN</a:t>
            </a:r>
            <a:r>
              <a:rPr lang="en-GB" sz="4400" b="1" dirty="0" smtClean="0">
                <a:solidFill>
                  <a:srgbClr val="00B0F0"/>
                </a:solidFill>
                <a:latin typeface="Myriad Pro" pitchFamily="34" charset="0"/>
              </a:rPr>
              <a:t>64</a:t>
            </a:r>
            <a:endParaRPr lang="en-GB" sz="4400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551" y="5847221"/>
            <a:ext cx="549554" cy="390784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6179207" y="3691477"/>
            <a:ext cx="2200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DC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110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pic>
        <p:nvPicPr>
          <p:cNvPr id="59" name="Picture 58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5781894"/>
            <a:ext cx="504056" cy="521437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5984305" y="2208781"/>
            <a:ext cx="2846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JESS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140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998713" y="5558424"/>
            <a:ext cx="28727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VISS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175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160993" y="4414704"/>
            <a:ext cx="30550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GESS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140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202155" y="5190110"/>
            <a:ext cx="29248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Deira</a:t>
            </a:r>
            <a:r>
              <a:rPr lang="en-GB" sz="4800" b="1" dirty="0">
                <a:solidFill>
                  <a:srgbClr val="00B0F0"/>
                </a:solidFill>
                <a:latin typeface="Myriad Pro" pitchFamily="34" charset="0"/>
              </a:rPr>
              <a:t>7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0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356834" y="4546340"/>
            <a:ext cx="30550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Doha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100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dirty="0" smtClean="0">
                <a:latin typeface="Myriad Pro" pitchFamily="34" charset="0"/>
              </a:rPr>
              <a:t>SPARK – The Model</a:t>
            </a:r>
            <a:endParaRPr lang="en-GB" b="0" dirty="0">
              <a:latin typeface="Myriad Pro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747266" y="2060848"/>
            <a:ext cx="1465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srgbClr val="308FB3"/>
                </a:solidFill>
                <a:latin typeface="Myriad Pro" pitchFamily="34" charset="0"/>
              </a:rPr>
              <a:t>CONFIDENCE</a:t>
            </a:r>
            <a:endParaRPr lang="en-GB" sz="1800" dirty="0">
              <a:solidFill>
                <a:srgbClr val="308FB3"/>
              </a:solidFill>
              <a:latin typeface="Myriad Pro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162485" y="2932386"/>
            <a:ext cx="1290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srgbClr val="308FB3"/>
                </a:solidFill>
                <a:latin typeface="Myriad Pro" pitchFamily="34" charset="0"/>
              </a:rPr>
              <a:t>CREATIVITY</a:t>
            </a:r>
            <a:endParaRPr lang="en-GB" sz="1800" dirty="0">
              <a:solidFill>
                <a:srgbClr val="308FB3"/>
              </a:solidFill>
              <a:latin typeface="Myriad Pro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175738" y="1412776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srgbClr val="308FB3"/>
                </a:solidFill>
                <a:latin typeface="Myriad Pro" pitchFamily="34" charset="0"/>
              </a:rPr>
              <a:t>FUN</a:t>
            </a:r>
            <a:endParaRPr lang="en-GB" sz="1800" dirty="0">
              <a:solidFill>
                <a:srgbClr val="308FB3"/>
              </a:solidFill>
              <a:latin typeface="Myriad Pro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800193" y="2051556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srgbClr val="308FB3"/>
                </a:solidFill>
                <a:latin typeface="Myriad Pro" pitchFamily="34" charset="0"/>
              </a:rPr>
              <a:t>OK PLATEAU</a:t>
            </a:r>
            <a:endParaRPr lang="en-GB" sz="1800" dirty="0">
              <a:solidFill>
                <a:srgbClr val="308FB3"/>
              </a:solidFill>
              <a:latin typeface="Myriad Pro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310280" y="2924944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srgbClr val="308FB3"/>
                </a:solidFill>
                <a:latin typeface="Myriad Pro" pitchFamily="34" charset="0"/>
              </a:rPr>
              <a:t>CHALLENGE</a:t>
            </a:r>
            <a:endParaRPr lang="en-GB" sz="1800" dirty="0">
              <a:solidFill>
                <a:srgbClr val="308FB3"/>
              </a:solidFill>
              <a:latin typeface="Myriad Pro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266" y="1772816"/>
            <a:ext cx="5724128" cy="4070386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23"/>
          <p:cNvSpPr txBox="1">
            <a:spLocks/>
          </p:cNvSpPr>
          <p:nvPr/>
        </p:nvSpPr>
        <p:spPr>
          <a:xfrm>
            <a:off x="0" y="4797152"/>
            <a:ext cx="8977506" cy="4811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rgbClr val="000000"/>
              </a:buClr>
              <a:buSzPct val="25000"/>
            </a:pPr>
            <a:r>
              <a:rPr lang="en-GB" sz="1600" b="0" dirty="0" smtClean="0">
                <a:solidFill>
                  <a:srgbClr val="2C618C"/>
                </a:solidFill>
                <a:latin typeface="Myriad Pro"/>
              </a:rPr>
              <a:t>Email: Rachael@sparkevent.me</a:t>
            </a:r>
          </a:p>
          <a:p>
            <a:pPr algn="ctr">
              <a:buClr>
                <a:srgbClr val="000000"/>
              </a:buClr>
              <a:buSzPct val="25000"/>
            </a:pPr>
            <a:r>
              <a:rPr lang="en-GB" sz="1600" b="0" dirty="0" smtClean="0">
                <a:solidFill>
                  <a:srgbClr val="2C618C"/>
                </a:solidFill>
                <a:latin typeface="Myriad Pro"/>
              </a:rPr>
              <a:t>Website: </a:t>
            </a:r>
            <a:r>
              <a:rPr lang="en-GB" sz="1600" b="0" dirty="0" smtClean="0">
                <a:solidFill>
                  <a:srgbClr val="2C618C"/>
                </a:solidFill>
                <a:latin typeface="Myriad Pro"/>
              </a:rPr>
              <a:t>www.sparkevent.me</a:t>
            </a:r>
            <a:endParaRPr lang="en-GB" sz="1600" b="0" dirty="0" smtClean="0">
              <a:solidFill>
                <a:srgbClr val="2C618C"/>
              </a:solidFill>
              <a:latin typeface="Myriad Pro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6922" y="3328423"/>
            <a:ext cx="424917" cy="4412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6327" y="3369574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2C618C"/>
                </a:solidFill>
              </a:rPr>
              <a:t>#</a:t>
            </a:r>
            <a:r>
              <a:rPr lang="en-GB" sz="2000" dirty="0" err="1" smtClean="0">
                <a:solidFill>
                  <a:srgbClr val="2C618C"/>
                </a:solidFill>
              </a:rPr>
              <a:t>SPARKevent</a:t>
            </a:r>
            <a:endParaRPr lang="en-GB" sz="2000" dirty="0">
              <a:solidFill>
                <a:srgbClr val="2C618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9040" y="3926372"/>
            <a:ext cx="8870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ADF1"/>
                </a:solidFill>
              </a:rPr>
              <a:t>Interested in hosting an event 2015-2016?</a:t>
            </a:r>
            <a:endParaRPr lang="en-GB" sz="3600" dirty="0">
              <a:solidFill>
                <a:srgbClr val="00ADF1"/>
              </a:solidFill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Them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5688</TotalTime>
  <Words>117</Words>
  <Application>Microsoft Office PowerPoint</Application>
  <PresentationFormat>On-screen Show (4:3)</PresentationFormat>
  <Paragraphs>45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Custom Theme</vt:lpstr>
      <vt:lpstr>KHDA What Works- Monday 18th May 2015 Rachael Edgar www.sparkevent.me</vt:lpstr>
      <vt:lpstr>SPARK – The Model</vt:lpstr>
      <vt:lpstr>SPARK – The Model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Collaboration to improve teaching &amp; learning</dc:title>
  <dc:creator>RachaelEdgar</dc:creator>
  <cp:lastModifiedBy>Rachael Edgar</cp:lastModifiedBy>
  <cp:revision>53</cp:revision>
  <dcterms:modified xsi:type="dcterms:W3CDTF">2015-05-17T07:35:24Z</dcterms:modified>
</cp:coreProperties>
</file>