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63" r:id="rId4"/>
    <p:sldId id="258" r:id="rId5"/>
    <p:sldId id="259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DB62D-27D7-44A7-ACFB-5BE4C2F3599A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A33FC-D950-4B1F-8D01-149031E59C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62102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33FC-D950-4B1F-8D01-149031E59C6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72165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1920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7339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376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4562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25936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05812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39056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1949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9577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516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1468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7B466-767C-4F6A-AAB3-D6A4F51752E6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C7C62-61B7-48E5-8937-4CE9A0F68F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1752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hyperlink" Target="http://en.wikipedia.org/wiki/University_of_Houston_System" TargetMode="External"/><Relationship Id="rId18" Type="http://schemas.openxmlformats.org/officeDocument/2006/relationships/hyperlink" Target="http://en.wikipedia.org/wiki/University_of_Hamburg" TargetMode="External"/><Relationship Id="rId26" Type="http://schemas.openxmlformats.org/officeDocument/2006/relationships/hyperlink" Target="http://en.wikipedia.org/wiki/IIT_Bombay" TargetMode="External"/><Relationship Id="rId39" Type="http://schemas.openxmlformats.org/officeDocument/2006/relationships/hyperlink" Target="http://en.wikipedia.org/wiki/University_of_Canberra" TargetMode="External"/><Relationship Id="rId21" Type="http://schemas.openxmlformats.org/officeDocument/2006/relationships/hyperlink" Target="http://en.wikipedia.org/wiki/Harvard_University" TargetMode="External"/><Relationship Id="rId34" Type="http://schemas.openxmlformats.org/officeDocument/2006/relationships/hyperlink" Target="http://en.wikipedia.org/wiki/One_Month" TargetMode="External"/><Relationship Id="rId42" Type="http://schemas.openxmlformats.org/officeDocument/2006/relationships/hyperlink" Target="http://en.wikipedia.org/wiki/San_Jose_State_University" TargetMode="External"/><Relationship Id="rId47" Type="http://schemas.openxmlformats.org/officeDocument/2006/relationships/hyperlink" Target="http://en.wikipedia.org/wiki/Nvidia" TargetMode="External"/><Relationship Id="rId50" Type="http://schemas.openxmlformats.org/officeDocument/2006/relationships/hyperlink" Target="http://en.wikipedia.org/wiki/Academic_Earth" TargetMode="External"/><Relationship Id="rId55" Type="http://schemas.openxmlformats.org/officeDocument/2006/relationships/hyperlink" Target="http://en.wikipedia.org/wiki/University_of_Reading" TargetMode="External"/><Relationship Id="rId63" Type="http://schemas.openxmlformats.org/officeDocument/2006/relationships/hyperlink" Target="http://en.wikipedia.org/w/index.php?title=Acade.me&amp;action=edit&amp;redlink=1" TargetMode="External"/><Relationship Id="rId68" Type="http://schemas.openxmlformats.org/officeDocument/2006/relationships/hyperlink" Target="http://en.wikipedia.org/wiki/Griffith_University" TargetMode="External"/><Relationship Id="rId76" Type="http://schemas.openxmlformats.org/officeDocument/2006/relationships/hyperlink" Target="http://en.wikipedia.org/wiki/Des_Moines_Area_Community_College" TargetMode="External"/><Relationship Id="rId7" Type="http://schemas.openxmlformats.org/officeDocument/2006/relationships/hyperlink" Target="http://en.wikipedia.org/w/index.php?title=Stanford_Online&amp;action=edit&amp;redlink=1" TargetMode="External"/><Relationship Id="rId71" Type="http://schemas.openxmlformats.org/officeDocument/2006/relationships/hyperlink" Target="http://en.wikipedia.org/wiki/NovoEd" TargetMode="External"/><Relationship Id="rId2" Type="http://schemas.openxmlformats.org/officeDocument/2006/relationships/hyperlink" Target="http://en.wikipedia.org/w/index.php?title=UPEx&amp;action=edit&amp;redlink=1" TargetMode="External"/><Relationship Id="rId16" Type="http://schemas.openxmlformats.org/officeDocument/2006/relationships/hyperlink" Target="http://en.wikipedia.org/wiki/Universidad_Autonoma_de_Madrid" TargetMode="External"/><Relationship Id="rId29" Type="http://schemas.openxmlformats.org/officeDocument/2006/relationships/hyperlink" Target="http://en.wikipedia.org/wiki/Aalto_University_Executive_Education" TargetMode="External"/><Relationship Id="rId11" Type="http://schemas.openxmlformats.org/officeDocument/2006/relationships/hyperlink" Target="http://en.wikipedia.org/wiki/Wharton_School" TargetMode="External"/><Relationship Id="rId24" Type="http://schemas.openxmlformats.org/officeDocument/2006/relationships/hyperlink" Target="http://en.wikipedia.org/wiki/Australian_National_University" TargetMode="External"/><Relationship Id="rId32" Type="http://schemas.openxmlformats.org/officeDocument/2006/relationships/hyperlink" Target="http://en.wikipedia.org/wiki/University_of_Utah" TargetMode="External"/><Relationship Id="rId37" Type="http://schemas.openxmlformats.org/officeDocument/2006/relationships/hyperlink" Target="http://en.wikipedia.org/wiki/University_of_New_South_Wales" TargetMode="External"/><Relationship Id="rId40" Type="http://schemas.openxmlformats.org/officeDocument/2006/relationships/hyperlink" Target="http://en.wikipedia.org/wiki/Udacity" TargetMode="External"/><Relationship Id="rId45" Type="http://schemas.openxmlformats.org/officeDocument/2006/relationships/hyperlink" Target="http://en.wikipedia.org/wiki/Facebook" TargetMode="External"/><Relationship Id="rId53" Type="http://schemas.openxmlformats.org/officeDocument/2006/relationships/hyperlink" Target="http://en.wikipedia.org/wiki/FutureLearn" TargetMode="External"/><Relationship Id="rId58" Type="http://schemas.openxmlformats.org/officeDocument/2006/relationships/hyperlink" Target="http://en.wikipedia.org/wiki/Trinity_College_Dublin" TargetMode="External"/><Relationship Id="rId66" Type="http://schemas.openxmlformats.org/officeDocument/2006/relationships/hyperlink" Target="http://en.wikipedia.org/wiki/Udemy" TargetMode="External"/><Relationship Id="rId74" Type="http://schemas.openxmlformats.org/officeDocument/2006/relationships/hyperlink" Target="http://en.wikipedia.org/wiki/WizIQ" TargetMode="External"/><Relationship Id="rId79" Type="http://schemas.openxmlformats.org/officeDocument/2006/relationships/hyperlink" Target="http://en.wikipedia.org/wiki/%C3%89cole_normale_sup%C3%A9rieure_de_Cachan" TargetMode="External"/><Relationship Id="rId5" Type="http://schemas.openxmlformats.org/officeDocument/2006/relationships/hyperlink" Target="http://en.wikipedia.org/wiki/Khan_Academy" TargetMode="External"/><Relationship Id="rId61" Type="http://schemas.openxmlformats.org/officeDocument/2006/relationships/hyperlink" Target="http://en.wikipedia.org/wiki/University_of_Southampton" TargetMode="External"/><Relationship Id="rId10" Type="http://schemas.openxmlformats.org/officeDocument/2006/relationships/hyperlink" Target="http://en.wikipedia.org/wiki/University_of_Maryland" TargetMode="External"/><Relationship Id="rId19" Type="http://schemas.openxmlformats.org/officeDocument/2006/relationships/hyperlink" Target="http://en.wikipedia.org/wiki/EdX" TargetMode="External"/><Relationship Id="rId31" Type="http://schemas.openxmlformats.org/officeDocument/2006/relationships/hyperlink" Target="http://en.wikipedia.org/wiki/Santa_Clara_University" TargetMode="External"/><Relationship Id="rId44" Type="http://schemas.openxmlformats.org/officeDocument/2006/relationships/hyperlink" Target="http://en.wikipedia.org/wiki/Salesforce" TargetMode="External"/><Relationship Id="rId52" Type="http://schemas.openxmlformats.org/officeDocument/2006/relationships/hyperlink" Target="http://en.wikipedia.org/wiki/Oxford_University" TargetMode="External"/><Relationship Id="rId60" Type="http://schemas.openxmlformats.org/officeDocument/2006/relationships/hyperlink" Target="http://en.wikipedia.org/wiki/University_of_Bath" TargetMode="External"/><Relationship Id="rId65" Type="http://schemas.openxmlformats.org/officeDocument/2006/relationships/hyperlink" Target="http://en.wikipedia.org/wiki/Saylor.org" TargetMode="External"/><Relationship Id="rId73" Type="http://schemas.openxmlformats.org/officeDocument/2006/relationships/hyperlink" Target="http://en.wikipedia.org/wiki/Universidad_Cat%C3%B3lica_de_Chile" TargetMode="External"/><Relationship Id="rId78" Type="http://schemas.openxmlformats.org/officeDocument/2006/relationships/hyperlink" Target="http://en.wikipedia.org/wiki/Conservatoire_National_des_Arts_et_M%C3%A9tiers" TargetMode="External"/><Relationship Id="rId4" Type="http://schemas.openxmlformats.org/officeDocument/2006/relationships/hyperlink" Target="http://en.wikipedia.org/wiki/UCLA" TargetMode="External"/><Relationship Id="rId9" Type="http://schemas.openxmlformats.org/officeDocument/2006/relationships/hyperlink" Target="http://en.wikipedia.org/wiki/Coursera" TargetMode="External"/><Relationship Id="rId14" Type="http://schemas.openxmlformats.org/officeDocument/2006/relationships/hyperlink" Target="http://en.wikipedia.org/wiki/University_of_Tokyo" TargetMode="External"/><Relationship Id="rId22" Type="http://schemas.openxmlformats.org/officeDocument/2006/relationships/hyperlink" Target="http://en.wikipedia.org/wiki/UC_Berkeley" TargetMode="External"/><Relationship Id="rId27" Type="http://schemas.openxmlformats.org/officeDocument/2006/relationships/hyperlink" Target="http://en.wikipedia.org/wiki/Dartmouth_College" TargetMode="External"/><Relationship Id="rId30" Type="http://schemas.openxmlformats.org/officeDocument/2006/relationships/hyperlink" Target="http://en.wikipedia.org/wiki/Instructure" TargetMode="External"/><Relationship Id="rId35" Type="http://schemas.openxmlformats.org/officeDocument/2006/relationships/hyperlink" Target="http://en.wikipedia.org/wiki/School_of_Visual_Arts" TargetMode="External"/><Relationship Id="rId43" Type="http://schemas.openxmlformats.org/officeDocument/2006/relationships/hyperlink" Target="http://en.wikipedia.org/wiki/Google" TargetMode="External"/><Relationship Id="rId48" Type="http://schemas.openxmlformats.org/officeDocument/2006/relationships/hyperlink" Target="http://en.wikipedia.org/wiki/Autodesk" TargetMode="External"/><Relationship Id="rId56" Type="http://schemas.openxmlformats.org/officeDocument/2006/relationships/hyperlink" Target="http://en.wikipedia.org/wiki/Open_University" TargetMode="External"/><Relationship Id="rId64" Type="http://schemas.openxmlformats.org/officeDocument/2006/relationships/hyperlink" Target="http://en.wikipedia.org/wiki/Universidad_Latina" TargetMode="External"/><Relationship Id="rId69" Type="http://schemas.openxmlformats.org/officeDocument/2006/relationships/hyperlink" Target="http://en.wikipedia.org/wiki/University_of_Technology" TargetMode="External"/><Relationship Id="rId77" Type="http://schemas.openxmlformats.org/officeDocument/2006/relationships/hyperlink" Target="http://fr.wikipedia.org/wiki/France_Universit%C3%A9_Num%C3%A9rique" TargetMode="External"/><Relationship Id="rId8" Type="http://schemas.openxmlformats.org/officeDocument/2006/relationships/hyperlink" Target="http://en.wikipedia.org/wiki/Stanford_University" TargetMode="External"/><Relationship Id="rId51" Type="http://schemas.openxmlformats.org/officeDocument/2006/relationships/hyperlink" Target="http://en.wikipedia.org/wiki/University_of_Michigan" TargetMode="External"/><Relationship Id="rId72" Type="http://schemas.openxmlformats.org/officeDocument/2006/relationships/hyperlink" Target="http://en.wikipedia.org/wiki/Carnegie_Foundation_for_the_Advancement_of_Teaching" TargetMode="External"/><Relationship Id="rId80" Type="http://schemas.openxmlformats.org/officeDocument/2006/relationships/hyperlink" Target="http://en.wikipedia.org/wiki/University_of_Paris-Sud" TargetMode="External"/><Relationship Id="rId3" Type="http://schemas.openxmlformats.org/officeDocument/2006/relationships/hyperlink" Target="http://en.wikipedia.org/wiki/University_of_Southern_California" TargetMode="External"/><Relationship Id="rId12" Type="http://schemas.openxmlformats.org/officeDocument/2006/relationships/hyperlink" Target="http://en.wikipedia.org/wiki/University_of_Virginia" TargetMode="External"/><Relationship Id="rId17" Type="http://schemas.openxmlformats.org/officeDocument/2006/relationships/hyperlink" Target="http://en.wikipedia.org/wiki/University_of_Florence" TargetMode="External"/><Relationship Id="rId25" Type="http://schemas.openxmlformats.org/officeDocument/2006/relationships/hyperlink" Target="http://en.wikipedia.org/wiki/University_of_Queensland" TargetMode="External"/><Relationship Id="rId33" Type="http://schemas.openxmlformats.org/officeDocument/2006/relationships/hyperlink" Target="http://en.wikipedia.org/wiki/Lille_University_of_Science_and_Technology" TargetMode="External"/><Relationship Id="rId38" Type="http://schemas.openxmlformats.org/officeDocument/2006/relationships/hyperlink" Target="http://en.wikipedia.org/wiki/Taylor's_University" TargetMode="External"/><Relationship Id="rId46" Type="http://schemas.openxmlformats.org/officeDocument/2006/relationships/hyperlink" Target="http://en.wikipedia.org/wiki/Cloudera" TargetMode="External"/><Relationship Id="rId59" Type="http://schemas.openxmlformats.org/officeDocument/2006/relationships/hyperlink" Target="http://en.wikipedia.org/wiki/Warwick_University" TargetMode="External"/><Relationship Id="rId67" Type="http://schemas.openxmlformats.org/officeDocument/2006/relationships/hyperlink" Target="http://en.wikipedia.org/wiki/MOOEC" TargetMode="External"/><Relationship Id="rId20" Type="http://schemas.openxmlformats.org/officeDocument/2006/relationships/hyperlink" Target="http://en.wikipedia.org/wiki/MIT" TargetMode="External"/><Relationship Id="rId41" Type="http://schemas.openxmlformats.org/officeDocument/2006/relationships/hyperlink" Target="http://en.wikipedia.org/wiki/Georgia_Institute_of_Technology" TargetMode="External"/><Relationship Id="rId54" Type="http://schemas.openxmlformats.org/officeDocument/2006/relationships/hyperlink" Target="http://en.wikipedia.org/wiki/University_of_Birmingham" TargetMode="External"/><Relationship Id="rId62" Type="http://schemas.openxmlformats.org/officeDocument/2006/relationships/hyperlink" Target="http://en.wikipedia.org/wiki/Peer_to_Peer_University" TargetMode="External"/><Relationship Id="rId70" Type="http://schemas.openxmlformats.org/officeDocument/2006/relationships/hyperlink" Target="http://en.wikipedia.org/wiki/Wikipedia:Please_clarify" TargetMode="External"/><Relationship Id="rId75" Type="http://schemas.openxmlformats.org/officeDocument/2006/relationships/hyperlink" Target="http://en.wikipedia.org/wiki/IIT_Delh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NPTEL" TargetMode="External"/><Relationship Id="rId15" Type="http://schemas.openxmlformats.org/officeDocument/2006/relationships/hyperlink" Target="http://en.wikipedia.org/wiki/Iversity" TargetMode="External"/><Relationship Id="rId23" Type="http://schemas.openxmlformats.org/officeDocument/2006/relationships/hyperlink" Target="http://en.wikipedia.org/wiki/Kyoto_University" TargetMode="External"/><Relationship Id="rId28" Type="http://schemas.openxmlformats.org/officeDocument/2006/relationships/hyperlink" Target="http://en.wikipedia.org/wiki/Eliademy" TargetMode="External"/><Relationship Id="rId36" Type="http://schemas.openxmlformats.org/officeDocument/2006/relationships/hyperlink" Target="http://en.wikipedia.org/wiki/OpenLearning" TargetMode="External"/><Relationship Id="rId49" Type="http://schemas.openxmlformats.org/officeDocument/2006/relationships/hyperlink" Target="http://en.wikipedia.org/wiki/Cadence_Design_Systems" TargetMode="External"/><Relationship Id="rId57" Type="http://schemas.openxmlformats.org/officeDocument/2006/relationships/hyperlink" Target="http://en.wikipedia.org/wiki/Monash_Universit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turelearn.com/courses/preparing-for-uni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apple.com/education/ipad/itunes-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oby_mr" TargetMode="External"/><Relationship Id="rId2" Type="http://schemas.openxmlformats.org/officeDocument/2006/relationships/hyperlink" Target="https://twitter.com/af_pedagog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witter.com/FutureLear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Using MOOCs to enhance learning for teachers and students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Hamish </a:t>
            </a:r>
            <a:r>
              <a:rPr lang="en-GB" dirty="0"/>
              <a:t>F</a:t>
            </a:r>
            <a:r>
              <a:rPr lang="en-GB" dirty="0" smtClean="0"/>
              <a:t>arquharson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0612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352927" cy="572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0218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93987557"/>
              </p:ext>
            </p:extLst>
          </p:nvPr>
        </p:nvGraphicFramePr>
        <p:xfrm>
          <a:off x="179512" y="276761"/>
          <a:ext cx="8712968" cy="6450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9322"/>
                <a:gridCol w="6183646"/>
              </a:tblGrid>
              <a:tr h="281737">
                <a:tc>
                  <a:txBody>
                    <a:bodyPr/>
                    <a:lstStyle/>
                    <a:p>
                      <a:r>
                        <a:rPr lang="en-GB" sz="1200" dirty="0"/>
                        <a:t>Provider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Example institutional participants</a:t>
                      </a:r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 dirty="0" err="1">
                          <a:hlinkClick r:id="rId2" tooltip="UPEx (page does not exist)"/>
                        </a:rPr>
                        <a:t>UPEx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3" tooltip="University of Southern California"/>
                        </a:rPr>
                        <a:t>USC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4" tooltip="UCLA"/>
                        </a:rPr>
                        <a:t>UCLA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5" tooltip="Khan Academy"/>
                        </a:rPr>
                        <a:t>Khan Academy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6" tooltip="NPTEL"/>
                        </a:rPr>
                        <a:t>NPTEL</a:t>
                      </a:r>
                      <a:endParaRPr lang="en-GB" sz="900" dirty="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7" tooltip="Stanford Online (page does not exist)"/>
                        </a:rPr>
                        <a:t>Stanford Online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8" tooltip="Stanford University"/>
                        </a:rPr>
                        <a:t>Stanford University</a:t>
                      </a:r>
                      <a:endParaRPr lang="en-GB" sz="900" dirty="0"/>
                    </a:p>
                  </a:txBody>
                  <a:tcPr anchor="ctr"/>
                </a:tc>
              </a:tr>
              <a:tr h="363668">
                <a:tc>
                  <a:txBody>
                    <a:bodyPr/>
                    <a:lstStyle/>
                    <a:p>
                      <a:r>
                        <a:rPr lang="en-GB" sz="1200">
                          <a:hlinkClick r:id="rId9" tooltip="Coursera"/>
                        </a:rPr>
                        <a:t>Coursera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10" tooltip="University of Maryland"/>
                        </a:rPr>
                        <a:t>University of Maryland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11" tooltip="Wharton School"/>
                        </a:rPr>
                        <a:t>Wharton School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12" tooltip="University of Virginia"/>
                        </a:rPr>
                        <a:t>University of Virginia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8" tooltip="Stanford University"/>
                        </a:rPr>
                        <a:t>Stanford University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13" tooltip="University of Houston System"/>
                        </a:rPr>
                        <a:t>University of Houston System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14" tooltip="University of Tokyo"/>
                        </a:rPr>
                        <a:t>University of Tokyo</a:t>
                      </a:r>
                      <a:endParaRPr lang="en-GB" sz="900" dirty="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15" tooltip="Iversity"/>
                        </a:rPr>
                        <a:t>iversity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16" tooltip="Universidad Autonoma de Madrid"/>
                        </a:rPr>
                        <a:t>Universidad </a:t>
                      </a:r>
                      <a:r>
                        <a:rPr lang="en-GB" sz="900" dirty="0" err="1">
                          <a:hlinkClick r:id="rId16" tooltip="Universidad Autonoma de Madrid"/>
                        </a:rPr>
                        <a:t>Autonoma</a:t>
                      </a:r>
                      <a:r>
                        <a:rPr lang="en-GB" sz="900" dirty="0">
                          <a:hlinkClick r:id="rId16" tooltip="Universidad Autonoma de Madrid"/>
                        </a:rPr>
                        <a:t> de Madrid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17" tooltip="University of Florence"/>
                        </a:rPr>
                        <a:t>University of Florence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18" tooltip="University of Hamburg"/>
                        </a:rPr>
                        <a:t>University of Hamburg</a:t>
                      </a:r>
                      <a:endParaRPr lang="en-GB" sz="900" dirty="0"/>
                    </a:p>
                  </a:txBody>
                  <a:tcPr anchor="ctr"/>
                </a:tc>
              </a:tr>
              <a:tr h="363668">
                <a:tc>
                  <a:txBody>
                    <a:bodyPr/>
                    <a:lstStyle/>
                    <a:p>
                      <a:r>
                        <a:rPr lang="en-GB" sz="1200" dirty="0" err="1">
                          <a:hlinkClick r:id="rId19" tooltip="EdX"/>
                        </a:rPr>
                        <a:t>edX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20" tooltip="MIT"/>
                        </a:rPr>
                        <a:t>MIT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21" tooltip="Harvard University"/>
                        </a:rPr>
                        <a:t>Harvard University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22" tooltip="UC Berkeley"/>
                        </a:rPr>
                        <a:t>UC Berkeley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23" tooltip="Kyoto University"/>
                        </a:rPr>
                        <a:t>Kyoto University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24" tooltip="Australian National University"/>
                        </a:rPr>
                        <a:t>Australian National University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25" tooltip="University of Queensland"/>
                        </a:rPr>
                        <a:t>University of Queensland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26" tooltip="IIT Bombay"/>
                        </a:rPr>
                        <a:t>IIT Bombay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27" tooltip="Dartmouth College"/>
                        </a:rPr>
                        <a:t>Dartmouth College</a:t>
                      </a:r>
                      <a:endParaRPr lang="en-GB" sz="900" dirty="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28" tooltip="Eliademy"/>
                        </a:rPr>
                        <a:t>Eliademy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29" tooltip="Aalto University Executive Education"/>
                        </a:rPr>
                        <a:t>Aalto University Executive Education</a:t>
                      </a:r>
                      <a:r>
                        <a:rPr lang="en-GB" sz="900" dirty="0"/>
                        <a:t>,</a:t>
                      </a:r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30" tooltip="Instructure"/>
                        </a:rPr>
                        <a:t>Canvas Network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31" tooltip="Santa Clara University"/>
                        </a:rPr>
                        <a:t>Santa Clara University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32" tooltip="University of Utah"/>
                        </a:rPr>
                        <a:t>University of Utah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 err="1">
                          <a:hlinkClick r:id="rId33" tooltip="Lille University of Science and Technology"/>
                        </a:rPr>
                        <a:t>Université</a:t>
                      </a:r>
                      <a:r>
                        <a:rPr lang="en-GB" sz="900" dirty="0">
                          <a:hlinkClick r:id="rId33" tooltip="Lille University of Science and Technology"/>
                        </a:rPr>
                        <a:t> Lille 1</a:t>
                      </a:r>
                      <a:endParaRPr lang="en-GB" sz="900" dirty="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34" tooltip="One Month"/>
                        </a:rPr>
                        <a:t>One Month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35" tooltip="School of Visual Arts"/>
                        </a:rPr>
                        <a:t>School of Visual Arts</a:t>
                      </a:r>
                      <a:endParaRPr lang="en-GB" sz="900" dirty="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36" tooltip="OpenLearning"/>
                        </a:rPr>
                        <a:t>OpenLearning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37" tooltip="University of New South Wales"/>
                        </a:rPr>
                        <a:t>University of New South Wales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38" tooltip="Taylor's University"/>
                        </a:rPr>
                        <a:t>Taylor's University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39" tooltip="University of Canberra"/>
                        </a:rPr>
                        <a:t>University of Canberra</a:t>
                      </a:r>
                      <a:endParaRPr lang="en-GB" sz="900" dirty="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40" tooltip="Udacity"/>
                        </a:rPr>
                        <a:t>Udacity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41" tooltip="Georgia Institute of Technology"/>
                        </a:rPr>
                        <a:t>Georgia Institute of Technology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42" tooltip="San Jose State University"/>
                        </a:rPr>
                        <a:t>San Jose State University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43" tooltip="Google"/>
                        </a:rPr>
                        <a:t>Google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44" tooltip="Salesforce"/>
                        </a:rPr>
                        <a:t>Salesforce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45" tooltip="Facebook"/>
                        </a:rPr>
                        <a:t>Facebook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 err="1">
                          <a:hlinkClick r:id="rId46" tooltip="Cloudera"/>
                        </a:rPr>
                        <a:t>Cloudera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 err="1">
                          <a:hlinkClick r:id="rId47" tooltip="Nvidia"/>
                        </a:rPr>
                        <a:t>Nvidia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48" tooltip="Autodesk"/>
                        </a:rPr>
                        <a:t>Autodesk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49" tooltip="Cadence Design Systems"/>
                        </a:rPr>
                        <a:t>Cadence</a:t>
                      </a:r>
                      <a:endParaRPr lang="en-GB" sz="900" dirty="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50" tooltip="Academic Earth"/>
                        </a:rPr>
                        <a:t>Academic Earth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22" tooltip="UC Berkeley"/>
                        </a:rPr>
                        <a:t>UC Berkeley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4" tooltip="UCLA"/>
                        </a:rPr>
                        <a:t>UCLA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51" tooltip="University of Michigan"/>
                        </a:rPr>
                        <a:t>University of Michigan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52" tooltip="Oxford University"/>
                        </a:rPr>
                        <a:t>Oxford University</a:t>
                      </a:r>
                      <a:endParaRPr lang="en-GB" sz="900" dirty="0"/>
                    </a:p>
                  </a:txBody>
                  <a:tcPr anchor="ctr"/>
                </a:tc>
              </a:tr>
              <a:tr h="363668">
                <a:tc>
                  <a:txBody>
                    <a:bodyPr/>
                    <a:lstStyle/>
                    <a:p>
                      <a:r>
                        <a:rPr lang="en-GB" sz="1200">
                          <a:hlinkClick r:id="rId53" tooltip="FutureLearn"/>
                        </a:rPr>
                        <a:t>FutureLearn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54" tooltip="University of Birmingham"/>
                        </a:rPr>
                        <a:t>University of Birmingham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55" tooltip="University of Reading"/>
                        </a:rPr>
                        <a:t>University of Reading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56" tooltip="Open University"/>
                        </a:rPr>
                        <a:t>Open University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 err="1">
                          <a:hlinkClick r:id="rId57" tooltip="Monash University"/>
                        </a:rPr>
                        <a:t>Monash</a:t>
                      </a:r>
                      <a:r>
                        <a:rPr lang="en-GB" sz="900" dirty="0">
                          <a:hlinkClick r:id="rId57" tooltip="Monash University"/>
                        </a:rPr>
                        <a:t> University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58" tooltip="Trinity College Dublin"/>
                        </a:rPr>
                        <a:t>Trinity College Dublin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59" tooltip="Warwick University"/>
                        </a:rPr>
                        <a:t>Warwick University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60" tooltip="University of Bath"/>
                        </a:rPr>
                        <a:t>University of Bath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61" tooltip="University of Southampton"/>
                        </a:rPr>
                        <a:t>University of Southampton</a:t>
                      </a:r>
                      <a:endParaRPr lang="en-GB" sz="900" dirty="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62" tooltip="Peer to Peer University"/>
                        </a:rPr>
                        <a:t>Peer to Peer University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/>
                        <a:t>n/a</a:t>
                      </a:r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5" tooltip="Khan Academy"/>
                        </a:rPr>
                        <a:t>Khan Academy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/>
                        <a:t>n/a</a:t>
                      </a:r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63" tooltip="Acade.me (page does not exist)"/>
                        </a:rPr>
                        <a:t>Acade.me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hlinkClick r:id="rId64" tooltip="Universidad Latina"/>
                        </a:rPr>
                        <a:t>Universidad Latina</a:t>
                      </a:r>
                      <a:endParaRPr lang="en-GB" sz="90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65" tooltip="Saylor.org"/>
                        </a:rPr>
                        <a:t>Saylor.org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/>
                        <a:t>n/a</a:t>
                      </a:r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66" tooltip="Udemy"/>
                        </a:rPr>
                        <a:t>Udemy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/>
                        <a:t>n/a</a:t>
                      </a:r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67" tooltip="MOOEC"/>
                        </a:rPr>
                        <a:t>MOOEC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hlinkClick r:id="rId25" tooltip="University of Queensland"/>
                        </a:rPr>
                        <a:t>University of Queensland</a:t>
                      </a:r>
                      <a:r>
                        <a:rPr lang="en-GB" sz="900"/>
                        <a:t>, </a:t>
                      </a:r>
                      <a:r>
                        <a:rPr lang="en-GB" sz="900">
                          <a:hlinkClick r:id="rId68" tooltip="Griffith University"/>
                        </a:rPr>
                        <a:t>Griffith University</a:t>
                      </a:r>
                      <a:r>
                        <a:rPr lang="en-GB" sz="900"/>
                        <a:t>, </a:t>
                      </a:r>
                      <a:r>
                        <a:rPr lang="en-GB" sz="900">
                          <a:hlinkClick r:id="rId69" tooltip="University of Technology"/>
                        </a:rPr>
                        <a:t>University of Technology</a:t>
                      </a:r>
                      <a:r>
                        <a:rPr lang="en-GB" sz="900" baseline="30000">
                          <a:effectLst/>
                        </a:rPr>
                        <a:t>[</a:t>
                      </a:r>
                      <a:r>
                        <a:rPr lang="en-GB" sz="900" i="1" baseline="30000">
                          <a:effectLst/>
                          <a:hlinkClick r:id="rId70" tooltip="Wikipedia:Please clarify"/>
                        </a:rPr>
                        <a:t>clarification needed</a:t>
                      </a:r>
                      <a:r>
                        <a:rPr lang="en-GB" sz="900" baseline="30000">
                          <a:effectLst/>
                        </a:rPr>
                        <a:t>]</a:t>
                      </a:r>
                      <a:endParaRPr lang="en-GB" sz="90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71" tooltip="NovoEd"/>
                        </a:rPr>
                        <a:t>NovoEd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8" tooltip="Stanford University"/>
                        </a:rPr>
                        <a:t>Stanford University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72" tooltip="Carnegie Foundation for the Advancement of Teaching"/>
                        </a:rPr>
                        <a:t>Carnegie Foundation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73" tooltip="Universidad Católica de Chile"/>
                        </a:rPr>
                        <a:t>Universidad </a:t>
                      </a:r>
                      <a:r>
                        <a:rPr lang="en-GB" sz="900" dirty="0" err="1">
                          <a:hlinkClick r:id="rId73" tooltip="Universidad Católica de Chile"/>
                        </a:rPr>
                        <a:t>Católica</a:t>
                      </a:r>
                      <a:r>
                        <a:rPr lang="en-GB" sz="900" dirty="0">
                          <a:hlinkClick r:id="rId73" tooltip="Universidad Católica de Chile"/>
                        </a:rPr>
                        <a:t> de Chile</a:t>
                      </a:r>
                      <a:endParaRPr lang="en-GB" sz="900" dirty="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74" tooltip="WizIQ"/>
                        </a:rPr>
                        <a:t>WizIQ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hlinkClick r:id="rId75" tooltip="IIT Delhi"/>
                        </a:rPr>
                        <a:t>IIT Delhi</a:t>
                      </a:r>
                      <a:r>
                        <a:rPr lang="en-GB" sz="900" dirty="0"/>
                        <a:t>, </a:t>
                      </a:r>
                      <a:r>
                        <a:rPr lang="en-GB" sz="900" dirty="0">
                          <a:hlinkClick r:id="rId76" tooltip="Des Moines Area Community College"/>
                        </a:rPr>
                        <a:t>Des Moines Area Community College</a:t>
                      </a:r>
                      <a:endParaRPr lang="en-GB" sz="900" dirty="0"/>
                    </a:p>
                  </a:txBody>
                  <a:tcPr anchor="ctr"/>
                </a:tc>
              </a:tr>
              <a:tr h="281737">
                <a:tc>
                  <a:txBody>
                    <a:bodyPr/>
                    <a:lstStyle/>
                    <a:p>
                      <a:r>
                        <a:rPr lang="en-GB" sz="1200">
                          <a:hlinkClick r:id="rId77" tooltip="fr:France Université Numérique"/>
                        </a:rPr>
                        <a:t>France Université Numérique</a:t>
                      </a:r>
                      <a:endParaRPr lang="en-GB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hlinkClick r:id="rId78" tooltip="Conservatoire National des Arts et Métiers"/>
                        </a:rPr>
                        <a:t>Conservatoire National des Arts et Métiers</a:t>
                      </a:r>
                      <a:r>
                        <a:rPr lang="fr-FR" sz="900" dirty="0"/>
                        <a:t>, </a:t>
                      </a:r>
                      <a:r>
                        <a:rPr lang="fr-FR" sz="900" dirty="0">
                          <a:hlinkClick r:id="rId79" tooltip="École normale supérieure de Cachan"/>
                        </a:rPr>
                        <a:t>École normale supérieure de Cachan</a:t>
                      </a:r>
                      <a:r>
                        <a:rPr lang="fr-FR" sz="900" dirty="0"/>
                        <a:t>, </a:t>
                      </a:r>
                      <a:r>
                        <a:rPr lang="fr-FR" sz="900" dirty="0" err="1">
                          <a:hlinkClick r:id="rId80" tooltip="University of Paris-Sud"/>
                        </a:rPr>
                        <a:t>University</a:t>
                      </a:r>
                      <a:r>
                        <a:rPr lang="fr-FR" sz="900" dirty="0">
                          <a:hlinkClick r:id="rId80" tooltip="University of Paris-Sud"/>
                        </a:rPr>
                        <a:t> of Paris-Sud</a:t>
                      </a:r>
                      <a:endParaRPr lang="fr-FR" sz="9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7053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192" t="25513" r="31827" b="25128"/>
          <a:stretch/>
        </p:blipFill>
        <p:spPr bwMode="auto">
          <a:xfrm>
            <a:off x="107504" y="57149"/>
            <a:ext cx="4536504" cy="44216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84136"/>
            <a:ext cx="4104456" cy="5932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537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53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686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0219"/>
            <a:ext cx="9144000" cy="6852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8290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2777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Twitter Links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@</a:t>
            </a:r>
            <a:r>
              <a:rPr lang="en-GB" dirty="0" err="1" smtClean="0">
                <a:hlinkClick r:id="rId2"/>
              </a:rPr>
              <a:t>af_pedagogy</a:t>
            </a:r>
            <a:endParaRPr lang="en-GB" dirty="0" smtClean="0"/>
          </a:p>
          <a:p>
            <a:r>
              <a:rPr lang="en-GB" dirty="0" smtClean="0">
                <a:hlinkClick r:id="rId3"/>
              </a:rPr>
              <a:t>@</a:t>
            </a:r>
            <a:r>
              <a:rPr lang="en-GB" dirty="0" err="1" smtClean="0">
                <a:hlinkClick r:id="rId3"/>
              </a:rPr>
              <a:t>coby_mr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@</a:t>
            </a:r>
            <a:r>
              <a:rPr lang="en-GB" dirty="0" err="1" smtClean="0">
                <a:hlinkClick r:id="rId4"/>
              </a:rPr>
              <a:t>futurelearn</a:t>
            </a:r>
            <a:endParaRPr lang="en-GB" dirty="0" smtClean="0"/>
          </a:p>
          <a:p>
            <a:r>
              <a:rPr lang="en-GB" dirty="0" smtClean="0"/>
              <a:t>@</a:t>
            </a:r>
            <a:r>
              <a:rPr lang="en-GB" dirty="0" err="1" smtClean="0"/>
              <a:t>sparkeducators</a:t>
            </a:r>
            <a:endParaRPr lang="en-GB" smtClean="0"/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1706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271</Words>
  <Application>Microsoft Office PowerPoint</Application>
  <PresentationFormat>On-screen Show (4:3)</PresentationFormat>
  <Paragraphs>52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Using MOOCs to enhance learning for teachers and students</vt:lpstr>
      <vt:lpstr>Slide 2</vt:lpstr>
      <vt:lpstr>Slide 3</vt:lpstr>
      <vt:lpstr>Slide 4</vt:lpstr>
      <vt:lpstr>Slide 5</vt:lpstr>
      <vt:lpstr>Slide 6</vt:lpstr>
      <vt:lpstr>Slide 7</vt:lpstr>
      <vt:lpstr>Twitter Links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MOOCs to enhance learning for teachers and students</dc:title>
  <dc:creator>Regular Use</dc:creator>
  <cp:lastModifiedBy>User</cp:lastModifiedBy>
  <cp:revision>7</cp:revision>
  <dcterms:created xsi:type="dcterms:W3CDTF">2015-01-19T00:54:33Z</dcterms:created>
  <dcterms:modified xsi:type="dcterms:W3CDTF">2015-01-19T09:12:03Z</dcterms:modified>
</cp:coreProperties>
</file>