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65" r:id="rId3"/>
    <p:sldId id="281" r:id="rId4"/>
    <p:sldId id="282" r:id="rId5"/>
    <p:sldId id="283" r:id="rId6"/>
    <p:sldId id="278" r:id="rId7"/>
    <p:sldId id="258" r:id="rId8"/>
    <p:sldId id="260" r:id="rId9"/>
    <p:sldId id="267" r:id="rId10"/>
    <p:sldId id="268" r:id="rId11"/>
    <p:sldId id="259" r:id="rId12"/>
    <p:sldId id="263" r:id="rId13"/>
    <p:sldId id="284" r:id="rId14"/>
    <p:sldId id="264" r:id="rId15"/>
    <p:sldId id="277" r:id="rId16"/>
    <p:sldId id="262" r:id="rId17"/>
    <p:sldId id="261" r:id="rId18"/>
    <p:sldId id="276" r:id="rId19"/>
    <p:sldId id="266" r:id="rId20"/>
    <p:sldId id="269" r:id="rId21"/>
    <p:sldId id="270" r:id="rId22"/>
    <p:sldId id="271" r:id="rId23"/>
    <p:sldId id="272" r:id="rId24"/>
    <p:sldId id="280"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FF1A"/>
    <a:srgbClr val="E15439"/>
    <a:srgbClr val="F000F6"/>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40" autoAdjust="0"/>
    <p:restoredTop sz="94660"/>
  </p:normalViewPr>
  <p:slideViewPr>
    <p:cSldViewPr snapToGrid="0" snapToObjects="1">
      <p:cViewPr>
        <p:scale>
          <a:sx n="94" d="100"/>
          <a:sy n="94" d="100"/>
        </p:scale>
        <p:origin x="-738" y="-2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GB"/>
          </a:p>
        </p:txBody>
      </p:sp>
      <p:sp>
        <p:nvSpPr>
          <p:cNvPr id="4" name="Date Placeholder 3"/>
          <p:cNvSpPr>
            <a:spLocks noGrp="1"/>
          </p:cNvSpPr>
          <p:nvPr>
            <p:ph type="dt" sz="half" idx="10"/>
          </p:nvPr>
        </p:nvSpPr>
        <p:spPr/>
        <p:txBody>
          <a:bodyPr/>
          <a:lstStyle/>
          <a:p>
            <a:fld id="{50C4EBA0-C316-B744-8156-196F4A3CD026}" type="datetimeFigureOut">
              <a:rPr lang="en-US" smtClean="0"/>
              <a:t>2/24/2015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9414DB3-CE7F-524F-AEF4-5ADB0944BA66}" type="slidenum">
              <a:rPr lang="en-GB" smtClean="0"/>
              <a:t>‹#›</a:t>
            </a:fld>
            <a:endParaRPr lang="en-GB" dirty="0"/>
          </a:p>
        </p:txBody>
      </p:sp>
    </p:spTree>
    <p:extLst>
      <p:ext uri="{BB962C8B-B14F-4D97-AF65-F5344CB8AC3E}">
        <p14:creationId xmlns:p14="http://schemas.microsoft.com/office/powerpoint/2010/main" val="1650284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GB"/>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Date Placeholder 3"/>
          <p:cNvSpPr>
            <a:spLocks noGrp="1"/>
          </p:cNvSpPr>
          <p:nvPr>
            <p:ph type="dt" sz="half" idx="10"/>
          </p:nvPr>
        </p:nvSpPr>
        <p:spPr/>
        <p:txBody>
          <a:bodyPr/>
          <a:lstStyle/>
          <a:p>
            <a:fld id="{50C4EBA0-C316-B744-8156-196F4A3CD026}" type="datetimeFigureOut">
              <a:rPr lang="en-US" smtClean="0"/>
              <a:t>2/24/2015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9414DB3-CE7F-524F-AEF4-5ADB0944BA66}" type="slidenum">
              <a:rPr lang="en-GB" smtClean="0"/>
              <a:t>‹#›</a:t>
            </a:fld>
            <a:endParaRPr lang="en-GB" dirty="0"/>
          </a:p>
        </p:txBody>
      </p:sp>
    </p:spTree>
    <p:extLst>
      <p:ext uri="{BB962C8B-B14F-4D97-AF65-F5344CB8AC3E}">
        <p14:creationId xmlns:p14="http://schemas.microsoft.com/office/powerpoint/2010/main" val="2434901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50C4EBA0-C316-B744-8156-196F4A3CD026}" type="datetimeFigureOut">
              <a:rPr lang="en-US" smtClean="0"/>
              <a:t>2/24/2015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9414DB3-CE7F-524F-AEF4-5ADB0944BA66}" type="slidenum">
              <a:rPr lang="en-GB" smtClean="0"/>
              <a:t>‹#›</a:t>
            </a:fld>
            <a:endParaRPr lang="en-GB" dirty="0"/>
          </a:p>
        </p:txBody>
      </p:sp>
    </p:spTree>
    <p:extLst>
      <p:ext uri="{BB962C8B-B14F-4D97-AF65-F5344CB8AC3E}">
        <p14:creationId xmlns:p14="http://schemas.microsoft.com/office/powerpoint/2010/main" val="4071519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5" name="Date Placeholder 4"/>
          <p:cNvSpPr>
            <a:spLocks noGrp="1"/>
          </p:cNvSpPr>
          <p:nvPr>
            <p:ph type="dt" sz="half" idx="10"/>
          </p:nvPr>
        </p:nvSpPr>
        <p:spPr/>
        <p:txBody>
          <a:bodyPr/>
          <a:lstStyle/>
          <a:p>
            <a:fld id="{50C4EBA0-C316-B744-8156-196F4A3CD026}" type="datetimeFigureOut">
              <a:rPr lang="en-US" smtClean="0"/>
              <a:t>2/24/2015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9414DB3-CE7F-524F-AEF4-5ADB0944BA66}" type="slidenum">
              <a:rPr lang="en-GB" smtClean="0"/>
              <a:t>‹#›</a:t>
            </a:fld>
            <a:endParaRPr lang="en-GB" dirty="0"/>
          </a:p>
        </p:txBody>
      </p:sp>
    </p:spTree>
    <p:extLst>
      <p:ext uri="{BB962C8B-B14F-4D97-AF65-F5344CB8AC3E}">
        <p14:creationId xmlns:p14="http://schemas.microsoft.com/office/powerpoint/2010/main" val="1628187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7" name="Date Placeholder 6"/>
          <p:cNvSpPr>
            <a:spLocks noGrp="1"/>
          </p:cNvSpPr>
          <p:nvPr>
            <p:ph type="dt" sz="half" idx="10"/>
          </p:nvPr>
        </p:nvSpPr>
        <p:spPr/>
        <p:txBody>
          <a:bodyPr/>
          <a:lstStyle/>
          <a:p>
            <a:fld id="{50C4EBA0-C316-B744-8156-196F4A3CD026}" type="datetimeFigureOut">
              <a:rPr lang="en-US" smtClean="0"/>
              <a:t>2/24/2015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C9414DB3-CE7F-524F-AEF4-5ADB0944BA66}" type="slidenum">
              <a:rPr lang="en-GB" smtClean="0"/>
              <a:t>‹#›</a:t>
            </a:fld>
            <a:endParaRPr lang="en-GB" dirty="0"/>
          </a:p>
        </p:txBody>
      </p:sp>
    </p:spTree>
    <p:extLst>
      <p:ext uri="{BB962C8B-B14F-4D97-AF65-F5344CB8AC3E}">
        <p14:creationId xmlns:p14="http://schemas.microsoft.com/office/powerpoint/2010/main" val="288678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GB"/>
          </a:p>
        </p:txBody>
      </p:sp>
      <p:sp>
        <p:nvSpPr>
          <p:cNvPr id="3" name="Date Placeholder 2"/>
          <p:cNvSpPr>
            <a:spLocks noGrp="1"/>
          </p:cNvSpPr>
          <p:nvPr>
            <p:ph type="dt" sz="half" idx="10"/>
          </p:nvPr>
        </p:nvSpPr>
        <p:spPr/>
        <p:txBody>
          <a:bodyPr/>
          <a:lstStyle/>
          <a:p>
            <a:fld id="{50C4EBA0-C316-B744-8156-196F4A3CD026}" type="datetimeFigureOut">
              <a:rPr lang="en-US" smtClean="0"/>
              <a:t>2/24/2015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C9414DB3-CE7F-524F-AEF4-5ADB0944BA66}" type="slidenum">
              <a:rPr lang="en-GB" smtClean="0"/>
              <a:t>‹#›</a:t>
            </a:fld>
            <a:endParaRPr lang="en-GB" dirty="0"/>
          </a:p>
        </p:txBody>
      </p:sp>
    </p:spTree>
    <p:extLst>
      <p:ext uri="{BB962C8B-B14F-4D97-AF65-F5344CB8AC3E}">
        <p14:creationId xmlns:p14="http://schemas.microsoft.com/office/powerpoint/2010/main" val="3786602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C4EBA0-C316-B744-8156-196F4A3CD026}" type="datetimeFigureOut">
              <a:rPr lang="en-US" smtClean="0"/>
              <a:t>2/24/2015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C9414DB3-CE7F-524F-AEF4-5ADB0944BA66}" type="slidenum">
              <a:rPr lang="en-GB" smtClean="0"/>
              <a:t>‹#›</a:t>
            </a:fld>
            <a:endParaRPr lang="en-GB" dirty="0"/>
          </a:p>
        </p:txBody>
      </p:sp>
    </p:spTree>
    <p:extLst>
      <p:ext uri="{BB962C8B-B14F-4D97-AF65-F5344CB8AC3E}">
        <p14:creationId xmlns:p14="http://schemas.microsoft.com/office/powerpoint/2010/main" val="3812659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50C4EBA0-C316-B744-8156-196F4A3CD026}" type="datetimeFigureOut">
              <a:rPr lang="en-US" smtClean="0"/>
              <a:t>2/24/2015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9414DB3-CE7F-524F-AEF4-5ADB0944BA66}" type="slidenum">
              <a:rPr lang="en-GB" smtClean="0"/>
              <a:t>‹#›</a:t>
            </a:fld>
            <a:endParaRPr lang="en-GB" dirty="0"/>
          </a:p>
        </p:txBody>
      </p:sp>
    </p:spTree>
    <p:extLst>
      <p:ext uri="{BB962C8B-B14F-4D97-AF65-F5344CB8AC3E}">
        <p14:creationId xmlns:p14="http://schemas.microsoft.com/office/powerpoint/2010/main" val="3464160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50C4EBA0-C316-B744-8156-196F4A3CD026}" type="datetimeFigureOut">
              <a:rPr lang="en-US" smtClean="0"/>
              <a:t>2/24/2015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9414DB3-CE7F-524F-AEF4-5ADB0944BA66}" type="slidenum">
              <a:rPr lang="en-GB" smtClean="0"/>
              <a:t>‹#›</a:t>
            </a:fld>
            <a:endParaRPr lang="en-GB" dirty="0"/>
          </a:p>
        </p:txBody>
      </p:sp>
    </p:spTree>
    <p:extLst>
      <p:ext uri="{BB962C8B-B14F-4D97-AF65-F5344CB8AC3E}">
        <p14:creationId xmlns:p14="http://schemas.microsoft.com/office/powerpoint/2010/main" val="3088200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Date Placeholder 3"/>
          <p:cNvSpPr>
            <a:spLocks noGrp="1"/>
          </p:cNvSpPr>
          <p:nvPr>
            <p:ph type="dt" sz="half" idx="10"/>
          </p:nvPr>
        </p:nvSpPr>
        <p:spPr/>
        <p:txBody>
          <a:bodyPr/>
          <a:lstStyle/>
          <a:p>
            <a:fld id="{50C4EBA0-C316-B744-8156-196F4A3CD026}" type="datetimeFigureOut">
              <a:rPr lang="en-US" smtClean="0"/>
              <a:t>2/24/2015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9414DB3-CE7F-524F-AEF4-5ADB0944BA66}" type="slidenum">
              <a:rPr lang="en-GB" smtClean="0"/>
              <a:t>‹#›</a:t>
            </a:fld>
            <a:endParaRPr lang="en-GB" dirty="0"/>
          </a:p>
        </p:txBody>
      </p:sp>
    </p:spTree>
    <p:extLst>
      <p:ext uri="{BB962C8B-B14F-4D97-AF65-F5344CB8AC3E}">
        <p14:creationId xmlns:p14="http://schemas.microsoft.com/office/powerpoint/2010/main" val="892953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Date Placeholder 3"/>
          <p:cNvSpPr>
            <a:spLocks noGrp="1"/>
          </p:cNvSpPr>
          <p:nvPr>
            <p:ph type="dt" sz="half" idx="10"/>
          </p:nvPr>
        </p:nvSpPr>
        <p:spPr/>
        <p:txBody>
          <a:bodyPr/>
          <a:lstStyle/>
          <a:p>
            <a:fld id="{50C4EBA0-C316-B744-8156-196F4A3CD026}" type="datetimeFigureOut">
              <a:rPr lang="en-US" smtClean="0"/>
              <a:t>2/24/2015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9414DB3-CE7F-524F-AEF4-5ADB0944BA66}" type="slidenum">
              <a:rPr lang="en-GB" smtClean="0"/>
              <a:t>‹#›</a:t>
            </a:fld>
            <a:endParaRPr lang="en-GB" dirty="0"/>
          </a:p>
        </p:txBody>
      </p:sp>
    </p:spTree>
    <p:extLst>
      <p:ext uri="{BB962C8B-B14F-4D97-AF65-F5344CB8AC3E}">
        <p14:creationId xmlns:p14="http://schemas.microsoft.com/office/powerpoint/2010/main" val="2294055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C4EBA0-C316-B744-8156-196F4A3CD026}" type="datetimeFigureOut">
              <a:rPr lang="en-US" smtClean="0"/>
              <a:t>2/24/2015</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414DB3-CE7F-524F-AEF4-5ADB0944BA66}" type="slidenum">
              <a:rPr lang="en-GB" smtClean="0"/>
              <a:t>‹#›</a:t>
            </a:fld>
            <a:endParaRPr lang="en-GB" dirty="0"/>
          </a:p>
        </p:txBody>
      </p:sp>
    </p:spTree>
    <p:extLst>
      <p:ext uri="{BB962C8B-B14F-4D97-AF65-F5344CB8AC3E}">
        <p14:creationId xmlns:p14="http://schemas.microsoft.com/office/powerpoint/2010/main" val="2280649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1"/>
            <a:ext cx="9165771" cy="774478"/>
          </a:xfrm>
          <a:blipFill rotWithShape="1">
            <a:blip r:embed="rId2"/>
            <a:tile tx="0" ty="0" sx="100000" sy="100000" flip="none" algn="tl"/>
          </a:blipFill>
          <a:ln w="76200" cmpd="sng">
            <a:solidFill>
              <a:schemeClr val="tx1"/>
            </a:solidFill>
          </a:ln>
        </p:spPr>
        <p:txBody>
          <a:bodyPr/>
          <a:lstStyle/>
          <a:p>
            <a:r>
              <a:rPr lang="en-GB" b="1" dirty="0" smtClean="0">
                <a:latin typeface="Tahoma"/>
                <a:cs typeface="Tahoma"/>
              </a:rPr>
              <a:t>Hina Kapadia</a:t>
            </a:r>
            <a:endParaRPr lang="en-GB" b="1" dirty="0">
              <a:latin typeface="Tahoma"/>
              <a:cs typeface="Tahoma"/>
            </a:endParaRPr>
          </a:p>
        </p:txBody>
      </p:sp>
      <p:sp>
        <p:nvSpPr>
          <p:cNvPr id="3" name="Subtitle 2"/>
          <p:cNvSpPr>
            <a:spLocks noGrp="1"/>
          </p:cNvSpPr>
          <p:nvPr>
            <p:ph type="subTitle" idx="1"/>
          </p:nvPr>
        </p:nvSpPr>
        <p:spPr>
          <a:xfrm>
            <a:off x="0" y="898394"/>
            <a:ext cx="9144000" cy="4430014"/>
          </a:xfrm>
          <a:solidFill>
            <a:schemeClr val="tx1"/>
          </a:solidFill>
          <a:ln w="76200" cmpd="sng">
            <a:solidFill>
              <a:srgbClr val="EF00FA"/>
            </a:solidFill>
          </a:ln>
        </p:spPr>
        <p:txBody>
          <a:bodyPr/>
          <a:lstStyle/>
          <a:p>
            <a:endParaRPr lang="en-GB" dirty="0" smtClean="0">
              <a:solidFill>
                <a:schemeClr val="bg1"/>
              </a:solidFill>
              <a:latin typeface="Comic Sans MS"/>
              <a:cs typeface="Comic Sans MS"/>
            </a:endParaRPr>
          </a:p>
          <a:p>
            <a:endParaRPr lang="en-GB" dirty="0" smtClean="0">
              <a:solidFill>
                <a:schemeClr val="bg1"/>
              </a:solidFill>
              <a:latin typeface="Comic Sans MS"/>
              <a:cs typeface="Comic Sans MS"/>
            </a:endParaRPr>
          </a:p>
          <a:p>
            <a:endParaRPr lang="en-GB" dirty="0">
              <a:solidFill>
                <a:schemeClr val="bg1"/>
              </a:solidFill>
              <a:latin typeface="Comic Sans MS"/>
              <a:cs typeface="Comic Sans MS"/>
            </a:endParaRP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
        <p:nvSpPr>
          <p:cNvPr id="11" name="Rectangle 10"/>
          <p:cNvSpPr/>
          <p:nvPr/>
        </p:nvSpPr>
        <p:spPr>
          <a:xfrm>
            <a:off x="2" y="1037789"/>
            <a:ext cx="9143998" cy="4278094"/>
          </a:xfrm>
          <a:prstGeom prst="rect">
            <a:avLst/>
          </a:prstGeom>
        </p:spPr>
        <p:txBody>
          <a:bodyPr wrap="square">
            <a:spAutoFit/>
          </a:bodyPr>
          <a:lstStyle/>
          <a:p>
            <a:pPr algn="ctr"/>
            <a:r>
              <a:rPr lang="en-GB" sz="6800" b="1" dirty="0" smtClean="0">
                <a:solidFill>
                  <a:schemeClr val="bg1"/>
                </a:solidFill>
                <a:latin typeface="Tahoma"/>
                <a:cs typeface="Tahoma"/>
              </a:rPr>
              <a:t>Sixth Form</a:t>
            </a:r>
          </a:p>
          <a:p>
            <a:pPr algn="ctr"/>
            <a:r>
              <a:rPr lang="en-GB" sz="6800" b="1" dirty="0" smtClean="0">
                <a:solidFill>
                  <a:schemeClr val="bg1"/>
                </a:solidFill>
                <a:latin typeface="Tahoma"/>
                <a:cs typeface="Tahoma"/>
              </a:rPr>
              <a:t>Curriculum Changes </a:t>
            </a:r>
            <a:endParaRPr lang="en-GB" sz="6800" b="1" dirty="0">
              <a:solidFill>
                <a:schemeClr val="bg1"/>
              </a:solidFill>
              <a:latin typeface="Tahoma"/>
              <a:cs typeface="Tahoma"/>
            </a:endParaRPr>
          </a:p>
          <a:p>
            <a:pPr algn="ctr"/>
            <a:r>
              <a:rPr lang="en-GB" sz="6800" b="1" dirty="0" smtClean="0">
                <a:solidFill>
                  <a:schemeClr val="bg1"/>
                </a:solidFill>
                <a:latin typeface="Tahoma"/>
                <a:cs typeface="Tahoma"/>
              </a:rPr>
              <a:t>September </a:t>
            </a:r>
          </a:p>
          <a:p>
            <a:pPr algn="ctr"/>
            <a:r>
              <a:rPr lang="en-GB" sz="6800" b="1" dirty="0" smtClean="0">
                <a:solidFill>
                  <a:schemeClr val="bg1"/>
                </a:solidFill>
                <a:latin typeface="Tahoma"/>
                <a:cs typeface="Tahoma"/>
              </a:rPr>
              <a:t>2015</a:t>
            </a:r>
            <a:endParaRPr lang="en-GB" sz="6800" b="1" dirty="0">
              <a:solidFill>
                <a:schemeClr val="bg1"/>
              </a:solidFill>
              <a:latin typeface="Tahoma"/>
              <a:cs typeface="Tahoma"/>
            </a:endParaRPr>
          </a:p>
        </p:txBody>
      </p:sp>
    </p:spTree>
    <p:extLst>
      <p:ext uri="{BB962C8B-B14F-4D97-AF65-F5344CB8AC3E}">
        <p14:creationId xmlns:p14="http://schemas.microsoft.com/office/powerpoint/2010/main" val="38828743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1"/>
            <a:ext cx="9165771" cy="774478"/>
          </a:xfrm>
          <a:blipFill rotWithShape="1">
            <a:blip r:embed="rId2"/>
            <a:tile tx="0" ty="0" sx="100000" sy="100000" flip="none" algn="tl"/>
          </a:blipFill>
          <a:ln w="76200" cmpd="sng">
            <a:solidFill>
              <a:schemeClr val="tx1"/>
            </a:solidFill>
          </a:ln>
        </p:spPr>
        <p:txBody>
          <a:bodyPr/>
          <a:lstStyle/>
          <a:p>
            <a:r>
              <a:rPr lang="en-GB" dirty="0" smtClean="0">
                <a:latin typeface="Comic Sans MS"/>
                <a:cs typeface="Comic Sans MS"/>
              </a:rPr>
              <a:t> </a:t>
            </a:r>
            <a:r>
              <a:rPr lang="en-GB" dirty="0">
                <a:latin typeface="Comic Sans MS"/>
                <a:cs typeface="Comic Sans MS"/>
              </a:rPr>
              <a:t>E</a:t>
            </a:r>
            <a:r>
              <a:rPr lang="en-GB" dirty="0" smtClean="0">
                <a:latin typeface="Comic Sans MS"/>
                <a:cs typeface="Comic Sans MS"/>
              </a:rPr>
              <a:t>veryone Matters</a:t>
            </a:r>
            <a:endParaRPr lang="en-GB" dirty="0">
              <a:latin typeface="Comic Sans MS"/>
              <a:cs typeface="Comic Sans MS"/>
            </a:endParaRPr>
          </a:p>
        </p:txBody>
      </p:sp>
      <p:sp>
        <p:nvSpPr>
          <p:cNvPr id="3" name="Subtitle 2"/>
          <p:cNvSpPr>
            <a:spLocks noGrp="1"/>
          </p:cNvSpPr>
          <p:nvPr>
            <p:ph type="subTitle" idx="1"/>
          </p:nvPr>
        </p:nvSpPr>
        <p:spPr>
          <a:xfrm>
            <a:off x="0" y="898394"/>
            <a:ext cx="9144000" cy="4430014"/>
          </a:xfrm>
          <a:solidFill>
            <a:schemeClr val="tx1"/>
          </a:solidFill>
          <a:ln w="76200" cmpd="sng">
            <a:solidFill>
              <a:srgbClr val="EF00FA"/>
            </a:solidFill>
          </a:ln>
        </p:spPr>
        <p:txBody>
          <a:bodyPr/>
          <a:lstStyle/>
          <a:p>
            <a:endParaRPr lang="en-GB" dirty="0" smtClean="0">
              <a:solidFill>
                <a:schemeClr val="bg1"/>
              </a:solidFill>
              <a:latin typeface="Comic Sans MS"/>
              <a:cs typeface="Comic Sans MS"/>
            </a:endParaRPr>
          </a:p>
          <a:p>
            <a:endParaRPr lang="en-GB" dirty="0" smtClean="0">
              <a:solidFill>
                <a:schemeClr val="bg1"/>
              </a:solidFill>
              <a:latin typeface="Comic Sans MS"/>
              <a:cs typeface="Comic Sans MS"/>
            </a:endParaRPr>
          </a:p>
          <a:p>
            <a:endParaRPr lang="en-GB" dirty="0">
              <a:solidFill>
                <a:schemeClr val="bg1"/>
              </a:solidFill>
              <a:latin typeface="Comic Sans MS"/>
              <a:cs typeface="Comic Sans MS"/>
            </a:endParaRP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
        <p:nvSpPr>
          <p:cNvPr id="5" name="AutoShape 1"/>
          <p:cNvSpPr>
            <a:spLocks noChangeArrowheads="1"/>
          </p:cNvSpPr>
          <p:nvPr/>
        </p:nvSpPr>
        <p:spPr bwMode="auto">
          <a:xfrm>
            <a:off x="519223" y="1128414"/>
            <a:ext cx="8348733" cy="4199994"/>
          </a:xfrm>
          <a:prstGeom prst="cloudCallout">
            <a:avLst>
              <a:gd name="adj1" fmla="val -49140"/>
              <a:gd name="adj2" fmla="val 4488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kern="1200" cap="none" normalizeH="0" baseline="0" dirty="0">
                <a:ln>
                  <a:noFill/>
                </a:ln>
                <a:solidFill>
                  <a:schemeClr val="tx1"/>
                </a:solidFill>
                <a:effectLst/>
                <a:latin typeface="Comic Sans MS" charset="0"/>
                <a:ea typeface="ÇlÇr ñæí©" charset="0"/>
              </a:rPr>
              <a:t>“</a:t>
            </a:r>
            <a:r>
              <a:rPr kumimoji="0" lang="en-GB" sz="2400" b="1" i="0" u="none" strike="noStrike" kern="1200" cap="none" normalizeH="0" baseline="0" dirty="0">
                <a:ln>
                  <a:noFill/>
                </a:ln>
                <a:solidFill>
                  <a:schemeClr val="tx1"/>
                </a:solidFill>
                <a:effectLst/>
                <a:latin typeface="Comic Sans MS" charset="0"/>
                <a:ea typeface="ÇlÇr ñæí©" charset="0"/>
              </a:rPr>
              <a:t>Differentiation is simply attending to the learning needs of a particular student or small group of students, rather than the more typical pattern of teaching the class as though all individuals in it were basically </a:t>
            </a:r>
            <a:r>
              <a:rPr kumimoji="0" lang="en-GB" sz="2400" b="1" i="0" u="none" strike="noStrike" kern="1200" cap="none" normalizeH="0" baseline="0" dirty="0" smtClean="0">
                <a:ln>
                  <a:noFill/>
                </a:ln>
                <a:solidFill>
                  <a:schemeClr val="tx1"/>
                </a:solidFill>
                <a:effectLst/>
                <a:latin typeface="Comic Sans MS" charset="0"/>
                <a:ea typeface="ÇlÇr ñæí©" charset="0"/>
              </a:rPr>
              <a:t>alike.</a:t>
            </a:r>
            <a:r>
              <a:rPr kumimoji="0" lang="en-GB" altLang="en-GB" sz="2400" b="1" i="0" u="none" strike="noStrike" kern="1200" cap="none" normalizeH="0" baseline="0" dirty="0" smtClean="0">
                <a:ln>
                  <a:noFill/>
                </a:ln>
                <a:solidFill>
                  <a:schemeClr val="tx1"/>
                </a:solidFill>
                <a:effectLst/>
                <a:latin typeface="Comic Sans MS" charset="0"/>
                <a:ea typeface="ÇlÇr ñæí©" charset="0"/>
              </a:rPr>
              <a:t>”</a:t>
            </a:r>
            <a:r>
              <a:rPr kumimoji="0" lang="en-GB" sz="2400" b="1" i="0" u="none" strike="noStrike" kern="1200" cap="none" normalizeH="0" baseline="0" dirty="0" smtClean="0">
                <a:ln>
                  <a:noFill/>
                </a:ln>
                <a:solidFill>
                  <a:schemeClr val="tx1"/>
                </a:solidFill>
                <a:effectLst/>
                <a:latin typeface="Comic Sans MS" charset="0"/>
                <a:ea typeface="ÇlÇr ñæí©" charset="0"/>
              </a:rPr>
              <a:t> </a:t>
            </a:r>
            <a:endParaRPr kumimoji="0" lang="en-GB" sz="2400" b="1" i="0" u="none" strike="noStrike" kern="1200" cap="none" normalizeH="0" baseline="0" dirty="0">
              <a:ln>
                <a:noFill/>
              </a:ln>
              <a:solidFill>
                <a:schemeClr val="tx1"/>
              </a:solidFill>
              <a:effectLst/>
              <a:latin typeface="Comic Sans MS" charset="0"/>
              <a:ea typeface="ÇlÇr ñæí©"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3200" b="1" i="0" u="none" strike="noStrike" kern="1200" cap="none" normalizeH="0" baseline="0" dirty="0" smtClean="0">
                <a:ln>
                  <a:noFill/>
                </a:ln>
                <a:solidFill>
                  <a:schemeClr val="tx1"/>
                </a:solidFill>
                <a:effectLst/>
                <a:latin typeface="Comic Sans MS" charset="0"/>
                <a:ea typeface="ÇlÇr ñæí©" charset="0"/>
              </a:rPr>
              <a:t>Carol Tomlinson</a:t>
            </a:r>
            <a:endParaRPr kumimoji="0" lang="en-US" sz="3200" b="0" i="0" u="none" strike="noStrike" kern="1200" cap="none" normalizeH="0" baseline="0" dirty="0">
              <a:ln>
                <a:noFill/>
              </a:ln>
              <a:solidFill>
                <a:schemeClr val="tx1"/>
              </a:solidFill>
              <a:effectLst/>
              <a:latin typeface="Comic Sans MS" charset="0"/>
              <a:ea typeface="ÇlÇr ñæí©" charset="0"/>
            </a:endParaRPr>
          </a:p>
        </p:txBody>
      </p:sp>
      <p:sp>
        <p:nvSpPr>
          <p:cNvPr id="6" name="Explosion 1 5"/>
          <p:cNvSpPr/>
          <p:nvPr/>
        </p:nvSpPr>
        <p:spPr>
          <a:xfrm>
            <a:off x="1" y="1"/>
            <a:ext cx="9392233" cy="6633396"/>
          </a:xfrm>
          <a:prstGeom prst="irregularSeal1">
            <a:avLst/>
          </a:prstGeom>
          <a:solidFill>
            <a:srgbClr val="72E1E4"/>
          </a:solidFill>
          <a:ln w="76200" cmpd="sng">
            <a:solidFill>
              <a:srgbClr val="F200FD"/>
            </a:solidFill>
          </a:ln>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GB" sz="3200" b="1" kern="1200" dirty="0" smtClean="0">
                <a:solidFill>
                  <a:schemeClr val="tx1"/>
                </a:solidFill>
                <a:latin typeface="Tahoma"/>
                <a:cs typeface="Tahoma"/>
              </a:rPr>
              <a:t>Do we follow the same vigorous recruitment rubric for </a:t>
            </a:r>
            <a:r>
              <a:rPr lang="en-GB" sz="3200" b="1" kern="1200" dirty="0">
                <a:solidFill>
                  <a:schemeClr val="tx1"/>
                </a:solidFill>
                <a:latin typeface="Tahoma"/>
                <a:cs typeface="Tahoma"/>
              </a:rPr>
              <a:t>Sixth </a:t>
            </a:r>
            <a:r>
              <a:rPr lang="en-GB" sz="3200" b="1" kern="1200" dirty="0" smtClean="0">
                <a:solidFill>
                  <a:schemeClr val="tx1"/>
                </a:solidFill>
                <a:latin typeface="Tahoma"/>
                <a:cs typeface="Tahoma"/>
              </a:rPr>
              <a:t>Form option choices as we do for Key </a:t>
            </a:r>
            <a:r>
              <a:rPr lang="en-GB" sz="3200" b="1" kern="1200" dirty="0">
                <a:solidFill>
                  <a:schemeClr val="tx1"/>
                </a:solidFill>
                <a:latin typeface="Tahoma"/>
                <a:cs typeface="Tahoma"/>
              </a:rPr>
              <a:t>Stage </a:t>
            </a:r>
            <a:r>
              <a:rPr lang="en-GB" sz="3200" b="1" kern="1200" dirty="0" smtClean="0">
                <a:solidFill>
                  <a:schemeClr val="tx1"/>
                </a:solidFill>
                <a:latin typeface="Tahoma"/>
                <a:cs typeface="Tahoma"/>
              </a:rPr>
              <a:t>4?</a:t>
            </a:r>
            <a:endParaRPr lang="en-GB" sz="3200" b="1" kern="1200" dirty="0">
              <a:solidFill>
                <a:schemeClr val="tx1"/>
              </a:solidFill>
              <a:latin typeface="Tahoma"/>
              <a:cs typeface="Tahoma"/>
            </a:endParaRPr>
          </a:p>
        </p:txBody>
      </p:sp>
    </p:spTree>
    <p:extLst>
      <p:ext uri="{BB962C8B-B14F-4D97-AF65-F5344CB8AC3E}">
        <p14:creationId xmlns:p14="http://schemas.microsoft.com/office/powerpoint/2010/main" val="279969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1"/>
            <a:ext cx="9165771" cy="774478"/>
          </a:xfrm>
          <a:blipFill rotWithShape="1">
            <a:blip r:embed="rId2"/>
            <a:tile tx="0" ty="0" sx="100000" sy="100000" flip="none" algn="tl"/>
          </a:blipFill>
          <a:ln w="76200" cmpd="sng">
            <a:solidFill>
              <a:schemeClr val="tx1"/>
            </a:solidFill>
          </a:ln>
        </p:spPr>
        <p:txBody>
          <a:bodyPr/>
          <a:lstStyle/>
          <a:p>
            <a:r>
              <a:rPr lang="en-GB" dirty="0" smtClean="0">
                <a:latin typeface="Comic Sans MS"/>
                <a:cs typeface="Comic Sans MS"/>
              </a:rPr>
              <a:t> </a:t>
            </a:r>
            <a:r>
              <a:rPr lang="en-GB" b="1" dirty="0">
                <a:latin typeface="Tahoma"/>
                <a:cs typeface="Tahoma"/>
              </a:rPr>
              <a:t>S</a:t>
            </a:r>
            <a:r>
              <a:rPr lang="en-GB" b="1" dirty="0" smtClean="0">
                <a:latin typeface="Tahoma"/>
                <a:cs typeface="Tahoma"/>
              </a:rPr>
              <a:t>cenario 1: Sara</a:t>
            </a:r>
            <a:endParaRPr lang="en-GB" b="1" dirty="0">
              <a:latin typeface="Tahoma"/>
              <a:cs typeface="Tahoma"/>
            </a:endParaRPr>
          </a:p>
        </p:txBody>
      </p:sp>
      <p:sp>
        <p:nvSpPr>
          <p:cNvPr id="3" name="Subtitle 2"/>
          <p:cNvSpPr>
            <a:spLocks noGrp="1"/>
          </p:cNvSpPr>
          <p:nvPr>
            <p:ph type="subTitle" idx="1"/>
          </p:nvPr>
        </p:nvSpPr>
        <p:spPr>
          <a:xfrm>
            <a:off x="0" y="898394"/>
            <a:ext cx="9144000" cy="4430014"/>
          </a:xfrm>
          <a:solidFill>
            <a:schemeClr val="tx1"/>
          </a:solidFill>
          <a:ln w="76200" cmpd="sng">
            <a:solidFill>
              <a:srgbClr val="EF00FA"/>
            </a:solidFill>
          </a:ln>
        </p:spPr>
        <p:txBody>
          <a:bodyPr/>
          <a:lstStyle/>
          <a:p>
            <a:r>
              <a:rPr lang="en-GB" sz="3600" b="1" dirty="0" smtClean="0">
                <a:solidFill>
                  <a:schemeClr val="bg1"/>
                </a:solidFill>
                <a:latin typeface="Tahoma"/>
                <a:cs typeface="Tahoma"/>
              </a:rPr>
              <a:t>Mummy wants me to study Biology, Chemistry and Physics.</a:t>
            </a:r>
          </a:p>
          <a:p>
            <a:r>
              <a:rPr lang="en-GB" sz="3600" b="1" dirty="0" smtClean="0">
                <a:solidFill>
                  <a:srgbClr val="FFFF00"/>
                </a:solidFill>
                <a:latin typeface="Tahoma"/>
                <a:cs typeface="Tahoma"/>
              </a:rPr>
              <a:t>Daddy wants me to study History, Geography and Economics. </a:t>
            </a:r>
          </a:p>
          <a:p>
            <a:r>
              <a:rPr lang="en-GB" sz="3600" b="1" dirty="0">
                <a:solidFill>
                  <a:srgbClr val="22FF1A"/>
                </a:solidFill>
                <a:latin typeface="Tahoma"/>
                <a:cs typeface="Tahoma"/>
              </a:rPr>
              <a:t>I</a:t>
            </a:r>
            <a:r>
              <a:rPr lang="en-GB" sz="3600" b="1" dirty="0" smtClean="0">
                <a:solidFill>
                  <a:srgbClr val="22FF1A"/>
                </a:solidFill>
                <a:latin typeface="Tahoma"/>
                <a:cs typeface="Tahoma"/>
              </a:rPr>
              <a:t> want to study English Literature, Mathematics and Art. </a:t>
            </a: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
        <p:nvSpPr>
          <p:cNvPr id="5" name="Explosion 1 4"/>
          <p:cNvSpPr/>
          <p:nvPr/>
        </p:nvSpPr>
        <p:spPr>
          <a:xfrm>
            <a:off x="104588" y="119530"/>
            <a:ext cx="9039411" cy="6484470"/>
          </a:xfrm>
          <a:prstGeom prst="irregularSeal1">
            <a:avLst/>
          </a:prstGeom>
          <a:solidFill>
            <a:srgbClr val="72E1E4"/>
          </a:solidFill>
          <a:ln w="76200" cmpd="sng">
            <a:solidFill>
              <a:srgbClr val="F200FD"/>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000" b="1" dirty="0" smtClean="0">
                <a:solidFill>
                  <a:schemeClr val="tx1"/>
                </a:solidFill>
                <a:latin typeface="Tahoma"/>
                <a:cs typeface="Tahoma"/>
              </a:rPr>
              <a:t>What does Sara need to consider before making her option choices?</a:t>
            </a:r>
            <a:endParaRPr lang="en-GB" sz="4000" b="1" dirty="0">
              <a:solidFill>
                <a:schemeClr val="tx1"/>
              </a:solidFill>
              <a:latin typeface="Tahoma"/>
              <a:cs typeface="Tahoma"/>
            </a:endParaRPr>
          </a:p>
        </p:txBody>
      </p:sp>
      <p:sp>
        <p:nvSpPr>
          <p:cNvPr id="6" name="Explosion 1 5"/>
          <p:cNvSpPr/>
          <p:nvPr/>
        </p:nvSpPr>
        <p:spPr>
          <a:xfrm>
            <a:off x="2" y="119530"/>
            <a:ext cx="9296398" cy="6636870"/>
          </a:xfrm>
          <a:prstGeom prst="irregularSeal1">
            <a:avLst/>
          </a:prstGeom>
          <a:solidFill>
            <a:srgbClr val="72E1E4"/>
          </a:solidFill>
          <a:ln w="76200" cmpd="sng">
            <a:solidFill>
              <a:srgbClr val="F200FD"/>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000" b="1" dirty="0" smtClean="0">
                <a:solidFill>
                  <a:schemeClr val="tx1"/>
                </a:solidFill>
                <a:latin typeface="Tahoma"/>
                <a:cs typeface="Tahoma"/>
              </a:rPr>
              <a:t>Interest</a:t>
            </a:r>
          </a:p>
          <a:p>
            <a:pPr algn="ctr"/>
            <a:r>
              <a:rPr lang="en-GB" sz="4000" b="1" dirty="0" smtClean="0">
                <a:solidFill>
                  <a:schemeClr val="tx1"/>
                </a:solidFill>
                <a:latin typeface="Tahoma"/>
                <a:cs typeface="Tahoma"/>
              </a:rPr>
              <a:t>Ability</a:t>
            </a:r>
          </a:p>
          <a:p>
            <a:pPr algn="ctr"/>
            <a:r>
              <a:rPr lang="en-GB" sz="4000" b="1" dirty="0" smtClean="0">
                <a:solidFill>
                  <a:schemeClr val="tx1"/>
                </a:solidFill>
                <a:latin typeface="Tahoma"/>
                <a:cs typeface="Tahoma"/>
              </a:rPr>
              <a:t>Career Options</a:t>
            </a:r>
          </a:p>
          <a:p>
            <a:pPr algn="ctr"/>
            <a:r>
              <a:rPr lang="en-GB" sz="3300" b="1" dirty="0" smtClean="0">
                <a:solidFill>
                  <a:schemeClr val="tx1"/>
                </a:solidFill>
                <a:latin typeface="Tahoma"/>
                <a:cs typeface="Tahoma"/>
              </a:rPr>
              <a:t>Previous School Results</a:t>
            </a:r>
          </a:p>
          <a:p>
            <a:pPr algn="ctr"/>
            <a:r>
              <a:rPr lang="en-GB" sz="3200" b="1" dirty="0" smtClean="0">
                <a:solidFill>
                  <a:schemeClr val="tx1"/>
                </a:solidFill>
                <a:latin typeface="Tahoma"/>
                <a:cs typeface="Tahoma"/>
              </a:rPr>
              <a:t> </a:t>
            </a:r>
            <a:endParaRPr lang="en-GB" sz="3200" b="1" dirty="0">
              <a:solidFill>
                <a:schemeClr val="tx1"/>
              </a:solidFill>
              <a:latin typeface="Tahoma"/>
              <a:cs typeface="Tahoma"/>
            </a:endParaRPr>
          </a:p>
        </p:txBody>
      </p:sp>
    </p:spTree>
    <p:extLst>
      <p:ext uri="{BB962C8B-B14F-4D97-AF65-F5344CB8AC3E}">
        <p14:creationId xmlns:p14="http://schemas.microsoft.com/office/powerpoint/2010/main" val="620034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1"/>
            <a:ext cx="9165771" cy="774478"/>
          </a:xfrm>
          <a:blipFill rotWithShape="1">
            <a:blip r:embed="rId2"/>
            <a:tile tx="0" ty="0" sx="100000" sy="100000" flip="none" algn="tl"/>
          </a:blipFill>
          <a:ln w="76200" cmpd="sng">
            <a:solidFill>
              <a:schemeClr val="tx1"/>
            </a:solidFill>
          </a:ln>
        </p:spPr>
        <p:txBody>
          <a:bodyPr/>
          <a:lstStyle/>
          <a:p>
            <a:r>
              <a:rPr lang="en-GB" dirty="0" smtClean="0">
                <a:latin typeface="Comic Sans MS"/>
                <a:cs typeface="Comic Sans MS"/>
              </a:rPr>
              <a:t> </a:t>
            </a:r>
            <a:r>
              <a:rPr lang="en-GB" b="1" dirty="0">
                <a:latin typeface="Tahoma"/>
                <a:cs typeface="Tahoma"/>
              </a:rPr>
              <a:t>S</a:t>
            </a:r>
            <a:r>
              <a:rPr lang="en-GB" b="1" dirty="0" smtClean="0">
                <a:latin typeface="Tahoma"/>
                <a:cs typeface="Tahoma"/>
              </a:rPr>
              <a:t>cenario 2: Isa</a:t>
            </a:r>
            <a:endParaRPr lang="en-GB" b="1" dirty="0">
              <a:latin typeface="Tahoma"/>
              <a:cs typeface="Tahoma"/>
            </a:endParaRPr>
          </a:p>
        </p:txBody>
      </p:sp>
      <p:sp>
        <p:nvSpPr>
          <p:cNvPr id="3" name="Subtitle 2"/>
          <p:cNvSpPr>
            <a:spLocks noGrp="1"/>
          </p:cNvSpPr>
          <p:nvPr>
            <p:ph type="subTitle" idx="1"/>
          </p:nvPr>
        </p:nvSpPr>
        <p:spPr>
          <a:xfrm>
            <a:off x="0" y="898394"/>
            <a:ext cx="9144000" cy="4430014"/>
          </a:xfrm>
          <a:solidFill>
            <a:schemeClr val="tx1"/>
          </a:solidFill>
          <a:ln w="76200" cmpd="sng">
            <a:solidFill>
              <a:srgbClr val="EF00FA"/>
            </a:solidFill>
          </a:ln>
        </p:spPr>
        <p:txBody>
          <a:bodyPr/>
          <a:lstStyle/>
          <a:p>
            <a:r>
              <a:rPr lang="en-GB" sz="3600" b="1" dirty="0" smtClean="0">
                <a:solidFill>
                  <a:srgbClr val="22FF1A"/>
                </a:solidFill>
                <a:latin typeface="Tahoma"/>
                <a:cs typeface="Tahoma"/>
              </a:rPr>
              <a:t> </a:t>
            </a:r>
            <a:r>
              <a:rPr lang="en-GB" sz="3600" b="1" dirty="0">
                <a:solidFill>
                  <a:srgbClr val="22FF1A"/>
                </a:solidFill>
                <a:latin typeface="Tahoma"/>
                <a:cs typeface="Tahoma"/>
              </a:rPr>
              <a:t>I</a:t>
            </a:r>
            <a:r>
              <a:rPr lang="en-GB" sz="3600" b="1" dirty="0" smtClean="0">
                <a:solidFill>
                  <a:srgbClr val="22FF1A"/>
                </a:solidFill>
                <a:latin typeface="Tahoma"/>
                <a:cs typeface="Tahoma"/>
              </a:rPr>
              <a:t>sa has 3 A* - B GCSE passes (Maths, Physics and Statistics) and wants to study only those three at </a:t>
            </a:r>
          </a:p>
          <a:p>
            <a:r>
              <a:rPr lang="en-GB" sz="3600" b="1" dirty="0" smtClean="0">
                <a:solidFill>
                  <a:srgbClr val="22FF1A"/>
                </a:solidFill>
                <a:latin typeface="Tahoma"/>
                <a:cs typeface="Tahoma"/>
              </a:rPr>
              <a:t>A Level. </a:t>
            </a:r>
          </a:p>
          <a:p>
            <a:r>
              <a:rPr lang="en-GB" sz="3600" b="1" dirty="0" smtClean="0">
                <a:solidFill>
                  <a:srgbClr val="22FF1A"/>
                </a:solidFill>
                <a:latin typeface="Tahoma"/>
                <a:cs typeface="Tahoma"/>
              </a:rPr>
              <a:t>Would you allow him into your Sixth Form?</a:t>
            </a:r>
          </a:p>
          <a:p>
            <a:endParaRPr lang="en-GB" sz="3600" b="1" dirty="0" smtClean="0">
              <a:solidFill>
                <a:srgbClr val="22FF1A"/>
              </a:solidFill>
              <a:latin typeface="Tahoma"/>
              <a:cs typeface="Tahoma"/>
            </a:endParaRPr>
          </a:p>
          <a:p>
            <a:endParaRPr lang="en-GB" sz="3600" b="1" dirty="0" smtClean="0">
              <a:solidFill>
                <a:srgbClr val="22FF1A"/>
              </a:solidFill>
              <a:latin typeface="Tahoma"/>
              <a:cs typeface="Tahoma"/>
            </a:endParaRP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
        <p:nvSpPr>
          <p:cNvPr id="5" name="Explosion 1 4"/>
          <p:cNvSpPr/>
          <p:nvPr/>
        </p:nvSpPr>
        <p:spPr>
          <a:xfrm>
            <a:off x="104588" y="108080"/>
            <a:ext cx="9039411" cy="6495920"/>
          </a:xfrm>
          <a:prstGeom prst="irregularSeal1">
            <a:avLst/>
          </a:prstGeom>
          <a:solidFill>
            <a:srgbClr val="72E1E4"/>
          </a:solidFill>
          <a:ln w="76200" cmpd="sng">
            <a:solidFill>
              <a:srgbClr val="F200FD"/>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3200" b="1" dirty="0" smtClean="0">
                <a:solidFill>
                  <a:schemeClr val="tx1"/>
                </a:solidFill>
                <a:latin typeface="Tahoma"/>
                <a:cs typeface="Tahoma"/>
              </a:rPr>
              <a:t>Having not passed English does he have the ability to access the language skills needed to answer the questions?</a:t>
            </a:r>
            <a:endParaRPr lang="en-GB" sz="3200" b="1" dirty="0">
              <a:solidFill>
                <a:schemeClr val="tx1"/>
              </a:solidFill>
              <a:latin typeface="Tahoma"/>
              <a:cs typeface="Tahoma"/>
            </a:endParaRPr>
          </a:p>
        </p:txBody>
      </p:sp>
      <p:sp>
        <p:nvSpPr>
          <p:cNvPr id="6" name="Explosion 1 5"/>
          <p:cNvSpPr/>
          <p:nvPr/>
        </p:nvSpPr>
        <p:spPr>
          <a:xfrm>
            <a:off x="2" y="108080"/>
            <a:ext cx="9296398" cy="6648320"/>
          </a:xfrm>
          <a:prstGeom prst="irregularSeal1">
            <a:avLst/>
          </a:prstGeom>
          <a:solidFill>
            <a:srgbClr val="72E1E4"/>
          </a:solidFill>
          <a:ln w="76200" cmpd="sng">
            <a:solidFill>
              <a:srgbClr val="F200FD"/>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3200" b="1" dirty="0" smtClean="0">
                <a:solidFill>
                  <a:schemeClr val="tx1"/>
                </a:solidFill>
                <a:latin typeface="Tahoma"/>
                <a:cs typeface="Tahoma"/>
              </a:rPr>
              <a:t>Will agreeing to his request prove detrimental in the long run? </a:t>
            </a:r>
            <a:endParaRPr lang="en-GB" sz="3200" b="1" dirty="0">
              <a:solidFill>
                <a:schemeClr val="tx1"/>
              </a:solidFill>
              <a:latin typeface="Tahoma"/>
              <a:cs typeface="Tahoma"/>
            </a:endParaRPr>
          </a:p>
        </p:txBody>
      </p:sp>
    </p:spTree>
    <p:extLst>
      <p:ext uri="{BB962C8B-B14F-4D97-AF65-F5344CB8AC3E}">
        <p14:creationId xmlns:p14="http://schemas.microsoft.com/office/powerpoint/2010/main" val="2772248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1"/>
            <a:ext cx="9165771" cy="774478"/>
          </a:xfrm>
          <a:blipFill rotWithShape="1">
            <a:blip r:embed="rId2"/>
            <a:tile tx="0" ty="0" sx="100000" sy="100000" flip="none" algn="tl"/>
          </a:blipFill>
          <a:ln w="76200" cmpd="sng">
            <a:solidFill>
              <a:schemeClr val="tx1"/>
            </a:solidFill>
          </a:ln>
        </p:spPr>
        <p:txBody>
          <a:bodyPr/>
          <a:lstStyle/>
          <a:p>
            <a:r>
              <a:rPr lang="en-GB" dirty="0" smtClean="0">
                <a:latin typeface="Comic Sans MS"/>
                <a:cs typeface="Comic Sans MS"/>
              </a:rPr>
              <a:t> </a:t>
            </a:r>
            <a:r>
              <a:rPr lang="en-GB" b="1" dirty="0">
                <a:latin typeface="Tahoma"/>
                <a:cs typeface="Tahoma"/>
              </a:rPr>
              <a:t>S</a:t>
            </a:r>
            <a:r>
              <a:rPr lang="en-GB" b="1" dirty="0" smtClean="0">
                <a:latin typeface="Tahoma"/>
                <a:cs typeface="Tahoma"/>
              </a:rPr>
              <a:t>cenario 3: Isla</a:t>
            </a:r>
            <a:endParaRPr lang="en-GB" b="1" dirty="0">
              <a:latin typeface="Tahoma"/>
              <a:cs typeface="Tahoma"/>
            </a:endParaRPr>
          </a:p>
        </p:txBody>
      </p:sp>
      <p:sp>
        <p:nvSpPr>
          <p:cNvPr id="3" name="Subtitle 2"/>
          <p:cNvSpPr>
            <a:spLocks noGrp="1"/>
          </p:cNvSpPr>
          <p:nvPr>
            <p:ph type="subTitle" idx="1"/>
          </p:nvPr>
        </p:nvSpPr>
        <p:spPr>
          <a:xfrm>
            <a:off x="0" y="898394"/>
            <a:ext cx="9144000" cy="4430014"/>
          </a:xfrm>
          <a:solidFill>
            <a:schemeClr val="tx1"/>
          </a:solidFill>
          <a:ln w="76200" cmpd="sng">
            <a:solidFill>
              <a:srgbClr val="EF00FA"/>
            </a:solidFill>
          </a:ln>
        </p:spPr>
        <p:txBody>
          <a:bodyPr>
            <a:normAutofit lnSpcReduction="10000"/>
          </a:bodyPr>
          <a:lstStyle/>
          <a:p>
            <a:r>
              <a:rPr lang="en-GB" sz="3600" b="1" dirty="0" smtClean="0">
                <a:solidFill>
                  <a:srgbClr val="FFFF00"/>
                </a:solidFill>
                <a:latin typeface="Tahoma"/>
                <a:cs typeface="Tahoma"/>
              </a:rPr>
              <a:t>In her GCSE’s Isla achieved A*’s in  Biology and Chemistry; B’s in History, Geography, English Language and Literature; C’s in Mathematics, Physics and Psychology.</a:t>
            </a:r>
          </a:p>
          <a:p>
            <a:r>
              <a:rPr lang="en-GB" sz="3600" b="1" dirty="0" smtClean="0">
                <a:solidFill>
                  <a:srgbClr val="FFFF00"/>
                </a:solidFill>
                <a:latin typeface="Tahoma"/>
                <a:cs typeface="Tahoma"/>
              </a:rPr>
              <a:t>She wants to pursue a career in Medicine. Would you encourage this decision? Why? </a:t>
            </a:r>
          </a:p>
          <a:p>
            <a:endParaRPr lang="en-GB" sz="3600" b="1" dirty="0" smtClean="0">
              <a:solidFill>
                <a:srgbClr val="22FF1A"/>
              </a:solidFill>
              <a:latin typeface="Tahoma"/>
              <a:cs typeface="Tahoma"/>
            </a:endParaRPr>
          </a:p>
          <a:p>
            <a:endParaRPr lang="en-GB" sz="3600" b="1" dirty="0" smtClean="0">
              <a:solidFill>
                <a:srgbClr val="22FF1A"/>
              </a:solidFill>
              <a:latin typeface="Tahoma"/>
              <a:cs typeface="Tahoma"/>
            </a:endParaRP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
        <p:nvSpPr>
          <p:cNvPr id="5" name="Explosion 1 4"/>
          <p:cNvSpPr/>
          <p:nvPr/>
        </p:nvSpPr>
        <p:spPr>
          <a:xfrm>
            <a:off x="104588" y="1"/>
            <a:ext cx="9039411" cy="6604000"/>
          </a:xfrm>
          <a:prstGeom prst="irregularSeal1">
            <a:avLst/>
          </a:prstGeom>
          <a:solidFill>
            <a:srgbClr val="72E1E4"/>
          </a:solidFill>
          <a:ln w="76200" cmpd="sng">
            <a:solidFill>
              <a:srgbClr val="F200FD"/>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000" b="1" dirty="0" smtClean="0">
                <a:solidFill>
                  <a:schemeClr val="tx1"/>
                </a:solidFill>
                <a:latin typeface="Tahoma"/>
                <a:cs typeface="Tahoma"/>
              </a:rPr>
              <a:t>Does she have the grades to compete with fellow applicants? </a:t>
            </a:r>
            <a:endParaRPr lang="en-GB" sz="4000" b="1" dirty="0">
              <a:solidFill>
                <a:schemeClr val="tx1"/>
              </a:solidFill>
              <a:latin typeface="Tahoma"/>
              <a:cs typeface="Tahoma"/>
            </a:endParaRPr>
          </a:p>
        </p:txBody>
      </p:sp>
      <p:sp>
        <p:nvSpPr>
          <p:cNvPr id="6" name="Explosion 1 5"/>
          <p:cNvSpPr/>
          <p:nvPr/>
        </p:nvSpPr>
        <p:spPr>
          <a:xfrm>
            <a:off x="13514" y="1"/>
            <a:ext cx="9296398" cy="6756399"/>
          </a:xfrm>
          <a:prstGeom prst="irregularSeal1">
            <a:avLst/>
          </a:prstGeom>
          <a:solidFill>
            <a:srgbClr val="72E1E4"/>
          </a:solidFill>
          <a:ln w="76200" cmpd="sng">
            <a:solidFill>
              <a:srgbClr val="F200FD"/>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000" b="1" dirty="0" smtClean="0">
                <a:solidFill>
                  <a:schemeClr val="tx1"/>
                </a:solidFill>
                <a:latin typeface="Tahoma"/>
                <a:cs typeface="Tahoma"/>
              </a:rPr>
              <a:t>What could you offer as alternative options? </a:t>
            </a:r>
            <a:endParaRPr lang="en-GB" sz="4000" b="1" dirty="0">
              <a:solidFill>
                <a:schemeClr val="tx1"/>
              </a:solidFill>
              <a:latin typeface="Tahoma"/>
              <a:cs typeface="Tahoma"/>
            </a:endParaRPr>
          </a:p>
        </p:txBody>
      </p:sp>
    </p:spTree>
    <p:extLst>
      <p:ext uri="{BB962C8B-B14F-4D97-AF65-F5344CB8AC3E}">
        <p14:creationId xmlns:p14="http://schemas.microsoft.com/office/powerpoint/2010/main" val="2055357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1"/>
            <a:ext cx="9165771" cy="941294"/>
          </a:xfrm>
          <a:blipFill rotWithShape="1">
            <a:blip r:embed="rId2"/>
            <a:tile tx="0" ty="0" sx="100000" sy="100000" flip="none" algn="tl"/>
          </a:blipFill>
          <a:ln w="76200" cmpd="sng">
            <a:solidFill>
              <a:srgbClr val="EF00FA"/>
            </a:solidFill>
          </a:ln>
        </p:spPr>
        <p:txBody>
          <a:bodyPr/>
          <a:lstStyle/>
          <a:p>
            <a:r>
              <a:rPr lang="en-GB" dirty="0" smtClean="0">
                <a:latin typeface="Comic Sans MS"/>
                <a:cs typeface="Comic Sans MS"/>
              </a:rPr>
              <a:t> </a:t>
            </a:r>
            <a:r>
              <a:rPr lang="en-GB" sz="4800" b="1" dirty="0">
                <a:latin typeface="Tahoma"/>
                <a:cs typeface="Tahoma"/>
              </a:rPr>
              <a:t>P</a:t>
            </a:r>
            <a:r>
              <a:rPr lang="en-GB" sz="4800" b="1" dirty="0" smtClean="0">
                <a:latin typeface="Tahoma"/>
                <a:cs typeface="Tahoma"/>
              </a:rPr>
              <a:t>athways</a:t>
            </a:r>
            <a:r>
              <a:rPr lang="en-GB" dirty="0" smtClean="0">
                <a:latin typeface="Comic Sans MS"/>
                <a:cs typeface="Comic Sans MS"/>
              </a:rPr>
              <a:t> </a:t>
            </a:r>
            <a:endParaRPr lang="en-GB" dirty="0">
              <a:latin typeface="Comic Sans MS"/>
              <a:cs typeface="Comic Sans MS"/>
            </a:endParaRPr>
          </a:p>
        </p:txBody>
      </p:sp>
      <p:sp>
        <p:nvSpPr>
          <p:cNvPr id="3" name="Subtitle 2"/>
          <p:cNvSpPr>
            <a:spLocks noGrp="1"/>
          </p:cNvSpPr>
          <p:nvPr>
            <p:ph type="subTitle" idx="1"/>
          </p:nvPr>
        </p:nvSpPr>
        <p:spPr>
          <a:xfrm>
            <a:off x="0" y="941295"/>
            <a:ext cx="9144000" cy="5916705"/>
          </a:xfrm>
          <a:solidFill>
            <a:schemeClr val="tx1"/>
          </a:solidFill>
          <a:ln w="76200" cmpd="sng">
            <a:solidFill>
              <a:srgbClr val="EF00FA"/>
            </a:solidFill>
          </a:ln>
        </p:spPr>
        <p:txBody>
          <a:bodyPr/>
          <a:lstStyle/>
          <a:p>
            <a:endParaRPr lang="en-GB" dirty="0" smtClean="0">
              <a:solidFill>
                <a:schemeClr val="bg1"/>
              </a:solidFill>
              <a:latin typeface="Comic Sans MS"/>
              <a:cs typeface="Comic Sans MS"/>
            </a:endParaRPr>
          </a:p>
          <a:p>
            <a:endParaRPr lang="en-GB" dirty="0" smtClean="0">
              <a:solidFill>
                <a:schemeClr val="bg1"/>
              </a:solidFill>
              <a:latin typeface="Comic Sans MS"/>
              <a:cs typeface="Comic Sans MS"/>
            </a:endParaRPr>
          </a:p>
          <a:p>
            <a:endParaRPr lang="en-GB" dirty="0">
              <a:solidFill>
                <a:schemeClr val="bg1"/>
              </a:solidFill>
              <a:latin typeface="Comic Sans MS"/>
              <a:cs typeface="Comic Sans MS"/>
            </a:endParaRPr>
          </a:p>
        </p:txBody>
      </p:sp>
      <p:graphicFrame>
        <p:nvGraphicFramePr>
          <p:cNvPr id="5" name="Table 4"/>
          <p:cNvGraphicFramePr>
            <a:graphicFrameLocks noGrp="1"/>
          </p:cNvGraphicFramePr>
          <p:nvPr>
            <p:extLst>
              <p:ext uri="{D42A27DB-BD31-4B8C-83A1-F6EECF244321}">
                <p14:modId xmlns:p14="http://schemas.microsoft.com/office/powerpoint/2010/main" val="37987007"/>
              </p:ext>
            </p:extLst>
          </p:nvPr>
        </p:nvGraphicFramePr>
        <p:xfrm>
          <a:off x="209175" y="1105646"/>
          <a:ext cx="8710707" cy="5378824"/>
        </p:xfrm>
        <a:graphic>
          <a:graphicData uri="http://schemas.openxmlformats.org/drawingml/2006/table">
            <a:tbl>
              <a:tblPr firstRow="1" bandRow="1">
                <a:tableStyleId>{5C22544A-7EE6-4342-B048-85BDC9FD1C3A}</a:tableStyleId>
              </a:tblPr>
              <a:tblGrid>
                <a:gridCol w="2495178"/>
                <a:gridCol w="3077882"/>
                <a:gridCol w="3137647"/>
              </a:tblGrid>
              <a:tr h="1793587">
                <a:tc>
                  <a:txBody>
                    <a:bodyPr/>
                    <a:lstStyle/>
                    <a:p>
                      <a:pPr algn="ctr">
                        <a:spcAft>
                          <a:spcPts val="0"/>
                        </a:spcAft>
                      </a:pPr>
                      <a:r>
                        <a:rPr lang="en-GB" sz="1800" b="1" dirty="0">
                          <a:solidFill>
                            <a:srgbClr val="000000"/>
                          </a:solidFill>
                          <a:effectLst/>
                          <a:latin typeface="Tahoma"/>
                          <a:ea typeface="Times New Roman"/>
                          <a:cs typeface="Tahoma"/>
                        </a:rPr>
                        <a:t>A LEVELS </a:t>
                      </a:r>
                      <a:endParaRPr lang="en-GB" sz="1800" b="1" dirty="0">
                        <a:solidFill>
                          <a:srgbClr val="000000"/>
                        </a:solidFill>
                        <a:effectLst/>
                        <a:latin typeface="Tahoma"/>
                        <a:ea typeface="ＭＳ 明朝"/>
                        <a:cs typeface="Tahoma"/>
                      </a:endParaRPr>
                    </a:p>
                    <a:p>
                      <a:pPr algn="ctr">
                        <a:spcAft>
                          <a:spcPts val="0"/>
                        </a:spcAft>
                      </a:pPr>
                      <a:r>
                        <a:rPr lang="en-GB" sz="1800" b="1" dirty="0">
                          <a:solidFill>
                            <a:srgbClr val="000000"/>
                          </a:solidFill>
                          <a:effectLst/>
                          <a:latin typeface="Tahoma"/>
                          <a:ea typeface="ＭＳ 明朝"/>
                          <a:cs typeface="Tahoma"/>
                        </a:rPr>
                        <a:t> </a:t>
                      </a:r>
                    </a:p>
                  </a:txBody>
                  <a:tcPr marL="68580" marR="68580" marT="0" marB="0" anchor="ct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lnT w="57150" cap="flat" cmpd="sng" algn="ctr">
                      <a:solidFill>
                        <a:scrgbClr r="0" g="0" b="0"/>
                      </a:solidFill>
                      <a:prstDash val="solid"/>
                      <a:round/>
                      <a:headEnd type="none" w="med" len="med"/>
                      <a:tailEnd type="none" w="med" len="med"/>
                    </a:lnT>
                    <a:lnB w="57150" cap="flat" cmpd="sng" algn="ctr">
                      <a:solidFill>
                        <a:scrgbClr r="0" g="0" b="0"/>
                      </a:solidFill>
                      <a:prstDash val="solid"/>
                      <a:round/>
                      <a:headEnd type="none" w="med" len="med"/>
                      <a:tailEnd type="none" w="med" len="med"/>
                    </a:lnB>
                    <a:solidFill>
                      <a:srgbClr val="FFFF00"/>
                    </a:solidFill>
                  </a:tcPr>
                </a:tc>
                <a:tc>
                  <a:txBody>
                    <a:bodyPr/>
                    <a:lstStyle/>
                    <a:p>
                      <a:pPr algn="just">
                        <a:spcAft>
                          <a:spcPts val="0"/>
                        </a:spcAft>
                      </a:pPr>
                      <a:r>
                        <a:rPr lang="en-GB" sz="2000" b="0" dirty="0">
                          <a:solidFill>
                            <a:srgbClr val="000000"/>
                          </a:solidFill>
                          <a:effectLst/>
                          <a:latin typeface="Tahoma"/>
                          <a:ea typeface="Times New Roman"/>
                          <a:cs typeface="Tahoma"/>
                        </a:rPr>
                        <a:t>A minimum of 5 A*-B grades, including Maths and English Language </a:t>
                      </a:r>
                      <a:endParaRPr lang="en-GB" sz="2000" b="0" dirty="0">
                        <a:solidFill>
                          <a:srgbClr val="000000"/>
                        </a:solidFill>
                        <a:effectLst/>
                        <a:latin typeface="Tahoma"/>
                        <a:ea typeface="ＭＳ 明朝"/>
                        <a:cs typeface="Tahoma"/>
                      </a:endParaRPr>
                    </a:p>
                  </a:txBody>
                  <a:tcPr marL="68580" marR="68580" marT="0" marB="0" anchor="ct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lnT w="57150" cap="flat" cmpd="sng" algn="ctr">
                      <a:solidFill>
                        <a:scrgbClr r="0" g="0" b="0"/>
                      </a:solidFill>
                      <a:prstDash val="solid"/>
                      <a:round/>
                      <a:headEnd type="none" w="med" len="med"/>
                      <a:tailEnd type="none" w="med" len="med"/>
                    </a:lnT>
                    <a:lnB w="57150" cap="flat" cmpd="sng" algn="ctr">
                      <a:solidFill>
                        <a:scrgbClr r="0" g="0" b="0"/>
                      </a:solidFill>
                      <a:prstDash val="solid"/>
                      <a:round/>
                      <a:headEnd type="none" w="med" len="med"/>
                      <a:tailEnd type="none" w="med" len="med"/>
                    </a:lnB>
                    <a:solidFill>
                      <a:srgbClr val="FFFF00"/>
                    </a:solidFill>
                  </a:tcPr>
                </a:tc>
                <a:tc>
                  <a:txBody>
                    <a:bodyPr/>
                    <a:lstStyle/>
                    <a:p>
                      <a:pPr marL="285750" marR="0" indent="-285750" algn="l" defTabSz="457200" rtl="0" eaLnBrk="1" fontAlgn="auto" latinLnBrk="0" hangingPunct="1">
                        <a:lnSpc>
                          <a:spcPct val="100000"/>
                        </a:lnSpc>
                        <a:spcBef>
                          <a:spcPts val="0"/>
                        </a:spcBef>
                        <a:spcAft>
                          <a:spcPts val="0"/>
                        </a:spcAft>
                        <a:buClrTx/>
                        <a:buSzTx/>
                        <a:buFont typeface="Arial"/>
                        <a:buChar char="•"/>
                        <a:tabLst/>
                        <a:defRPr/>
                      </a:pPr>
                      <a:r>
                        <a:rPr lang="en-GB" sz="2000" b="0" dirty="0" smtClean="0">
                          <a:solidFill>
                            <a:srgbClr val="000000"/>
                          </a:solidFill>
                          <a:effectLst/>
                          <a:latin typeface="Tahoma"/>
                          <a:ea typeface="Times New Roman"/>
                          <a:cs typeface="Tahoma"/>
                        </a:rPr>
                        <a:t>University</a:t>
                      </a:r>
                    </a:p>
                    <a:p>
                      <a:pPr marL="285750" marR="0" indent="-285750" algn="l" defTabSz="457200" rtl="0" eaLnBrk="1" fontAlgn="auto" latinLnBrk="0" hangingPunct="1">
                        <a:lnSpc>
                          <a:spcPct val="100000"/>
                        </a:lnSpc>
                        <a:spcBef>
                          <a:spcPts val="0"/>
                        </a:spcBef>
                        <a:spcAft>
                          <a:spcPts val="0"/>
                        </a:spcAft>
                        <a:buClrTx/>
                        <a:buSzTx/>
                        <a:buFont typeface="Arial"/>
                        <a:buChar char="•"/>
                        <a:tabLst/>
                        <a:defRPr/>
                      </a:pPr>
                      <a:r>
                        <a:rPr lang="en-GB" sz="2000" b="0" dirty="0" smtClean="0">
                          <a:solidFill>
                            <a:srgbClr val="000000"/>
                          </a:solidFill>
                          <a:effectLst/>
                          <a:latin typeface="Tahoma"/>
                          <a:ea typeface="Times New Roman"/>
                          <a:cs typeface="Tahoma"/>
                        </a:rPr>
                        <a:t>Self-employment </a:t>
                      </a:r>
                    </a:p>
                    <a:p>
                      <a:pPr marL="285750" marR="0" indent="-285750" algn="l" defTabSz="457200" rtl="0" eaLnBrk="1" fontAlgn="auto" latinLnBrk="0" hangingPunct="1">
                        <a:lnSpc>
                          <a:spcPct val="100000"/>
                        </a:lnSpc>
                        <a:spcBef>
                          <a:spcPts val="0"/>
                        </a:spcBef>
                        <a:spcAft>
                          <a:spcPts val="0"/>
                        </a:spcAft>
                        <a:buClrTx/>
                        <a:buSzTx/>
                        <a:buFont typeface="Arial"/>
                        <a:buChar char="•"/>
                        <a:tabLst/>
                        <a:defRPr/>
                      </a:pPr>
                      <a:r>
                        <a:rPr lang="en-GB" sz="2000" b="0" dirty="0" smtClean="0">
                          <a:solidFill>
                            <a:srgbClr val="000000"/>
                          </a:solidFill>
                          <a:effectLst/>
                          <a:latin typeface="Tahoma"/>
                          <a:ea typeface="Times New Roman"/>
                          <a:cs typeface="Tahoma"/>
                        </a:rPr>
                        <a:t>Employment with further training  Higher Apprenticeship</a:t>
                      </a:r>
                      <a:endParaRPr lang="en-GB" sz="2000" b="0" dirty="0" smtClean="0">
                        <a:solidFill>
                          <a:srgbClr val="000000"/>
                        </a:solidFill>
                        <a:effectLst/>
                        <a:latin typeface="Tahoma"/>
                        <a:ea typeface="ＭＳ 明朝"/>
                        <a:cs typeface="Tahoma"/>
                      </a:endParaRPr>
                    </a:p>
                  </a:txBody>
                  <a:tcPr marL="68580" marR="68580" marT="0" marB="0" anchor="ct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lnT w="57150" cap="flat" cmpd="sng" algn="ctr">
                      <a:solidFill>
                        <a:scrgbClr r="0" g="0" b="0"/>
                      </a:solidFill>
                      <a:prstDash val="solid"/>
                      <a:round/>
                      <a:headEnd type="none" w="med" len="med"/>
                      <a:tailEnd type="none" w="med" len="med"/>
                    </a:lnT>
                    <a:lnB w="57150" cap="flat" cmpd="sng" algn="ctr">
                      <a:solidFill>
                        <a:scrgbClr r="0" g="0" b="0"/>
                      </a:solidFill>
                      <a:prstDash val="solid"/>
                      <a:round/>
                      <a:headEnd type="none" w="med" len="med"/>
                      <a:tailEnd type="none" w="med" len="med"/>
                    </a:lnB>
                    <a:solidFill>
                      <a:srgbClr val="FFFF00"/>
                    </a:solidFill>
                  </a:tcPr>
                </a:tc>
              </a:tr>
              <a:tr h="1629653">
                <a:tc>
                  <a:txBody>
                    <a:bodyPr/>
                    <a:lstStyle/>
                    <a:p>
                      <a:pPr algn="ctr">
                        <a:spcAft>
                          <a:spcPts val="0"/>
                        </a:spcAft>
                      </a:pPr>
                      <a:r>
                        <a:rPr lang="en-GB" sz="1800" b="1" dirty="0">
                          <a:solidFill>
                            <a:srgbClr val="000000"/>
                          </a:solidFill>
                          <a:effectLst/>
                          <a:latin typeface="Tahoma"/>
                          <a:ea typeface="Times New Roman"/>
                          <a:cs typeface="Tahoma"/>
                        </a:rPr>
                        <a:t>COMBINATION OF A LEVELS &amp; BTEC </a:t>
                      </a:r>
                      <a:r>
                        <a:rPr lang="en-GB" sz="1800" b="1" dirty="0" smtClean="0">
                          <a:solidFill>
                            <a:srgbClr val="000000"/>
                          </a:solidFill>
                          <a:effectLst/>
                          <a:latin typeface="Tahoma"/>
                          <a:ea typeface="Times New Roman"/>
                          <a:cs typeface="Tahoma"/>
                        </a:rPr>
                        <a:t>NATIONALS</a:t>
                      </a:r>
                      <a:endParaRPr lang="en-GB" sz="1800" b="1" dirty="0">
                        <a:solidFill>
                          <a:srgbClr val="000000"/>
                        </a:solidFill>
                        <a:effectLst/>
                        <a:latin typeface="Tahoma"/>
                        <a:ea typeface="ＭＳ 明朝"/>
                        <a:cs typeface="Tahoma"/>
                      </a:endParaRPr>
                    </a:p>
                  </a:txBody>
                  <a:tcPr marL="68580" marR="68580" marT="0" marB="0" anchor="ct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lnT w="57150" cap="flat" cmpd="sng" algn="ctr">
                      <a:solidFill>
                        <a:scrgbClr r="0" g="0" b="0"/>
                      </a:solidFill>
                      <a:prstDash val="solid"/>
                      <a:round/>
                      <a:headEnd type="none" w="med" len="med"/>
                      <a:tailEnd type="none" w="med" len="med"/>
                    </a:lnT>
                    <a:lnB w="57150" cap="flat" cmpd="sng" algn="ctr">
                      <a:solidFill>
                        <a:scrgbClr r="0" g="0" b="0"/>
                      </a:solidFill>
                      <a:prstDash val="solid"/>
                      <a:round/>
                      <a:headEnd type="none" w="med" len="med"/>
                      <a:tailEnd type="none" w="med" len="med"/>
                    </a:lnB>
                    <a:solidFill>
                      <a:srgbClr val="FF6600"/>
                    </a:solidFill>
                  </a:tcPr>
                </a:tc>
                <a:tc>
                  <a:txBody>
                    <a:bodyPr/>
                    <a:lstStyle/>
                    <a:p>
                      <a:pPr algn="just">
                        <a:spcAft>
                          <a:spcPts val="0"/>
                        </a:spcAft>
                      </a:pPr>
                      <a:r>
                        <a:rPr lang="en-GB" sz="2000" b="0" dirty="0">
                          <a:solidFill>
                            <a:srgbClr val="000000"/>
                          </a:solidFill>
                          <a:effectLst/>
                          <a:latin typeface="Tahoma"/>
                          <a:ea typeface="Times New Roman"/>
                          <a:cs typeface="Tahoma"/>
                        </a:rPr>
                        <a:t>A minimum of 4 A*-B grades, including Maths and English Language </a:t>
                      </a:r>
                      <a:r>
                        <a:rPr lang="en-GB" sz="2000" b="0" dirty="0" smtClean="0">
                          <a:solidFill>
                            <a:srgbClr val="000000"/>
                          </a:solidFill>
                          <a:effectLst/>
                          <a:latin typeface="Tahoma"/>
                          <a:ea typeface="Times New Roman"/>
                          <a:cs typeface="Tahoma"/>
                        </a:rPr>
                        <a:t> </a:t>
                      </a:r>
                      <a:endParaRPr lang="en-GB" sz="2000" b="0" dirty="0">
                        <a:solidFill>
                          <a:srgbClr val="000000"/>
                        </a:solidFill>
                        <a:effectLst/>
                        <a:latin typeface="Tahoma"/>
                        <a:ea typeface="ＭＳ 明朝"/>
                        <a:cs typeface="Tahoma"/>
                      </a:endParaRPr>
                    </a:p>
                  </a:txBody>
                  <a:tcPr marL="68580" marR="68580" marT="0" marB="0" anchor="ct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lnT w="57150" cap="flat" cmpd="sng" algn="ctr">
                      <a:solidFill>
                        <a:scrgbClr r="0" g="0" b="0"/>
                      </a:solidFill>
                      <a:prstDash val="solid"/>
                      <a:round/>
                      <a:headEnd type="none" w="med" len="med"/>
                      <a:tailEnd type="none" w="med" len="med"/>
                    </a:lnT>
                    <a:lnB w="57150" cap="flat" cmpd="sng" algn="ctr">
                      <a:solidFill>
                        <a:scrgbClr r="0" g="0" b="0"/>
                      </a:solidFill>
                      <a:prstDash val="solid"/>
                      <a:round/>
                      <a:headEnd type="none" w="med" len="med"/>
                      <a:tailEnd type="none" w="med" len="med"/>
                    </a:lnB>
                    <a:solidFill>
                      <a:srgbClr val="FF6600"/>
                    </a:solidFill>
                  </a:tcPr>
                </a:tc>
                <a:tc>
                  <a:txBody>
                    <a:bodyPr/>
                    <a:lstStyle/>
                    <a:p>
                      <a:pPr marL="285750" marR="0" indent="-285750" algn="l" defTabSz="457200" rtl="0" eaLnBrk="1" fontAlgn="auto" latinLnBrk="0" hangingPunct="1">
                        <a:lnSpc>
                          <a:spcPct val="100000"/>
                        </a:lnSpc>
                        <a:spcBef>
                          <a:spcPts val="0"/>
                        </a:spcBef>
                        <a:spcAft>
                          <a:spcPts val="0"/>
                        </a:spcAft>
                        <a:buClrTx/>
                        <a:buSzTx/>
                        <a:buFont typeface="Arial"/>
                        <a:buChar char="•"/>
                        <a:tabLst/>
                        <a:defRPr/>
                      </a:pPr>
                      <a:r>
                        <a:rPr lang="en-GB" sz="2000" b="0" dirty="0" smtClean="0">
                          <a:solidFill>
                            <a:srgbClr val="000000"/>
                          </a:solidFill>
                          <a:effectLst/>
                          <a:latin typeface="Tahoma"/>
                          <a:ea typeface="Times New Roman"/>
                          <a:cs typeface="Tahoma"/>
                        </a:rPr>
                        <a:t>University </a:t>
                      </a:r>
                    </a:p>
                    <a:p>
                      <a:pPr marL="285750" marR="0" indent="-285750" algn="l" defTabSz="457200" rtl="0" eaLnBrk="1" fontAlgn="auto" latinLnBrk="0" hangingPunct="1">
                        <a:lnSpc>
                          <a:spcPct val="100000"/>
                        </a:lnSpc>
                        <a:spcBef>
                          <a:spcPts val="0"/>
                        </a:spcBef>
                        <a:spcAft>
                          <a:spcPts val="0"/>
                        </a:spcAft>
                        <a:buClrTx/>
                        <a:buSzTx/>
                        <a:buFont typeface="Arial"/>
                        <a:buChar char="•"/>
                        <a:tabLst/>
                        <a:defRPr/>
                      </a:pPr>
                      <a:r>
                        <a:rPr lang="en-GB" sz="2000" b="0" dirty="0" smtClean="0">
                          <a:solidFill>
                            <a:srgbClr val="000000"/>
                          </a:solidFill>
                          <a:effectLst/>
                          <a:latin typeface="Tahoma"/>
                          <a:ea typeface="Times New Roman"/>
                          <a:cs typeface="Tahoma"/>
                        </a:rPr>
                        <a:t>Self-employment </a:t>
                      </a:r>
                    </a:p>
                    <a:p>
                      <a:pPr marL="285750" marR="0" indent="-285750" algn="l" defTabSz="457200" rtl="0" eaLnBrk="1" fontAlgn="auto" latinLnBrk="0" hangingPunct="1">
                        <a:lnSpc>
                          <a:spcPct val="100000"/>
                        </a:lnSpc>
                        <a:spcBef>
                          <a:spcPts val="0"/>
                        </a:spcBef>
                        <a:spcAft>
                          <a:spcPts val="0"/>
                        </a:spcAft>
                        <a:buClrTx/>
                        <a:buSzTx/>
                        <a:buFont typeface="Arial"/>
                        <a:buChar char="•"/>
                        <a:tabLst/>
                        <a:defRPr/>
                      </a:pPr>
                      <a:r>
                        <a:rPr lang="en-GB" sz="2000" b="0" dirty="0" smtClean="0">
                          <a:solidFill>
                            <a:srgbClr val="000000"/>
                          </a:solidFill>
                          <a:effectLst/>
                          <a:latin typeface="Tahoma"/>
                          <a:ea typeface="Times New Roman"/>
                          <a:cs typeface="Tahoma"/>
                        </a:rPr>
                        <a:t>Employment with further training  Higher Apprenticeship</a:t>
                      </a:r>
                      <a:endParaRPr lang="en-GB" sz="2000" b="0" dirty="0" smtClean="0">
                        <a:solidFill>
                          <a:srgbClr val="000000"/>
                        </a:solidFill>
                        <a:effectLst/>
                        <a:latin typeface="Tahoma"/>
                        <a:ea typeface="ＭＳ 明朝"/>
                        <a:cs typeface="Tahoma"/>
                      </a:endParaRPr>
                    </a:p>
                  </a:txBody>
                  <a:tcPr marL="68580" marR="68580" marT="0" marB="0" anchor="ct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lnT w="57150" cap="flat" cmpd="sng" algn="ctr">
                      <a:solidFill>
                        <a:scrgbClr r="0" g="0" b="0"/>
                      </a:solidFill>
                      <a:prstDash val="solid"/>
                      <a:round/>
                      <a:headEnd type="none" w="med" len="med"/>
                      <a:tailEnd type="none" w="med" len="med"/>
                    </a:lnT>
                    <a:lnB w="57150" cap="flat" cmpd="sng" algn="ctr">
                      <a:solidFill>
                        <a:scrgbClr r="0" g="0" b="0"/>
                      </a:solidFill>
                      <a:prstDash val="solid"/>
                      <a:round/>
                      <a:headEnd type="none" w="med" len="med"/>
                      <a:tailEnd type="none" w="med" len="med"/>
                    </a:lnB>
                    <a:solidFill>
                      <a:srgbClr val="FF6600"/>
                    </a:solidFill>
                  </a:tcPr>
                </a:tc>
              </a:tr>
              <a:tr h="1955584">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800" b="1" dirty="0" smtClean="0">
                          <a:solidFill>
                            <a:srgbClr val="000000"/>
                          </a:solidFill>
                          <a:effectLst/>
                          <a:latin typeface="Tahoma"/>
                          <a:ea typeface="Times New Roman"/>
                          <a:cs typeface="Tahoma"/>
                        </a:rPr>
                        <a:t>BTEC NATIONALS (or equivalent) </a:t>
                      </a:r>
                      <a:endParaRPr lang="en-GB" sz="1800" b="1" dirty="0" smtClean="0">
                        <a:solidFill>
                          <a:srgbClr val="000000"/>
                        </a:solidFill>
                        <a:effectLst/>
                        <a:latin typeface="Tahoma"/>
                        <a:ea typeface="ＭＳ 明朝"/>
                        <a:cs typeface="Tahoma"/>
                      </a:endParaRPr>
                    </a:p>
                    <a:p>
                      <a:pPr algn="ctr"/>
                      <a:endParaRPr lang="en-GB" sz="1800" b="1" dirty="0">
                        <a:solidFill>
                          <a:srgbClr val="000000"/>
                        </a:solidFill>
                        <a:latin typeface="Tahoma"/>
                        <a:cs typeface="Tahoma"/>
                      </a:endParaRPr>
                    </a:p>
                  </a:txBody>
                  <a:tcPr anchor="ct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lnT w="57150" cap="flat" cmpd="sng" algn="ctr">
                      <a:solidFill>
                        <a:scrgbClr r="0" g="0" b="0"/>
                      </a:solidFill>
                      <a:prstDash val="solid"/>
                      <a:round/>
                      <a:headEnd type="none" w="med" len="med"/>
                      <a:tailEnd type="none" w="med" len="med"/>
                    </a:lnT>
                    <a:lnB w="57150" cap="flat" cmpd="sng" algn="ctr">
                      <a:solidFill>
                        <a:scrgbClr r="0" g="0" b="0"/>
                      </a:solidFill>
                      <a:prstDash val="solid"/>
                      <a:round/>
                      <a:headEnd type="none" w="med" len="med"/>
                      <a:tailEnd type="none" w="med" len="med"/>
                    </a:lnB>
                    <a:solidFill>
                      <a:srgbClr val="23FE25"/>
                    </a:solidFill>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GB" sz="2000" b="0" dirty="0" smtClean="0">
                          <a:solidFill>
                            <a:srgbClr val="000000"/>
                          </a:solidFill>
                          <a:effectLst/>
                          <a:latin typeface="Tahoma"/>
                          <a:ea typeface="Times New Roman"/>
                          <a:cs typeface="Tahoma"/>
                        </a:rPr>
                        <a:t>A minimum of 5 A*-C grades, including Maths and English Language  </a:t>
                      </a:r>
                      <a:endParaRPr lang="en-GB" sz="2000" b="0" dirty="0" smtClean="0">
                        <a:solidFill>
                          <a:srgbClr val="000000"/>
                        </a:solidFill>
                        <a:effectLst/>
                        <a:latin typeface="Tahoma"/>
                        <a:ea typeface="ＭＳ 明朝"/>
                        <a:cs typeface="Tahoma"/>
                      </a:endParaRPr>
                    </a:p>
                    <a:p>
                      <a:pPr algn="just">
                        <a:spcAft>
                          <a:spcPts val="0"/>
                        </a:spcAft>
                      </a:pPr>
                      <a:endParaRPr lang="en-GB" sz="2000" b="0" dirty="0">
                        <a:solidFill>
                          <a:srgbClr val="000000"/>
                        </a:solidFill>
                        <a:effectLst/>
                        <a:latin typeface="Tahoma"/>
                        <a:ea typeface="ＭＳ 明朝"/>
                        <a:cs typeface="Tahoma"/>
                      </a:endParaRPr>
                    </a:p>
                  </a:txBody>
                  <a:tcPr marL="68580" marR="68580" marT="0" marB="0" anchor="ct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lnT w="57150" cap="flat" cmpd="sng" algn="ctr">
                      <a:solidFill>
                        <a:scrgbClr r="0" g="0" b="0"/>
                      </a:solidFill>
                      <a:prstDash val="solid"/>
                      <a:round/>
                      <a:headEnd type="none" w="med" len="med"/>
                      <a:tailEnd type="none" w="med" len="med"/>
                    </a:lnT>
                    <a:lnB w="57150" cap="flat" cmpd="sng" algn="ctr">
                      <a:solidFill>
                        <a:scrgbClr r="0" g="0" b="0"/>
                      </a:solidFill>
                      <a:prstDash val="solid"/>
                      <a:round/>
                      <a:headEnd type="none" w="med" len="med"/>
                      <a:tailEnd type="none" w="med" len="med"/>
                    </a:lnB>
                    <a:solidFill>
                      <a:srgbClr val="23FE25"/>
                    </a:solidFill>
                  </a:tcPr>
                </a:tc>
                <a:tc>
                  <a:txBody>
                    <a:bodyPr/>
                    <a:lstStyle/>
                    <a:p>
                      <a:pPr marL="285750" marR="0" indent="-285750" algn="l" defTabSz="457200" rtl="0" eaLnBrk="1" fontAlgn="auto" latinLnBrk="0" hangingPunct="1">
                        <a:lnSpc>
                          <a:spcPct val="100000"/>
                        </a:lnSpc>
                        <a:spcBef>
                          <a:spcPts val="0"/>
                        </a:spcBef>
                        <a:spcAft>
                          <a:spcPts val="0"/>
                        </a:spcAft>
                        <a:buClrTx/>
                        <a:buSzTx/>
                        <a:buFont typeface="Arial"/>
                        <a:buChar char="•"/>
                        <a:tabLst/>
                        <a:defRPr/>
                      </a:pPr>
                      <a:r>
                        <a:rPr lang="en-GB" sz="2000" b="0" dirty="0" smtClean="0">
                          <a:solidFill>
                            <a:srgbClr val="000000"/>
                          </a:solidFill>
                          <a:effectLst/>
                          <a:latin typeface="Tahoma"/>
                          <a:ea typeface="Times New Roman"/>
                          <a:cs typeface="Tahoma"/>
                        </a:rPr>
                        <a:t>University </a:t>
                      </a:r>
                    </a:p>
                    <a:p>
                      <a:pPr marL="285750" marR="0" indent="-285750" algn="l" defTabSz="457200" rtl="0" eaLnBrk="1" fontAlgn="auto" latinLnBrk="0" hangingPunct="1">
                        <a:lnSpc>
                          <a:spcPct val="100000"/>
                        </a:lnSpc>
                        <a:spcBef>
                          <a:spcPts val="0"/>
                        </a:spcBef>
                        <a:spcAft>
                          <a:spcPts val="0"/>
                        </a:spcAft>
                        <a:buClrTx/>
                        <a:buSzTx/>
                        <a:buFont typeface="Arial"/>
                        <a:buChar char="•"/>
                        <a:tabLst/>
                        <a:defRPr/>
                      </a:pPr>
                      <a:r>
                        <a:rPr lang="en-GB" sz="2000" b="0" dirty="0" smtClean="0">
                          <a:solidFill>
                            <a:srgbClr val="000000"/>
                          </a:solidFill>
                          <a:effectLst/>
                          <a:latin typeface="Tahoma"/>
                          <a:ea typeface="Times New Roman"/>
                          <a:cs typeface="Tahoma"/>
                        </a:rPr>
                        <a:t>Self-employment </a:t>
                      </a:r>
                    </a:p>
                    <a:p>
                      <a:pPr marL="285750" marR="0" indent="-285750" algn="l" defTabSz="457200" rtl="0" eaLnBrk="1" fontAlgn="auto" latinLnBrk="0" hangingPunct="1">
                        <a:lnSpc>
                          <a:spcPct val="100000"/>
                        </a:lnSpc>
                        <a:spcBef>
                          <a:spcPts val="0"/>
                        </a:spcBef>
                        <a:spcAft>
                          <a:spcPts val="0"/>
                        </a:spcAft>
                        <a:buClrTx/>
                        <a:buSzTx/>
                        <a:buFont typeface="Arial"/>
                        <a:buChar char="•"/>
                        <a:tabLst/>
                        <a:defRPr/>
                      </a:pPr>
                      <a:r>
                        <a:rPr lang="en-GB" sz="2000" b="0" dirty="0" smtClean="0">
                          <a:solidFill>
                            <a:srgbClr val="000000"/>
                          </a:solidFill>
                          <a:effectLst/>
                          <a:latin typeface="Tahoma"/>
                          <a:ea typeface="Times New Roman"/>
                          <a:cs typeface="Tahoma"/>
                        </a:rPr>
                        <a:t>Employment with further training Higher Apprenticeship</a:t>
                      </a:r>
                      <a:endParaRPr lang="en-GB" sz="2000" b="0" dirty="0" smtClean="0">
                        <a:solidFill>
                          <a:srgbClr val="000000"/>
                        </a:solidFill>
                        <a:effectLst/>
                        <a:latin typeface="Tahoma"/>
                        <a:ea typeface="ＭＳ 明朝"/>
                        <a:cs typeface="Tahoma"/>
                      </a:endParaRPr>
                    </a:p>
                  </a:txBody>
                  <a:tcPr marL="68580" marR="68580" marT="0" marB="0" anchor="ct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lnT w="57150" cap="flat" cmpd="sng" algn="ctr">
                      <a:solidFill>
                        <a:scrgbClr r="0" g="0" b="0"/>
                      </a:solidFill>
                      <a:prstDash val="solid"/>
                      <a:round/>
                      <a:headEnd type="none" w="med" len="med"/>
                      <a:tailEnd type="none" w="med" len="med"/>
                    </a:lnT>
                    <a:lnB w="57150" cap="flat" cmpd="sng" algn="ctr">
                      <a:solidFill>
                        <a:scrgbClr r="0" g="0" b="0"/>
                      </a:solidFill>
                      <a:prstDash val="solid"/>
                      <a:round/>
                      <a:headEnd type="none" w="med" len="med"/>
                      <a:tailEnd type="none" w="med" len="med"/>
                    </a:lnB>
                    <a:solidFill>
                      <a:srgbClr val="23FE25"/>
                    </a:solidFill>
                  </a:tcPr>
                </a:tc>
              </a:tr>
            </a:tbl>
          </a:graphicData>
        </a:graphic>
      </p:graphicFrame>
      <p:sp>
        <p:nvSpPr>
          <p:cNvPr id="6" name="Explosion 1 5"/>
          <p:cNvSpPr/>
          <p:nvPr/>
        </p:nvSpPr>
        <p:spPr>
          <a:xfrm>
            <a:off x="104588" y="119530"/>
            <a:ext cx="9039411" cy="6484470"/>
          </a:xfrm>
          <a:prstGeom prst="irregularSeal1">
            <a:avLst/>
          </a:prstGeom>
          <a:solidFill>
            <a:srgbClr val="72E1E4"/>
          </a:solidFill>
          <a:ln w="76200" cmpd="sng">
            <a:solidFill>
              <a:srgbClr val="F200FD"/>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400" b="1" dirty="0" smtClean="0">
                <a:solidFill>
                  <a:schemeClr val="tx1"/>
                </a:solidFill>
                <a:latin typeface="Tahoma"/>
                <a:cs typeface="Tahoma"/>
              </a:rPr>
              <a:t>Are your students aware of this information?</a:t>
            </a:r>
            <a:endParaRPr lang="en-GB" sz="4400" b="1" dirty="0">
              <a:solidFill>
                <a:schemeClr val="tx1"/>
              </a:solidFill>
              <a:latin typeface="Tahoma"/>
              <a:cs typeface="Tahoma"/>
            </a:endParaRPr>
          </a:p>
        </p:txBody>
      </p:sp>
    </p:spTree>
    <p:extLst>
      <p:ext uri="{BB962C8B-B14F-4D97-AF65-F5344CB8AC3E}">
        <p14:creationId xmlns:p14="http://schemas.microsoft.com/office/powerpoint/2010/main" val="3431445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0"/>
            <a:ext cx="9165771" cy="1128791"/>
          </a:xfrm>
          <a:blipFill rotWithShape="1">
            <a:blip r:embed="rId2"/>
            <a:tile tx="0" ty="0" sx="100000" sy="100000" flip="none" algn="tl"/>
          </a:blipFill>
          <a:ln w="76200" cmpd="sng">
            <a:solidFill>
              <a:schemeClr val="tx1"/>
            </a:solidFill>
          </a:ln>
        </p:spPr>
        <p:txBody>
          <a:bodyPr/>
          <a:lstStyle/>
          <a:p>
            <a:r>
              <a:rPr lang="en-GB" dirty="0" smtClean="0">
                <a:latin typeface="Comic Sans MS"/>
                <a:cs typeface="Comic Sans MS"/>
              </a:rPr>
              <a:t> </a:t>
            </a:r>
            <a:endParaRPr lang="en-GB" dirty="0">
              <a:latin typeface="Comic Sans MS"/>
              <a:cs typeface="Comic Sans MS"/>
            </a:endParaRPr>
          </a:p>
        </p:txBody>
      </p:sp>
      <p:sp>
        <p:nvSpPr>
          <p:cNvPr id="3" name="Subtitle 2"/>
          <p:cNvSpPr>
            <a:spLocks noGrp="1"/>
          </p:cNvSpPr>
          <p:nvPr>
            <p:ph type="subTitle" idx="1"/>
          </p:nvPr>
        </p:nvSpPr>
        <p:spPr>
          <a:xfrm>
            <a:off x="-21775" y="1229408"/>
            <a:ext cx="9165773" cy="4028449"/>
          </a:xfrm>
          <a:solidFill>
            <a:schemeClr val="tx1"/>
          </a:solidFill>
          <a:ln w="76200" cmpd="sng">
            <a:solidFill>
              <a:srgbClr val="EF00FA"/>
            </a:solidFill>
          </a:ln>
        </p:spPr>
        <p:txBody>
          <a:bodyPr/>
          <a:lstStyle/>
          <a:p>
            <a:endParaRPr lang="en-GB" dirty="0" smtClean="0">
              <a:solidFill>
                <a:schemeClr val="bg1"/>
              </a:solidFill>
              <a:latin typeface="Comic Sans MS"/>
              <a:cs typeface="Comic Sans MS"/>
            </a:endParaRPr>
          </a:p>
          <a:p>
            <a:endParaRPr lang="en-GB" dirty="0" smtClean="0">
              <a:solidFill>
                <a:schemeClr val="bg1"/>
              </a:solidFill>
              <a:latin typeface="Comic Sans MS"/>
              <a:cs typeface="Comic Sans MS"/>
            </a:endParaRPr>
          </a:p>
          <a:p>
            <a:endParaRPr lang="en-GB" dirty="0" smtClean="0">
              <a:solidFill>
                <a:schemeClr val="bg1"/>
              </a:solidFill>
              <a:latin typeface="Comic Sans MS"/>
              <a:cs typeface="Comic Sans MS"/>
            </a:endParaRP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
        <p:nvSpPr>
          <p:cNvPr id="4" name="Rectangle 3"/>
          <p:cNvSpPr/>
          <p:nvPr/>
        </p:nvSpPr>
        <p:spPr>
          <a:xfrm>
            <a:off x="-21773" y="6857"/>
            <a:ext cx="9165771" cy="1107996"/>
          </a:xfrm>
          <a:prstGeom prst="rect">
            <a:avLst/>
          </a:prstGeom>
        </p:spPr>
        <p:txBody>
          <a:bodyPr wrap="square">
            <a:spAutoFit/>
          </a:bodyPr>
          <a:lstStyle/>
          <a:p>
            <a:pPr algn="ctr"/>
            <a:r>
              <a:rPr lang="en-GB" sz="2200" b="1" dirty="0">
                <a:latin typeface="Tahoma"/>
                <a:cs typeface="Tahoma"/>
              </a:rPr>
              <a:t>Currently all A level subjects comprise of an AS qualification in year one and an A2 qualification in year two with the AS grade contributing to the overall A2 grade. </a:t>
            </a:r>
          </a:p>
        </p:txBody>
      </p:sp>
      <p:sp>
        <p:nvSpPr>
          <p:cNvPr id="5" name="Rectangle 4"/>
          <p:cNvSpPr/>
          <p:nvPr/>
        </p:nvSpPr>
        <p:spPr>
          <a:xfrm>
            <a:off x="2" y="1315544"/>
            <a:ext cx="9143998" cy="4031873"/>
          </a:xfrm>
          <a:prstGeom prst="rect">
            <a:avLst/>
          </a:prstGeom>
        </p:spPr>
        <p:txBody>
          <a:bodyPr wrap="square">
            <a:spAutoFit/>
          </a:bodyPr>
          <a:lstStyle/>
          <a:p>
            <a:pPr algn="just"/>
            <a:r>
              <a:rPr lang="en-GB" sz="3200" b="1" dirty="0">
                <a:solidFill>
                  <a:srgbClr val="FFFF00"/>
                </a:solidFill>
                <a:latin typeface="Tahoma"/>
                <a:cs typeface="Tahoma"/>
              </a:rPr>
              <a:t>P</a:t>
            </a:r>
            <a:r>
              <a:rPr lang="en-GB" sz="3200" b="1" dirty="0" smtClean="0">
                <a:solidFill>
                  <a:srgbClr val="FFFF00"/>
                </a:solidFill>
                <a:latin typeface="Tahoma"/>
                <a:cs typeface="Tahoma"/>
              </a:rPr>
              <a:t>rincipal changes:</a:t>
            </a:r>
            <a:endParaRPr lang="en-GB" sz="3200" dirty="0">
              <a:solidFill>
                <a:srgbClr val="FFFF00"/>
              </a:solidFill>
              <a:latin typeface="Tahoma"/>
              <a:cs typeface="Tahoma"/>
            </a:endParaRPr>
          </a:p>
          <a:p>
            <a:pPr algn="just"/>
            <a:r>
              <a:rPr lang="en-GB" sz="2800" dirty="0">
                <a:solidFill>
                  <a:srgbClr val="FFFFFF"/>
                </a:solidFill>
                <a:latin typeface="Tahoma"/>
                <a:cs typeface="Tahoma"/>
              </a:rPr>
              <a:t>• AS qualifications and A </a:t>
            </a:r>
            <a:r>
              <a:rPr lang="en-GB" sz="2800" dirty="0" smtClean="0">
                <a:solidFill>
                  <a:srgbClr val="FFFFFF"/>
                </a:solidFill>
                <a:latin typeface="Tahoma"/>
                <a:cs typeface="Tahoma"/>
              </a:rPr>
              <a:t>Levels </a:t>
            </a:r>
            <a:r>
              <a:rPr lang="en-GB" sz="2800" dirty="0">
                <a:solidFill>
                  <a:srgbClr val="FFFFFF"/>
                </a:solidFill>
                <a:latin typeface="Tahoma"/>
                <a:cs typeface="Tahoma"/>
              </a:rPr>
              <a:t>are to be ‘decoupled’. This means that the AS qualification will no longer contribute to the overall A </a:t>
            </a:r>
            <a:r>
              <a:rPr lang="en-GB" sz="2800" dirty="0" smtClean="0">
                <a:solidFill>
                  <a:srgbClr val="FFFFFF"/>
                </a:solidFill>
                <a:latin typeface="Tahoma"/>
                <a:cs typeface="Tahoma"/>
              </a:rPr>
              <a:t>Level </a:t>
            </a:r>
            <a:r>
              <a:rPr lang="en-GB" sz="2800" dirty="0">
                <a:solidFill>
                  <a:srgbClr val="FFFFFF"/>
                </a:solidFill>
                <a:latin typeface="Tahoma"/>
                <a:cs typeface="Tahoma"/>
              </a:rPr>
              <a:t>grade.</a:t>
            </a:r>
            <a:br>
              <a:rPr lang="en-GB" sz="2800" dirty="0">
                <a:solidFill>
                  <a:srgbClr val="FFFFFF"/>
                </a:solidFill>
                <a:latin typeface="Tahoma"/>
                <a:cs typeface="Tahoma"/>
              </a:rPr>
            </a:br>
            <a:r>
              <a:rPr lang="en-GB" sz="2800" dirty="0">
                <a:solidFill>
                  <a:srgbClr val="FF6600"/>
                </a:solidFill>
                <a:latin typeface="Tahoma"/>
                <a:cs typeface="Tahoma"/>
              </a:rPr>
              <a:t>• A </a:t>
            </a:r>
            <a:r>
              <a:rPr lang="en-GB" sz="2800" dirty="0" smtClean="0">
                <a:solidFill>
                  <a:srgbClr val="FF6600"/>
                </a:solidFill>
                <a:latin typeface="Tahoma"/>
                <a:cs typeface="Tahoma"/>
              </a:rPr>
              <a:t>Levels </a:t>
            </a:r>
            <a:r>
              <a:rPr lang="en-GB" sz="2800" dirty="0">
                <a:solidFill>
                  <a:srgbClr val="FF6600"/>
                </a:solidFill>
                <a:latin typeface="Tahoma"/>
                <a:cs typeface="Tahoma"/>
              </a:rPr>
              <a:t>will become a two year ‘linear’ course, with exams at the end of the second year.</a:t>
            </a:r>
            <a:br>
              <a:rPr lang="en-GB" sz="2800" dirty="0">
                <a:solidFill>
                  <a:srgbClr val="FF6600"/>
                </a:solidFill>
                <a:latin typeface="Tahoma"/>
                <a:cs typeface="Tahoma"/>
              </a:rPr>
            </a:br>
            <a:r>
              <a:rPr lang="en-GB" sz="2800" dirty="0">
                <a:solidFill>
                  <a:srgbClr val="22FF1A"/>
                </a:solidFill>
                <a:latin typeface="Tahoma"/>
                <a:cs typeface="Tahoma"/>
              </a:rPr>
              <a:t>• Most A </a:t>
            </a:r>
            <a:r>
              <a:rPr lang="en-GB" sz="2800" dirty="0" smtClean="0">
                <a:solidFill>
                  <a:srgbClr val="22FF1A"/>
                </a:solidFill>
                <a:latin typeface="Tahoma"/>
                <a:cs typeface="Tahoma"/>
              </a:rPr>
              <a:t>Level </a:t>
            </a:r>
            <a:r>
              <a:rPr lang="en-GB" sz="2800" dirty="0">
                <a:solidFill>
                  <a:srgbClr val="22FF1A"/>
                </a:solidFill>
                <a:latin typeface="Tahoma"/>
                <a:cs typeface="Tahoma"/>
              </a:rPr>
              <a:t>subjects will be assessed through exams only, except for subjects where required skills should be </a:t>
            </a:r>
            <a:r>
              <a:rPr lang="en-GB" sz="2800" dirty="0" smtClean="0">
                <a:solidFill>
                  <a:srgbClr val="22FF1A"/>
                </a:solidFill>
                <a:latin typeface="Tahoma"/>
                <a:cs typeface="Tahoma"/>
              </a:rPr>
              <a:t>demonstrated.</a:t>
            </a:r>
            <a:endParaRPr lang="en-GB" sz="2800" dirty="0">
              <a:solidFill>
                <a:srgbClr val="22FF1A"/>
              </a:solidFill>
              <a:latin typeface="Tahoma"/>
              <a:cs typeface="Tahoma"/>
            </a:endParaRPr>
          </a:p>
        </p:txBody>
      </p:sp>
    </p:spTree>
    <p:extLst>
      <p:ext uri="{BB962C8B-B14F-4D97-AF65-F5344CB8AC3E}">
        <p14:creationId xmlns:p14="http://schemas.microsoft.com/office/powerpoint/2010/main" val="27996921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1"/>
            <a:ext cx="9165771" cy="774478"/>
          </a:xfrm>
          <a:blipFill rotWithShape="1">
            <a:blip r:embed="rId2"/>
            <a:tile tx="0" ty="0" sx="100000" sy="100000" flip="none" algn="tl"/>
          </a:blipFill>
          <a:ln w="76200" cmpd="sng">
            <a:solidFill>
              <a:schemeClr val="tx1"/>
            </a:solidFill>
          </a:ln>
        </p:spPr>
        <p:txBody>
          <a:bodyPr>
            <a:noAutofit/>
          </a:bodyPr>
          <a:lstStyle/>
          <a:p>
            <a:r>
              <a:rPr lang="en-GB" sz="3800" b="1" dirty="0" smtClean="0">
                <a:latin typeface="Tahoma"/>
                <a:cs typeface="Tahoma"/>
              </a:rPr>
              <a:t> New format from September 2015:</a:t>
            </a:r>
            <a:endParaRPr lang="en-GB" sz="3800" b="1" dirty="0">
              <a:latin typeface="Tahoma"/>
              <a:cs typeface="Tahoma"/>
            </a:endParaRPr>
          </a:p>
        </p:txBody>
      </p:sp>
      <p:sp>
        <p:nvSpPr>
          <p:cNvPr id="3" name="Subtitle 2"/>
          <p:cNvSpPr>
            <a:spLocks noGrp="1"/>
          </p:cNvSpPr>
          <p:nvPr>
            <p:ph type="subTitle" idx="1"/>
          </p:nvPr>
        </p:nvSpPr>
        <p:spPr>
          <a:xfrm>
            <a:off x="0" y="898394"/>
            <a:ext cx="9144000" cy="4430014"/>
          </a:xfrm>
          <a:solidFill>
            <a:schemeClr val="tx1"/>
          </a:solidFill>
          <a:ln w="76200" cmpd="sng">
            <a:solidFill>
              <a:srgbClr val="EF00FA"/>
            </a:solidFill>
          </a:ln>
        </p:spPr>
        <p:txBody>
          <a:bodyPr>
            <a:normAutofit fontScale="85000" lnSpcReduction="20000"/>
          </a:bodyPr>
          <a:lstStyle/>
          <a:p>
            <a:pPr algn="just">
              <a:lnSpc>
                <a:spcPct val="120000"/>
              </a:lnSpc>
            </a:pPr>
            <a:r>
              <a:rPr lang="en-GB" dirty="0" smtClean="0">
                <a:solidFill>
                  <a:schemeClr val="bg1"/>
                </a:solidFill>
                <a:latin typeface="Tahoma"/>
                <a:cs typeface="Tahoma"/>
              </a:rPr>
              <a:t>English </a:t>
            </a:r>
            <a:r>
              <a:rPr lang="en-GB" dirty="0">
                <a:solidFill>
                  <a:schemeClr val="bg1"/>
                </a:solidFill>
                <a:latin typeface="Tahoma"/>
                <a:cs typeface="Tahoma"/>
              </a:rPr>
              <a:t>Literature, </a:t>
            </a:r>
            <a:r>
              <a:rPr lang="en-GB" dirty="0" smtClean="0">
                <a:solidFill>
                  <a:schemeClr val="bg1"/>
                </a:solidFill>
                <a:latin typeface="Tahoma"/>
                <a:cs typeface="Tahoma"/>
              </a:rPr>
              <a:t>Language and combined</a:t>
            </a:r>
            <a:r>
              <a:rPr lang="en-GB" dirty="0">
                <a:solidFill>
                  <a:schemeClr val="bg1"/>
                </a:solidFill>
                <a:latin typeface="Tahoma"/>
                <a:cs typeface="Tahoma"/>
              </a:rPr>
              <a:t/>
            </a:r>
            <a:br>
              <a:rPr lang="en-GB" dirty="0">
                <a:solidFill>
                  <a:schemeClr val="bg1"/>
                </a:solidFill>
                <a:latin typeface="Tahoma"/>
                <a:cs typeface="Tahoma"/>
              </a:rPr>
            </a:br>
            <a:r>
              <a:rPr lang="en-GB" dirty="0" smtClean="0">
                <a:solidFill>
                  <a:srgbClr val="FFFF00"/>
                </a:solidFill>
                <a:latin typeface="Tahoma"/>
                <a:cs typeface="Tahoma"/>
              </a:rPr>
              <a:t>Biology</a:t>
            </a:r>
            <a:r>
              <a:rPr lang="en-GB" dirty="0">
                <a:solidFill>
                  <a:srgbClr val="FFFF00"/>
                </a:solidFill>
                <a:latin typeface="Tahoma"/>
                <a:cs typeface="Tahoma"/>
              </a:rPr>
              <a:t>, </a:t>
            </a:r>
            <a:r>
              <a:rPr lang="en-GB" dirty="0" smtClean="0">
                <a:solidFill>
                  <a:srgbClr val="FFFF00"/>
                </a:solidFill>
                <a:latin typeface="Tahoma"/>
                <a:cs typeface="Tahoma"/>
              </a:rPr>
              <a:t>Chemistry</a:t>
            </a:r>
            <a:r>
              <a:rPr lang="en-GB" dirty="0">
                <a:solidFill>
                  <a:srgbClr val="FFFF00"/>
                </a:solidFill>
                <a:latin typeface="Tahoma"/>
                <a:cs typeface="Tahoma"/>
              </a:rPr>
              <a:t>, </a:t>
            </a:r>
            <a:r>
              <a:rPr lang="en-GB" dirty="0" smtClean="0">
                <a:solidFill>
                  <a:srgbClr val="FFFF00"/>
                </a:solidFill>
                <a:latin typeface="Tahoma"/>
                <a:cs typeface="Tahoma"/>
              </a:rPr>
              <a:t>Physics</a:t>
            </a:r>
          </a:p>
          <a:p>
            <a:pPr algn="just">
              <a:lnSpc>
                <a:spcPct val="120000"/>
              </a:lnSpc>
            </a:pPr>
            <a:r>
              <a:rPr lang="en-GB" dirty="0" smtClean="0">
                <a:solidFill>
                  <a:schemeClr val="bg1"/>
                </a:solidFill>
                <a:latin typeface="Tahoma"/>
                <a:cs typeface="Tahoma"/>
              </a:rPr>
              <a:t>Sociology</a:t>
            </a:r>
          </a:p>
          <a:p>
            <a:pPr algn="just">
              <a:lnSpc>
                <a:spcPct val="120000"/>
              </a:lnSpc>
            </a:pPr>
            <a:r>
              <a:rPr lang="en-GB" dirty="0" smtClean="0">
                <a:solidFill>
                  <a:srgbClr val="FFFF00"/>
                </a:solidFill>
                <a:latin typeface="Tahoma"/>
                <a:cs typeface="Tahoma"/>
              </a:rPr>
              <a:t>History</a:t>
            </a:r>
          </a:p>
          <a:p>
            <a:pPr algn="just">
              <a:lnSpc>
                <a:spcPct val="120000"/>
              </a:lnSpc>
            </a:pPr>
            <a:r>
              <a:rPr lang="en-GB" dirty="0" smtClean="0">
                <a:solidFill>
                  <a:schemeClr val="bg1"/>
                </a:solidFill>
                <a:latin typeface="Tahoma"/>
                <a:cs typeface="Tahoma"/>
              </a:rPr>
              <a:t>Psychology</a:t>
            </a:r>
          </a:p>
          <a:p>
            <a:pPr algn="just">
              <a:lnSpc>
                <a:spcPct val="120000"/>
              </a:lnSpc>
            </a:pPr>
            <a:r>
              <a:rPr lang="en-GB" dirty="0" smtClean="0">
                <a:solidFill>
                  <a:srgbClr val="FFFF00"/>
                </a:solidFill>
                <a:latin typeface="Tahoma"/>
                <a:cs typeface="Tahoma"/>
              </a:rPr>
              <a:t>Business Studies </a:t>
            </a:r>
          </a:p>
          <a:p>
            <a:pPr algn="just">
              <a:lnSpc>
                <a:spcPct val="120000"/>
              </a:lnSpc>
            </a:pPr>
            <a:r>
              <a:rPr lang="en-GB" dirty="0" smtClean="0">
                <a:solidFill>
                  <a:schemeClr val="bg1"/>
                </a:solidFill>
                <a:latin typeface="Tahoma"/>
                <a:cs typeface="Tahoma"/>
              </a:rPr>
              <a:t>Economics</a:t>
            </a:r>
          </a:p>
          <a:p>
            <a:pPr algn="just">
              <a:lnSpc>
                <a:spcPct val="120000"/>
              </a:lnSpc>
            </a:pPr>
            <a:r>
              <a:rPr lang="en-GB" dirty="0" smtClean="0">
                <a:solidFill>
                  <a:srgbClr val="FFFF00"/>
                </a:solidFill>
                <a:latin typeface="Tahoma"/>
                <a:cs typeface="Tahoma"/>
              </a:rPr>
              <a:t>Computer Science</a:t>
            </a:r>
          </a:p>
          <a:p>
            <a:pPr algn="just">
              <a:lnSpc>
                <a:spcPct val="120000"/>
              </a:lnSpc>
            </a:pPr>
            <a:r>
              <a:rPr lang="en-GB" dirty="0" smtClean="0">
                <a:solidFill>
                  <a:schemeClr val="bg1"/>
                </a:solidFill>
                <a:latin typeface="Tahoma"/>
                <a:cs typeface="Tahoma"/>
              </a:rPr>
              <a:t>Art </a:t>
            </a:r>
            <a:r>
              <a:rPr lang="en-GB" dirty="0">
                <a:solidFill>
                  <a:schemeClr val="bg1"/>
                </a:solidFill>
                <a:latin typeface="Tahoma"/>
                <a:cs typeface="Tahoma"/>
              </a:rPr>
              <a:t>and </a:t>
            </a:r>
            <a:r>
              <a:rPr lang="en-GB" dirty="0" smtClean="0">
                <a:solidFill>
                  <a:schemeClr val="bg1"/>
                </a:solidFill>
                <a:latin typeface="Tahoma"/>
                <a:cs typeface="Tahoma"/>
              </a:rPr>
              <a:t>Design</a:t>
            </a:r>
          </a:p>
          <a:p>
            <a:endParaRPr lang="en-GB" dirty="0">
              <a:solidFill>
                <a:schemeClr val="bg1"/>
              </a:solidFill>
              <a:latin typeface="Comic Sans MS"/>
              <a:cs typeface="Comic Sans MS"/>
            </a:endParaRP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Tree>
    <p:extLst>
      <p:ext uri="{BB962C8B-B14F-4D97-AF65-F5344CB8AC3E}">
        <p14:creationId xmlns:p14="http://schemas.microsoft.com/office/powerpoint/2010/main" val="27996921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1"/>
            <a:ext cx="9165771" cy="774478"/>
          </a:xfrm>
          <a:blipFill rotWithShape="1">
            <a:blip r:embed="rId2"/>
            <a:tile tx="0" ty="0" sx="100000" sy="100000" flip="none" algn="tl"/>
          </a:blipFill>
          <a:ln w="76200" cmpd="sng">
            <a:solidFill>
              <a:schemeClr val="tx1"/>
            </a:solidFill>
          </a:ln>
        </p:spPr>
        <p:txBody>
          <a:bodyPr>
            <a:noAutofit/>
          </a:bodyPr>
          <a:lstStyle/>
          <a:p>
            <a:r>
              <a:rPr lang="en-GB" sz="3800" b="1" dirty="0" smtClean="0">
                <a:latin typeface="Tahoma"/>
                <a:cs typeface="Tahoma"/>
              </a:rPr>
              <a:t> New format from September 2016:</a:t>
            </a:r>
            <a:endParaRPr lang="en-GB" sz="3800" b="1" dirty="0">
              <a:latin typeface="Tahoma"/>
              <a:cs typeface="Tahoma"/>
            </a:endParaRPr>
          </a:p>
        </p:txBody>
      </p:sp>
      <p:sp>
        <p:nvSpPr>
          <p:cNvPr id="3" name="Subtitle 2"/>
          <p:cNvSpPr>
            <a:spLocks noGrp="1"/>
          </p:cNvSpPr>
          <p:nvPr>
            <p:ph type="subTitle" idx="1"/>
          </p:nvPr>
        </p:nvSpPr>
        <p:spPr>
          <a:xfrm>
            <a:off x="0" y="898394"/>
            <a:ext cx="9144000" cy="4430014"/>
          </a:xfrm>
          <a:solidFill>
            <a:schemeClr val="tx1"/>
          </a:solidFill>
          <a:ln w="76200" cmpd="sng">
            <a:solidFill>
              <a:srgbClr val="EF00FA"/>
            </a:solidFill>
          </a:ln>
        </p:spPr>
        <p:txBody>
          <a:bodyPr>
            <a:normAutofit lnSpcReduction="10000"/>
          </a:bodyPr>
          <a:lstStyle/>
          <a:p>
            <a:pPr algn="l"/>
            <a:r>
              <a:rPr lang="en-GB" dirty="0" smtClean="0">
                <a:solidFill>
                  <a:srgbClr val="FFFFFF"/>
                </a:solidFill>
                <a:latin typeface="Tahoma"/>
                <a:cs typeface="Tahoma"/>
              </a:rPr>
              <a:t>Dance</a:t>
            </a:r>
          </a:p>
          <a:p>
            <a:pPr algn="l"/>
            <a:r>
              <a:rPr lang="en-GB" dirty="0" smtClean="0">
                <a:solidFill>
                  <a:srgbClr val="22FF1A"/>
                </a:solidFill>
                <a:latin typeface="Tahoma"/>
                <a:cs typeface="Tahoma"/>
              </a:rPr>
              <a:t>Drama</a:t>
            </a:r>
          </a:p>
          <a:p>
            <a:pPr algn="l"/>
            <a:r>
              <a:rPr lang="en-GB" dirty="0" smtClean="0">
                <a:solidFill>
                  <a:srgbClr val="FFFFFF"/>
                </a:solidFill>
                <a:latin typeface="Tahoma"/>
                <a:cs typeface="Tahoma"/>
              </a:rPr>
              <a:t>Music</a:t>
            </a:r>
          </a:p>
          <a:p>
            <a:pPr algn="l"/>
            <a:r>
              <a:rPr lang="en-GB" dirty="0" smtClean="0">
                <a:solidFill>
                  <a:srgbClr val="22FF1A"/>
                </a:solidFill>
                <a:latin typeface="Tahoma"/>
                <a:cs typeface="Tahoma"/>
              </a:rPr>
              <a:t>Geography</a:t>
            </a:r>
          </a:p>
          <a:p>
            <a:pPr algn="l"/>
            <a:r>
              <a:rPr lang="en-GB" dirty="0" smtClean="0">
                <a:solidFill>
                  <a:srgbClr val="FFFFFF"/>
                </a:solidFill>
                <a:latin typeface="Tahoma"/>
                <a:cs typeface="Tahoma"/>
              </a:rPr>
              <a:t>Modern Foreign Languages</a:t>
            </a:r>
          </a:p>
          <a:p>
            <a:pPr algn="l"/>
            <a:r>
              <a:rPr lang="en-GB" dirty="0" smtClean="0">
                <a:solidFill>
                  <a:srgbClr val="22FF1A"/>
                </a:solidFill>
                <a:latin typeface="Tahoma"/>
                <a:cs typeface="Tahoma"/>
              </a:rPr>
              <a:t>Classical Languages</a:t>
            </a:r>
            <a:r>
              <a:rPr lang="en-GB" dirty="0">
                <a:solidFill>
                  <a:srgbClr val="22FF1A"/>
                </a:solidFill>
                <a:latin typeface="Tahoma"/>
                <a:cs typeface="Tahoma"/>
              </a:rPr>
              <a:t/>
            </a:r>
            <a:br>
              <a:rPr lang="en-GB" dirty="0">
                <a:solidFill>
                  <a:srgbClr val="22FF1A"/>
                </a:solidFill>
                <a:latin typeface="Tahoma"/>
                <a:cs typeface="Tahoma"/>
              </a:rPr>
            </a:br>
            <a:r>
              <a:rPr lang="en-GB" dirty="0" smtClean="0">
                <a:solidFill>
                  <a:srgbClr val="FFFFFF"/>
                </a:solidFill>
                <a:latin typeface="Tahoma"/>
                <a:cs typeface="Tahoma"/>
              </a:rPr>
              <a:t>Physical Education</a:t>
            </a:r>
          </a:p>
          <a:p>
            <a:pPr algn="l"/>
            <a:r>
              <a:rPr lang="en-GB" dirty="0" smtClean="0">
                <a:solidFill>
                  <a:srgbClr val="22FF1A"/>
                </a:solidFill>
                <a:latin typeface="Tahoma"/>
                <a:cs typeface="Tahoma"/>
              </a:rPr>
              <a:t>Religious Studies</a:t>
            </a:r>
          </a:p>
          <a:p>
            <a:endParaRPr lang="en-GB" dirty="0" smtClean="0">
              <a:solidFill>
                <a:schemeClr val="bg1"/>
              </a:solidFill>
              <a:latin typeface="Comic Sans MS"/>
              <a:cs typeface="Comic Sans MS"/>
            </a:endParaRPr>
          </a:p>
          <a:p>
            <a:endParaRPr lang="en-GB" dirty="0">
              <a:solidFill>
                <a:schemeClr val="bg1"/>
              </a:solidFill>
              <a:latin typeface="Comic Sans MS"/>
              <a:cs typeface="Comic Sans MS"/>
            </a:endParaRP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Tree>
    <p:extLst>
      <p:ext uri="{BB962C8B-B14F-4D97-AF65-F5344CB8AC3E}">
        <p14:creationId xmlns:p14="http://schemas.microsoft.com/office/powerpoint/2010/main" val="8002397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1"/>
            <a:ext cx="9165771" cy="774478"/>
          </a:xfrm>
          <a:blipFill rotWithShape="1">
            <a:blip r:embed="rId2"/>
            <a:tile tx="0" ty="0" sx="100000" sy="100000" flip="none" algn="tl"/>
          </a:blipFill>
          <a:ln w="76200" cmpd="sng">
            <a:solidFill>
              <a:schemeClr val="tx1"/>
            </a:solidFill>
          </a:ln>
        </p:spPr>
        <p:txBody>
          <a:bodyPr>
            <a:noAutofit/>
          </a:bodyPr>
          <a:lstStyle/>
          <a:p>
            <a:r>
              <a:rPr lang="en-GB" sz="3800" b="1" dirty="0" smtClean="0">
                <a:latin typeface="Tahoma"/>
                <a:cs typeface="Tahoma"/>
              </a:rPr>
              <a:t> New format from September 2017:</a:t>
            </a:r>
            <a:endParaRPr lang="en-GB" sz="3800" b="1" dirty="0">
              <a:latin typeface="Tahoma"/>
              <a:cs typeface="Tahoma"/>
            </a:endParaRPr>
          </a:p>
        </p:txBody>
      </p:sp>
      <p:sp>
        <p:nvSpPr>
          <p:cNvPr id="3" name="Subtitle 2"/>
          <p:cNvSpPr>
            <a:spLocks noGrp="1"/>
          </p:cNvSpPr>
          <p:nvPr>
            <p:ph type="subTitle" idx="1"/>
          </p:nvPr>
        </p:nvSpPr>
        <p:spPr>
          <a:xfrm>
            <a:off x="0" y="898394"/>
            <a:ext cx="9144000" cy="4430014"/>
          </a:xfrm>
          <a:solidFill>
            <a:schemeClr val="tx1"/>
          </a:solidFill>
          <a:ln w="76200" cmpd="sng">
            <a:solidFill>
              <a:srgbClr val="EF00FA"/>
            </a:solidFill>
          </a:ln>
        </p:spPr>
        <p:txBody>
          <a:bodyPr>
            <a:normAutofit fontScale="40000" lnSpcReduction="20000"/>
          </a:bodyPr>
          <a:lstStyle/>
          <a:p>
            <a:pPr algn="just"/>
            <a:endParaRPr lang="en-GB" sz="5200" dirty="0" smtClean="0">
              <a:solidFill>
                <a:srgbClr val="FFFFFF"/>
              </a:solidFill>
              <a:latin typeface="Tahoma"/>
              <a:cs typeface="Tahoma"/>
            </a:endParaRPr>
          </a:p>
          <a:p>
            <a:pPr algn="just"/>
            <a:r>
              <a:rPr lang="en-GB" sz="16500" b="1" dirty="0" smtClean="0">
                <a:solidFill>
                  <a:srgbClr val="FFFFFF"/>
                </a:solidFill>
                <a:latin typeface="Tahoma"/>
                <a:cs typeface="Tahoma"/>
              </a:rPr>
              <a:t>Mathematics</a:t>
            </a:r>
          </a:p>
          <a:p>
            <a:pPr algn="just"/>
            <a:r>
              <a:rPr lang="en-GB" sz="16500" b="1" dirty="0" smtClean="0">
                <a:solidFill>
                  <a:srgbClr val="FF6600"/>
                </a:solidFill>
                <a:latin typeface="Tahoma"/>
                <a:cs typeface="Tahoma"/>
              </a:rPr>
              <a:t>Further Mathematics</a:t>
            </a:r>
          </a:p>
          <a:p>
            <a:pPr algn="just"/>
            <a:r>
              <a:rPr lang="en-GB" sz="5800" dirty="0" smtClean="0">
                <a:solidFill>
                  <a:srgbClr val="000000"/>
                </a:solidFill>
                <a:effectLst/>
                <a:latin typeface="Arial"/>
                <a:ea typeface="ＭＳ 明朝"/>
                <a:cs typeface="Times New Roman"/>
              </a:rPr>
              <a:t>;</a:t>
            </a:r>
            <a:br>
              <a:rPr lang="en-GB" sz="5800" dirty="0" smtClean="0">
                <a:solidFill>
                  <a:srgbClr val="000000"/>
                </a:solidFill>
                <a:effectLst/>
                <a:latin typeface="Arial"/>
                <a:ea typeface="ＭＳ 明朝"/>
                <a:cs typeface="Times New Roman"/>
              </a:rPr>
            </a:br>
            <a:r>
              <a:rPr lang="en-GB" dirty="0" smtClean="0">
                <a:solidFill>
                  <a:srgbClr val="000000"/>
                </a:solidFill>
                <a:effectLst/>
                <a:latin typeface="Arial"/>
                <a:ea typeface="ＭＳ 明朝"/>
                <a:cs typeface="Times New Roman"/>
              </a:rPr>
              <a:t>• Geography;</a:t>
            </a:r>
            <a:br>
              <a:rPr lang="en-GB" dirty="0" smtClean="0">
                <a:solidFill>
                  <a:srgbClr val="000000"/>
                </a:solidFill>
                <a:effectLst/>
                <a:latin typeface="Arial"/>
                <a:ea typeface="ＭＳ 明朝"/>
                <a:cs typeface="Times New Roman"/>
              </a:rPr>
            </a:br>
            <a:r>
              <a:rPr lang="en-GB" dirty="0" smtClean="0">
                <a:solidFill>
                  <a:srgbClr val="000000"/>
                </a:solidFill>
                <a:effectLst/>
                <a:latin typeface="Arial"/>
                <a:ea typeface="ＭＳ 明朝"/>
                <a:cs typeface="Times New Roman"/>
              </a:rPr>
              <a:t>• Maths and Further maths; (now 2017 - updated December 2014)</a:t>
            </a:r>
            <a:br>
              <a:rPr lang="en-GB" dirty="0" smtClean="0">
                <a:solidFill>
                  <a:srgbClr val="000000"/>
                </a:solidFill>
                <a:effectLst/>
                <a:latin typeface="Arial"/>
                <a:ea typeface="ＭＳ 明朝"/>
                <a:cs typeface="Times New Roman"/>
              </a:rPr>
            </a:br>
            <a:r>
              <a:rPr lang="en-GB" dirty="0" smtClean="0">
                <a:solidFill>
                  <a:srgbClr val="000000"/>
                </a:solidFill>
                <a:effectLst/>
                <a:latin typeface="Arial"/>
                <a:ea typeface="ＭＳ 明朝"/>
                <a:cs typeface="Times New Roman"/>
              </a:rPr>
              <a:t>• Modern foreign languages;</a:t>
            </a:r>
            <a:br>
              <a:rPr lang="en-GB" dirty="0" smtClean="0">
                <a:solidFill>
                  <a:srgbClr val="000000"/>
                </a:solidFill>
                <a:effectLst/>
                <a:latin typeface="Arial"/>
                <a:ea typeface="ＭＳ 明朝"/>
                <a:cs typeface="Times New Roman"/>
              </a:rPr>
            </a:br>
            <a:r>
              <a:rPr lang="en-GB" dirty="0" smtClean="0">
                <a:solidFill>
                  <a:srgbClr val="000000"/>
                </a:solidFill>
                <a:effectLst/>
                <a:latin typeface="Arial"/>
                <a:ea typeface="ＭＳ 明朝"/>
                <a:cs typeface="Times New Roman"/>
              </a:rPr>
              <a:t>• Classical languages;</a:t>
            </a:r>
            <a:br>
              <a:rPr lang="en-GB" dirty="0" smtClean="0">
                <a:solidFill>
                  <a:srgbClr val="000000"/>
                </a:solidFill>
                <a:effectLst/>
                <a:latin typeface="Arial"/>
                <a:ea typeface="ＭＳ 明朝"/>
                <a:cs typeface="Times New Roman"/>
              </a:rPr>
            </a:br>
            <a:r>
              <a:rPr lang="en-GB" dirty="0" smtClean="0">
                <a:solidFill>
                  <a:srgbClr val="000000"/>
                </a:solidFill>
                <a:effectLst/>
                <a:latin typeface="Arial"/>
                <a:ea typeface="ＭＳ 明朝"/>
                <a:cs typeface="Times New Roman"/>
              </a:rPr>
              <a:t>• Physical education; and</a:t>
            </a:r>
            <a:br>
              <a:rPr lang="en-GB" dirty="0" smtClean="0">
                <a:solidFill>
                  <a:srgbClr val="000000"/>
                </a:solidFill>
                <a:effectLst/>
                <a:latin typeface="Arial"/>
                <a:ea typeface="ＭＳ 明朝"/>
                <a:cs typeface="Times New Roman"/>
              </a:rPr>
            </a:br>
            <a:r>
              <a:rPr lang="en-GB" dirty="0" smtClean="0">
                <a:solidFill>
                  <a:srgbClr val="000000"/>
                </a:solidFill>
                <a:effectLst/>
                <a:latin typeface="Arial"/>
                <a:ea typeface="ＭＳ 明朝"/>
                <a:cs typeface="Times New Roman"/>
              </a:rPr>
              <a:t>• Religious studies.</a:t>
            </a:r>
            <a:r>
              <a:rPr lang="en-GB" dirty="0" smtClean="0">
                <a:effectLst/>
              </a:rPr>
              <a:t> </a:t>
            </a:r>
            <a:endParaRPr lang="en-GB" dirty="0">
              <a:solidFill>
                <a:schemeClr val="bg1"/>
              </a:solidFill>
              <a:latin typeface="Comic Sans MS"/>
              <a:cs typeface="Comic Sans MS"/>
            </a:endParaRP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Tree>
    <p:extLst>
      <p:ext uri="{BB962C8B-B14F-4D97-AF65-F5344CB8AC3E}">
        <p14:creationId xmlns:p14="http://schemas.microsoft.com/office/powerpoint/2010/main" val="11581839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0"/>
            <a:ext cx="9165771" cy="1121328"/>
          </a:xfrm>
          <a:blipFill rotWithShape="1">
            <a:blip r:embed="rId2"/>
            <a:tile tx="0" ty="0" sx="100000" sy="100000" flip="none" algn="tl"/>
          </a:blipFill>
          <a:ln w="76200" cmpd="sng">
            <a:solidFill>
              <a:schemeClr val="tx1"/>
            </a:solidFill>
          </a:ln>
        </p:spPr>
        <p:txBody>
          <a:bodyPr/>
          <a:lstStyle/>
          <a:p>
            <a:r>
              <a:rPr lang="en-GB" dirty="0" smtClean="0">
                <a:latin typeface="Comic Sans MS"/>
                <a:cs typeface="Comic Sans MS"/>
              </a:rPr>
              <a:t> </a:t>
            </a:r>
            <a:endParaRPr lang="en-GB" dirty="0">
              <a:latin typeface="Comic Sans MS"/>
              <a:cs typeface="Comic Sans MS"/>
            </a:endParaRPr>
          </a:p>
        </p:txBody>
      </p:sp>
      <p:sp>
        <p:nvSpPr>
          <p:cNvPr id="3" name="Subtitle 2"/>
          <p:cNvSpPr>
            <a:spLocks noGrp="1"/>
          </p:cNvSpPr>
          <p:nvPr>
            <p:ph type="subTitle" idx="1"/>
          </p:nvPr>
        </p:nvSpPr>
        <p:spPr>
          <a:xfrm>
            <a:off x="0" y="1256427"/>
            <a:ext cx="9144000" cy="4071980"/>
          </a:xfrm>
          <a:solidFill>
            <a:schemeClr val="tx1"/>
          </a:solidFill>
          <a:ln w="76200" cmpd="sng">
            <a:solidFill>
              <a:srgbClr val="EF00FA"/>
            </a:solidFill>
          </a:ln>
        </p:spPr>
        <p:txBody>
          <a:bodyPr>
            <a:noAutofit/>
          </a:bodyPr>
          <a:lstStyle/>
          <a:p>
            <a:pPr algn="just">
              <a:lnSpc>
                <a:spcPct val="120000"/>
              </a:lnSpc>
            </a:pPr>
            <a:endParaRPr lang="en-GB" sz="800" b="1" dirty="0">
              <a:solidFill>
                <a:srgbClr val="FFFFFF"/>
              </a:solidFill>
              <a:latin typeface="Tahoma"/>
              <a:cs typeface="Tahoma"/>
            </a:endParaRP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
        <p:nvSpPr>
          <p:cNvPr id="4" name="Rectangle 3"/>
          <p:cNvSpPr/>
          <p:nvPr/>
        </p:nvSpPr>
        <p:spPr>
          <a:xfrm>
            <a:off x="-21772" y="202650"/>
            <a:ext cx="9143997" cy="615553"/>
          </a:xfrm>
          <a:prstGeom prst="rect">
            <a:avLst/>
          </a:prstGeom>
        </p:spPr>
        <p:txBody>
          <a:bodyPr wrap="square">
            <a:spAutoFit/>
          </a:bodyPr>
          <a:lstStyle/>
          <a:p>
            <a:pPr algn="ctr"/>
            <a:r>
              <a:rPr lang="en-GB" sz="3400" b="1" dirty="0">
                <a:latin typeface="Tahoma"/>
                <a:cs typeface="Tahoma"/>
              </a:rPr>
              <a:t>Some specific examples </a:t>
            </a:r>
            <a:r>
              <a:rPr lang="en-GB" sz="3400" b="1" dirty="0" smtClean="0">
                <a:latin typeface="Tahoma"/>
                <a:cs typeface="Tahoma"/>
              </a:rPr>
              <a:t>of </a:t>
            </a:r>
            <a:r>
              <a:rPr lang="en-GB" sz="3400" b="1" dirty="0">
                <a:latin typeface="Tahoma"/>
                <a:cs typeface="Tahoma"/>
              </a:rPr>
              <a:t>the </a:t>
            </a:r>
            <a:r>
              <a:rPr lang="en-GB" sz="3400" b="1" dirty="0" smtClean="0">
                <a:latin typeface="Tahoma"/>
                <a:cs typeface="Tahoma"/>
              </a:rPr>
              <a:t>changes:</a:t>
            </a:r>
            <a:endParaRPr lang="en-GB" sz="3400" dirty="0">
              <a:latin typeface="Tahoma"/>
              <a:cs typeface="Tahoma"/>
            </a:endParaRPr>
          </a:p>
        </p:txBody>
      </p:sp>
      <p:graphicFrame>
        <p:nvGraphicFramePr>
          <p:cNvPr id="5" name="Table 4"/>
          <p:cNvGraphicFramePr>
            <a:graphicFrameLocks noGrp="1"/>
          </p:cNvGraphicFramePr>
          <p:nvPr>
            <p:extLst>
              <p:ext uri="{D42A27DB-BD31-4B8C-83A1-F6EECF244321}">
                <p14:modId xmlns:p14="http://schemas.microsoft.com/office/powerpoint/2010/main" val="3975263910"/>
              </p:ext>
            </p:extLst>
          </p:nvPr>
        </p:nvGraphicFramePr>
        <p:xfrm>
          <a:off x="189164" y="1408780"/>
          <a:ext cx="8796074" cy="3806068"/>
        </p:xfrm>
        <a:graphic>
          <a:graphicData uri="http://schemas.openxmlformats.org/drawingml/2006/table">
            <a:tbl>
              <a:tblPr firstRow="1" bandRow="1">
                <a:tableStyleId>{5C22544A-7EE6-4342-B048-85BDC9FD1C3A}</a:tableStyleId>
              </a:tblPr>
              <a:tblGrid>
                <a:gridCol w="1527252"/>
                <a:gridCol w="7268822"/>
              </a:tblGrid>
              <a:tr h="782607">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800" b="1" dirty="0" smtClean="0">
                          <a:solidFill>
                            <a:schemeClr val="tx1"/>
                          </a:solidFill>
                          <a:latin typeface="Tahoma"/>
                          <a:cs typeface="Tahoma"/>
                        </a:rPr>
                        <a:t>Science: </a:t>
                      </a:r>
                      <a:endParaRPr lang="en-GB" dirty="0">
                        <a:solidFill>
                          <a:schemeClr val="tx1"/>
                        </a:solidFill>
                      </a:endParaRPr>
                    </a:p>
                  </a:txBody>
                  <a:tcPr anchor="ctr">
                    <a:lnL w="76200" cap="flat" cmpd="sng" algn="ctr">
                      <a:solidFill>
                        <a:scrgbClr r="0" g="0" b="0"/>
                      </a:solidFill>
                      <a:prstDash val="solid"/>
                      <a:round/>
                      <a:headEnd type="none" w="med" len="med"/>
                      <a:tailEnd type="none" w="med" len="med"/>
                    </a:lnL>
                    <a:lnR w="76200" cap="flat" cmpd="sng" algn="ctr">
                      <a:solidFill>
                        <a:scrgbClr r="0" g="0" b="0"/>
                      </a:solidFill>
                      <a:prstDash val="solid"/>
                      <a:round/>
                      <a:headEnd type="none" w="med" len="med"/>
                      <a:tailEnd type="none" w="med" len="med"/>
                    </a:lnR>
                    <a:lnT w="76200" cap="flat" cmpd="sng" algn="ctr">
                      <a:solidFill>
                        <a:scrgbClr r="0" g="0" b="0"/>
                      </a:solidFill>
                      <a:prstDash val="solid"/>
                      <a:round/>
                      <a:headEnd type="none" w="med" len="med"/>
                      <a:tailEnd type="none" w="med" len="med"/>
                    </a:lnT>
                    <a:lnB w="76200" cap="flat" cmpd="sng" algn="ctr">
                      <a:solidFill>
                        <a:scrgbClr r="0" g="0" b="0"/>
                      </a:solidFill>
                      <a:prstDash val="solid"/>
                      <a:round/>
                      <a:headEnd type="none" w="med" len="med"/>
                      <a:tailEnd type="none" w="med" len="med"/>
                    </a:lnB>
                    <a:solidFill>
                      <a:srgbClr val="FFFF00"/>
                    </a:solidFill>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GB" sz="1800" b="1" dirty="0" smtClean="0">
                          <a:solidFill>
                            <a:schemeClr val="tx1"/>
                          </a:solidFill>
                          <a:latin typeface="Tahoma"/>
                          <a:cs typeface="Tahoma"/>
                        </a:rPr>
                        <a:t>12 practical experiments in Chemistry, Biology and Physics. </a:t>
                      </a:r>
                    </a:p>
                    <a:p>
                      <a:pPr marL="0" marR="0" indent="0" algn="just" defTabSz="457200" rtl="0" eaLnBrk="1" fontAlgn="auto" latinLnBrk="0" hangingPunct="1">
                        <a:lnSpc>
                          <a:spcPct val="100000"/>
                        </a:lnSpc>
                        <a:spcBef>
                          <a:spcPts val="0"/>
                        </a:spcBef>
                        <a:spcAft>
                          <a:spcPts val="0"/>
                        </a:spcAft>
                        <a:buClrTx/>
                        <a:buSzTx/>
                        <a:buFontTx/>
                        <a:buNone/>
                        <a:tabLst/>
                        <a:defRPr/>
                      </a:pPr>
                      <a:r>
                        <a:rPr lang="en-GB" sz="1800" b="1" dirty="0" smtClean="0">
                          <a:solidFill>
                            <a:schemeClr val="tx1"/>
                          </a:solidFill>
                          <a:latin typeface="Tahoma"/>
                          <a:cs typeface="Tahoma"/>
                        </a:rPr>
                        <a:t>More mathematical knowledge expected in Physics.</a:t>
                      </a:r>
                    </a:p>
                  </a:txBody>
                  <a:tcPr anchor="ctr">
                    <a:lnL w="76200" cap="flat" cmpd="sng" algn="ctr">
                      <a:solidFill>
                        <a:scrgbClr r="0" g="0" b="0"/>
                      </a:solidFill>
                      <a:prstDash val="solid"/>
                      <a:round/>
                      <a:headEnd type="none" w="med" len="med"/>
                      <a:tailEnd type="none" w="med" len="med"/>
                    </a:lnL>
                    <a:lnR w="76200" cap="flat" cmpd="sng" algn="ctr">
                      <a:solidFill>
                        <a:scrgbClr r="0" g="0" b="0"/>
                      </a:solidFill>
                      <a:prstDash val="solid"/>
                      <a:round/>
                      <a:headEnd type="none" w="med" len="med"/>
                      <a:tailEnd type="none" w="med" len="med"/>
                    </a:lnR>
                    <a:lnT w="76200" cap="flat" cmpd="sng" algn="ctr">
                      <a:solidFill>
                        <a:scrgbClr r="0" g="0" b="0"/>
                      </a:solidFill>
                      <a:prstDash val="solid"/>
                      <a:round/>
                      <a:headEnd type="none" w="med" len="med"/>
                      <a:tailEnd type="none" w="med" len="med"/>
                    </a:lnT>
                    <a:lnB w="76200" cap="flat" cmpd="sng" algn="ctr">
                      <a:solidFill>
                        <a:scrgbClr r="0" g="0" b="0"/>
                      </a:solidFill>
                      <a:prstDash val="solid"/>
                      <a:round/>
                      <a:headEnd type="none" w="med" len="med"/>
                      <a:tailEnd type="none" w="med" len="med"/>
                    </a:lnB>
                    <a:solidFill>
                      <a:srgbClr val="FFFF00"/>
                    </a:solidFill>
                  </a:tcPr>
                </a:tc>
              </a:tr>
              <a:tr h="786883">
                <a:tc>
                  <a:txBody>
                    <a:bodyPr/>
                    <a:lstStyle/>
                    <a:p>
                      <a:pPr algn="ctr"/>
                      <a:r>
                        <a:rPr lang="en-GB" sz="1800" b="1" dirty="0" smtClean="0">
                          <a:solidFill>
                            <a:schemeClr val="tx1"/>
                          </a:solidFill>
                          <a:latin typeface="Tahoma"/>
                          <a:cs typeface="Tahoma"/>
                        </a:rPr>
                        <a:t>History: </a:t>
                      </a:r>
                      <a:endParaRPr lang="en-GB" dirty="0">
                        <a:solidFill>
                          <a:schemeClr val="tx1"/>
                        </a:solidFill>
                      </a:endParaRPr>
                    </a:p>
                  </a:txBody>
                  <a:tcPr anchor="ctr">
                    <a:lnL w="76200" cap="flat" cmpd="sng" algn="ctr">
                      <a:solidFill>
                        <a:scrgbClr r="0" g="0" b="0"/>
                      </a:solidFill>
                      <a:prstDash val="solid"/>
                      <a:round/>
                      <a:headEnd type="none" w="med" len="med"/>
                      <a:tailEnd type="none" w="med" len="med"/>
                    </a:lnL>
                    <a:lnR w="76200" cap="flat" cmpd="sng" algn="ctr">
                      <a:solidFill>
                        <a:scrgbClr r="0" g="0" b="0"/>
                      </a:solidFill>
                      <a:prstDash val="solid"/>
                      <a:round/>
                      <a:headEnd type="none" w="med" len="med"/>
                      <a:tailEnd type="none" w="med" len="med"/>
                    </a:lnR>
                    <a:lnT w="76200" cap="flat" cmpd="sng" algn="ctr">
                      <a:solidFill>
                        <a:scrgbClr r="0" g="0" b="0"/>
                      </a:solidFill>
                      <a:prstDash val="solid"/>
                      <a:round/>
                      <a:headEnd type="none" w="med" len="med"/>
                      <a:tailEnd type="none" w="med" len="med"/>
                    </a:lnT>
                    <a:lnB w="76200" cap="flat" cmpd="sng" algn="ctr">
                      <a:solidFill>
                        <a:scrgbClr r="0" g="0" b="0"/>
                      </a:solidFill>
                      <a:prstDash val="solid"/>
                      <a:round/>
                      <a:headEnd type="none" w="med" len="med"/>
                      <a:tailEnd type="none" w="med" len="med"/>
                    </a:lnB>
                    <a:solidFill>
                      <a:srgbClr val="E15439"/>
                    </a:solidFill>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GB" sz="1800" b="1" dirty="0" smtClean="0">
                          <a:solidFill>
                            <a:schemeClr val="tx1"/>
                          </a:solidFill>
                          <a:latin typeface="Tahoma"/>
                          <a:cs typeface="Tahoma"/>
                        </a:rPr>
                        <a:t>Covering at least 200 years rather than 100 years at present. </a:t>
                      </a:r>
                    </a:p>
                    <a:p>
                      <a:pPr marL="0" marR="0" indent="0" algn="just" defTabSz="457200" rtl="0" eaLnBrk="1" fontAlgn="auto" latinLnBrk="0" hangingPunct="1">
                        <a:lnSpc>
                          <a:spcPct val="100000"/>
                        </a:lnSpc>
                        <a:spcBef>
                          <a:spcPts val="0"/>
                        </a:spcBef>
                        <a:spcAft>
                          <a:spcPts val="0"/>
                        </a:spcAft>
                        <a:buClrTx/>
                        <a:buSzTx/>
                        <a:buFontTx/>
                        <a:buNone/>
                        <a:tabLst/>
                        <a:defRPr/>
                      </a:pPr>
                      <a:r>
                        <a:rPr lang="en-GB" sz="1800" b="1" dirty="0" smtClean="0">
                          <a:solidFill>
                            <a:schemeClr val="tx1"/>
                          </a:solidFill>
                          <a:latin typeface="Tahoma"/>
                          <a:cs typeface="Tahoma"/>
                        </a:rPr>
                        <a:t>Studying two different countries including Britain.</a:t>
                      </a:r>
                      <a:endParaRPr lang="en-GB" dirty="0" smtClean="0">
                        <a:solidFill>
                          <a:schemeClr val="tx1"/>
                        </a:solidFill>
                      </a:endParaRPr>
                    </a:p>
                  </a:txBody>
                  <a:tcPr anchor="ctr">
                    <a:lnL w="76200" cap="flat" cmpd="sng" algn="ctr">
                      <a:solidFill>
                        <a:scrgbClr r="0" g="0" b="0"/>
                      </a:solidFill>
                      <a:prstDash val="solid"/>
                      <a:round/>
                      <a:headEnd type="none" w="med" len="med"/>
                      <a:tailEnd type="none" w="med" len="med"/>
                    </a:lnL>
                    <a:lnR w="76200" cap="flat" cmpd="sng" algn="ctr">
                      <a:solidFill>
                        <a:scrgbClr r="0" g="0" b="0"/>
                      </a:solidFill>
                      <a:prstDash val="solid"/>
                      <a:round/>
                      <a:headEnd type="none" w="med" len="med"/>
                      <a:tailEnd type="none" w="med" len="med"/>
                    </a:lnR>
                    <a:lnT w="76200" cap="flat" cmpd="sng" algn="ctr">
                      <a:solidFill>
                        <a:scrgbClr r="0" g="0" b="0"/>
                      </a:solidFill>
                      <a:prstDash val="solid"/>
                      <a:round/>
                      <a:headEnd type="none" w="med" len="med"/>
                      <a:tailEnd type="none" w="med" len="med"/>
                    </a:lnT>
                    <a:lnB w="76200" cap="flat" cmpd="sng" algn="ctr">
                      <a:solidFill>
                        <a:scrgbClr r="0" g="0" b="0"/>
                      </a:solidFill>
                      <a:prstDash val="solid"/>
                      <a:round/>
                      <a:headEnd type="none" w="med" len="med"/>
                      <a:tailEnd type="none" w="med" len="med"/>
                    </a:lnB>
                    <a:solidFill>
                      <a:srgbClr val="E15439"/>
                    </a:solidFill>
                  </a:tcPr>
                </a:tc>
              </a:tr>
              <a:tr h="74552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800" b="1" dirty="0" smtClean="0">
                          <a:solidFill>
                            <a:schemeClr val="tx1"/>
                          </a:solidFill>
                          <a:latin typeface="Tahoma"/>
                          <a:cs typeface="Tahoma"/>
                        </a:rPr>
                        <a:t>English Literature: </a:t>
                      </a:r>
                      <a:endParaRPr lang="en-GB" dirty="0">
                        <a:solidFill>
                          <a:schemeClr val="tx1"/>
                        </a:solidFill>
                      </a:endParaRPr>
                    </a:p>
                  </a:txBody>
                  <a:tcPr anchor="ctr">
                    <a:lnL w="76200" cap="flat" cmpd="sng" algn="ctr">
                      <a:solidFill>
                        <a:scrgbClr r="0" g="0" b="0"/>
                      </a:solidFill>
                      <a:prstDash val="solid"/>
                      <a:round/>
                      <a:headEnd type="none" w="med" len="med"/>
                      <a:tailEnd type="none" w="med" len="med"/>
                    </a:lnL>
                    <a:lnR w="76200" cap="flat" cmpd="sng" algn="ctr">
                      <a:solidFill>
                        <a:scrgbClr r="0" g="0" b="0"/>
                      </a:solidFill>
                      <a:prstDash val="solid"/>
                      <a:round/>
                      <a:headEnd type="none" w="med" len="med"/>
                      <a:tailEnd type="none" w="med" len="med"/>
                    </a:lnR>
                    <a:lnT w="76200" cap="flat" cmpd="sng" algn="ctr">
                      <a:solidFill>
                        <a:scrgbClr r="0" g="0" b="0"/>
                      </a:solidFill>
                      <a:prstDash val="solid"/>
                      <a:round/>
                      <a:headEnd type="none" w="med" len="med"/>
                      <a:tailEnd type="none" w="med" len="med"/>
                    </a:lnT>
                    <a:lnB w="76200" cap="flat" cmpd="sng" algn="ctr">
                      <a:solidFill>
                        <a:scrgbClr r="0" g="0" b="0"/>
                      </a:solidFill>
                      <a:prstDash val="solid"/>
                      <a:round/>
                      <a:headEnd type="none" w="med" len="med"/>
                      <a:tailEnd type="none" w="med" len="med"/>
                    </a:lnB>
                    <a:solidFill>
                      <a:srgbClr val="FFFF00"/>
                    </a:solidFill>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GB" sz="1800" b="1" dirty="0" smtClean="0">
                          <a:solidFill>
                            <a:schemeClr val="tx1"/>
                          </a:solidFill>
                          <a:latin typeface="Tahoma"/>
                          <a:cs typeface="Tahoma"/>
                        </a:rPr>
                        <a:t>‘Unseen Text’ to promote wider and more critical reading.</a:t>
                      </a:r>
                    </a:p>
                  </a:txBody>
                  <a:tcPr anchor="ctr">
                    <a:lnL w="76200" cap="flat" cmpd="sng" algn="ctr">
                      <a:solidFill>
                        <a:scrgbClr r="0" g="0" b="0"/>
                      </a:solidFill>
                      <a:prstDash val="solid"/>
                      <a:round/>
                      <a:headEnd type="none" w="med" len="med"/>
                      <a:tailEnd type="none" w="med" len="med"/>
                    </a:lnL>
                    <a:lnR w="76200" cap="flat" cmpd="sng" algn="ctr">
                      <a:solidFill>
                        <a:scrgbClr r="0" g="0" b="0"/>
                      </a:solidFill>
                      <a:prstDash val="solid"/>
                      <a:round/>
                      <a:headEnd type="none" w="med" len="med"/>
                      <a:tailEnd type="none" w="med" len="med"/>
                    </a:lnR>
                    <a:lnT w="76200" cap="flat" cmpd="sng" algn="ctr">
                      <a:solidFill>
                        <a:scrgbClr r="0" g="0" b="0"/>
                      </a:solidFill>
                      <a:prstDash val="solid"/>
                      <a:round/>
                      <a:headEnd type="none" w="med" len="med"/>
                      <a:tailEnd type="none" w="med" len="med"/>
                    </a:lnT>
                    <a:lnB w="76200" cap="flat" cmpd="sng" algn="ctr">
                      <a:solidFill>
                        <a:scrgbClr r="0" g="0" b="0"/>
                      </a:solidFill>
                      <a:prstDash val="solid"/>
                      <a:round/>
                      <a:headEnd type="none" w="med" len="med"/>
                      <a:tailEnd type="none" w="med" len="med"/>
                    </a:lnB>
                    <a:solidFill>
                      <a:srgbClr val="FFFF00"/>
                    </a:solidFill>
                  </a:tcPr>
                </a:tc>
              </a:tr>
              <a:tr h="74552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800" b="1" dirty="0" smtClean="0">
                          <a:solidFill>
                            <a:schemeClr val="tx1"/>
                          </a:solidFill>
                          <a:latin typeface="Tahoma"/>
                          <a:cs typeface="Tahoma"/>
                        </a:rPr>
                        <a:t>Economics: </a:t>
                      </a:r>
                    </a:p>
                  </a:txBody>
                  <a:tcPr anchor="ctr">
                    <a:lnL w="76200" cap="flat" cmpd="sng" algn="ctr">
                      <a:solidFill>
                        <a:scrgbClr r="0" g="0" b="0"/>
                      </a:solidFill>
                      <a:prstDash val="solid"/>
                      <a:round/>
                      <a:headEnd type="none" w="med" len="med"/>
                      <a:tailEnd type="none" w="med" len="med"/>
                    </a:lnL>
                    <a:lnR w="76200" cap="flat" cmpd="sng" algn="ctr">
                      <a:solidFill>
                        <a:scrgbClr r="0" g="0" b="0"/>
                      </a:solidFill>
                      <a:prstDash val="solid"/>
                      <a:round/>
                      <a:headEnd type="none" w="med" len="med"/>
                      <a:tailEnd type="none" w="med" len="med"/>
                    </a:lnR>
                    <a:lnT w="76200" cap="flat" cmpd="sng" algn="ctr">
                      <a:solidFill>
                        <a:scrgbClr r="0" g="0" b="0"/>
                      </a:solidFill>
                      <a:prstDash val="solid"/>
                      <a:round/>
                      <a:headEnd type="none" w="med" len="med"/>
                      <a:tailEnd type="none" w="med" len="med"/>
                    </a:lnT>
                    <a:lnB w="76200" cap="flat" cmpd="sng" algn="ctr">
                      <a:solidFill>
                        <a:scrgbClr r="0" g="0" b="0"/>
                      </a:solidFill>
                      <a:prstDash val="solid"/>
                      <a:round/>
                      <a:headEnd type="none" w="med" len="med"/>
                      <a:tailEnd type="none" w="med" len="med"/>
                    </a:lnB>
                    <a:solidFill>
                      <a:srgbClr val="E15439"/>
                    </a:solidFill>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GB" sz="1800" b="1" dirty="0" smtClean="0">
                          <a:solidFill>
                            <a:schemeClr val="tx1"/>
                          </a:solidFill>
                          <a:latin typeface="Tahoma"/>
                          <a:cs typeface="Tahoma"/>
                        </a:rPr>
                        <a:t>More mathematics</a:t>
                      </a:r>
                    </a:p>
                    <a:p>
                      <a:pPr marL="0" marR="0" indent="0" algn="just" defTabSz="457200" rtl="0" eaLnBrk="1" fontAlgn="auto" latinLnBrk="0" hangingPunct="1">
                        <a:lnSpc>
                          <a:spcPct val="100000"/>
                        </a:lnSpc>
                        <a:spcBef>
                          <a:spcPts val="0"/>
                        </a:spcBef>
                        <a:spcAft>
                          <a:spcPts val="0"/>
                        </a:spcAft>
                        <a:buClrTx/>
                        <a:buSzTx/>
                        <a:buFontTx/>
                        <a:buNone/>
                        <a:tabLst/>
                        <a:defRPr/>
                      </a:pPr>
                      <a:r>
                        <a:rPr lang="en-GB" sz="1800" b="1" dirty="0" smtClean="0">
                          <a:solidFill>
                            <a:schemeClr val="tx1"/>
                          </a:solidFill>
                          <a:latin typeface="Tahoma"/>
                          <a:cs typeface="Tahoma"/>
                        </a:rPr>
                        <a:t>Role of central banks and financial regulation.</a:t>
                      </a:r>
                    </a:p>
                  </a:txBody>
                  <a:tcPr anchor="ctr">
                    <a:lnL w="76200" cap="flat" cmpd="sng" algn="ctr">
                      <a:solidFill>
                        <a:scrgbClr r="0" g="0" b="0"/>
                      </a:solidFill>
                      <a:prstDash val="solid"/>
                      <a:round/>
                      <a:headEnd type="none" w="med" len="med"/>
                      <a:tailEnd type="none" w="med" len="med"/>
                    </a:lnL>
                    <a:lnR w="76200" cap="flat" cmpd="sng" algn="ctr">
                      <a:solidFill>
                        <a:scrgbClr r="0" g="0" b="0"/>
                      </a:solidFill>
                      <a:prstDash val="solid"/>
                      <a:round/>
                      <a:headEnd type="none" w="med" len="med"/>
                      <a:tailEnd type="none" w="med" len="med"/>
                    </a:lnR>
                    <a:lnT w="76200" cap="flat" cmpd="sng" algn="ctr">
                      <a:solidFill>
                        <a:scrgbClr r="0" g="0" b="0"/>
                      </a:solidFill>
                      <a:prstDash val="solid"/>
                      <a:round/>
                      <a:headEnd type="none" w="med" len="med"/>
                      <a:tailEnd type="none" w="med" len="med"/>
                    </a:lnT>
                    <a:lnB w="76200" cap="flat" cmpd="sng" algn="ctr">
                      <a:solidFill>
                        <a:scrgbClr r="0" g="0" b="0"/>
                      </a:solidFill>
                      <a:prstDash val="solid"/>
                      <a:round/>
                      <a:headEnd type="none" w="med" len="med"/>
                      <a:tailEnd type="none" w="med" len="med"/>
                    </a:lnB>
                    <a:solidFill>
                      <a:srgbClr val="E15439"/>
                    </a:solidFill>
                  </a:tcPr>
                </a:tc>
              </a:tr>
              <a:tr h="74552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800" b="1" dirty="0" smtClean="0">
                          <a:solidFill>
                            <a:schemeClr val="tx1"/>
                          </a:solidFill>
                          <a:latin typeface="Tahoma"/>
                          <a:cs typeface="Tahoma"/>
                        </a:rPr>
                        <a:t>Computer Science: </a:t>
                      </a:r>
                    </a:p>
                  </a:txBody>
                  <a:tcPr anchor="ctr">
                    <a:lnL w="76200" cap="flat" cmpd="sng" algn="ctr">
                      <a:solidFill>
                        <a:scrgbClr r="0" g="0" b="0"/>
                      </a:solidFill>
                      <a:prstDash val="solid"/>
                      <a:round/>
                      <a:headEnd type="none" w="med" len="med"/>
                      <a:tailEnd type="none" w="med" len="med"/>
                    </a:lnL>
                    <a:lnR w="76200" cap="flat" cmpd="sng" algn="ctr">
                      <a:solidFill>
                        <a:scrgbClr r="0" g="0" b="0"/>
                      </a:solidFill>
                      <a:prstDash val="solid"/>
                      <a:round/>
                      <a:headEnd type="none" w="med" len="med"/>
                      <a:tailEnd type="none" w="med" len="med"/>
                    </a:lnR>
                    <a:lnT w="76200" cap="flat" cmpd="sng" algn="ctr">
                      <a:solidFill>
                        <a:scrgbClr r="0" g="0" b="0"/>
                      </a:solidFill>
                      <a:prstDash val="solid"/>
                      <a:round/>
                      <a:headEnd type="none" w="med" len="med"/>
                      <a:tailEnd type="none" w="med" len="med"/>
                    </a:lnT>
                    <a:lnB w="76200" cap="flat" cmpd="sng" algn="ctr">
                      <a:solidFill>
                        <a:scrgbClr r="0" g="0" b="0"/>
                      </a:solidFill>
                      <a:prstDash val="solid"/>
                      <a:round/>
                      <a:headEnd type="none" w="med" len="med"/>
                      <a:tailEnd type="none" w="med" len="med"/>
                    </a:lnB>
                    <a:solidFill>
                      <a:srgbClr val="FFFF00"/>
                    </a:solidFill>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GB" sz="1800" b="1" dirty="0" smtClean="0">
                          <a:solidFill>
                            <a:schemeClr val="tx1"/>
                          </a:solidFill>
                          <a:latin typeface="Tahoma"/>
                          <a:cs typeface="Tahoma"/>
                        </a:rPr>
                        <a:t>More focus on programming, algorithms and problem solving.</a:t>
                      </a:r>
                    </a:p>
                  </a:txBody>
                  <a:tcPr anchor="ctr">
                    <a:lnL w="76200" cap="flat" cmpd="sng" algn="ctr">
                      <a:solidFill>
                        <a:scrgbClr r="0" g="0" b="0"/>
                      </a:solidFill>
                      <a:prstDash val="solid"/>
                      <a:round/>
                      <a:headEnd type="none" w="med" len="med"/>
                      <a:tailEnd type="none" w="med" len="med"/>
                    </a:lnL>
                    <a:lnR w="76200" cap="flat" cmpd="sng" algn="ctr">
                      <a:solidFill>
                        <a:scrgbClr r="0" g="0" b="0"/>
                      </a:solidFill>
                      <a:prstDash val="solid"/>
                      <a:round/>
                      <a:headEnd type="none" w="med" len="med"/>
                      <a:tailEnd type="none" w="med" len="med"/>
                    </a:lnR>
                    <a:lnT w="76200" cap="flat" cmpd="sng" algn="ctr">
                      <a:solidFill>
                        <a:scrgbClr r="0" g="0" b="0"/>
                      </a:solidFill>
                      <a:prstDash val="solid"/>
                      <a:round/>
                      <a:headEnd type="none" w="med" len="med"/>
                      <a:tailEnd type="none" w="med" len="med"/>
                    </a:lnT>
                    <a:lnB w="76200" cap="flat" cmpd="sng" algn="ctr">
                      <a:solidFill>
                        <a:scrgbClr r="0" g="0" b="0"/>
                      </a:solidFill>
                      <a:prstDash val="solid"/>
                      <a:round/>
                      <a:headEnd type="none" w="med" len="med"/>
                      <a:tailEnd type="none" w="med" len="med"/>
                    </a:lnB>
                    <a:solidFill>
                      <a:srgbClr val="FFFF00"/>
                    </a:solidFill>
                  </a:tcPr>
                </a:tc>
              </a:tr>
            </a:tbl>
          </a:graphicData>
        </a:graphic>
      </p:graphicFrame>
    </p:spTree>
    <p:extLst>
      <p:ext uri="{BB962C8B-B14F-4D97-AF65-F5344CB8AC3E}">
        <p14:creationId xmlns:p14="http://schemas.microsoft.com/office/powerpoint/2010/main" val="27996921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1"/>
            <a:ext cx="9165771" cy="774478"/>
          </a:xfrm>
          <a:blipFill rotWithShape="1">
            <a:blip r:embed="rId2"/>
            <a:tile tx="0" ty="0" sx="100000" sy="100000" flip="none" algn="tl"/>
          </a:blipFill>
          <a:ln w="76200" cmpd="sng">
            <a:solidFill>
              <a:schemeClr val="tx1"/>
            </a:solidFill>
          </a:ln>
        </p:spPr>
        <p:txBody>
          <a:bodyPr>
            <a:noAutofit/>
          </a:bodyPr>
          <a:lstStyle/>
          <a:p>
            <a:r>
              <a:rPr lang="en-GB" sz="5400" b="1" dirty="0" smtClean="0">
                <a:latin typeface="Tahoma"/>
                <a:cs typeface="Tahoma"/>
              </a:rPr>
              <a:t> </a:t>
            </a:r>
            <a:r>
              <a:rPr lang="en-GB" sz="5400" b="1" dirty="0">
                <a:latin typeface="Tahoma"/>
                <a:cs typeface="Tahoma"/>
              </a:rPr>
              <a:t>C</a:t>
            </a:r>
            <a:r>
              <a:rPr lang="en-GB" sz="5400" b="1" dirty="0" smtClean="0">
                <a:latin typeface="Tahoma"/>
                <a:cs typeface="Tahoma"/>
              </a:rPr>
              <a:t>ourses </a:t>
            </a:r>
            <a:endParaRPr lang="en-GB" sz="5400" b="1" dirty="0">
              <a:latin typeface="Tahoma"/>
              <a:cs typeface="Tahoma"/>
            </a:endParaRPr>
          </a:p>
        </p:txBody>
      </p:sp>
      <p:sp>
        <p:nvSpPr>
          <p:cNvPr id="3" name="Subtitle 2"/>
          <p:cNvSpPr>
            <a:spLocks noGrp="1"/>
          </p:cNvSpPr>
          <p:nvPr>
            <p:ph type="subTitle" idx="1"/>
          </p:nvPr>
        </p:nvSpPr>
        <p:spPr>
          <a:xfrm>
            <a:off x="0" y="898394"/>
            <a:ext cx="9144000" cy="4430014"/>
          </a:xfrm>
          <a:solidFill>
            <a:schemeClr val="tx1"/>
          </a:solidFill>
          <a:ln w="76200" cmpd="sng">
            <a:solidFill>
              <a:srgbClr val="EF00FA"/>
            </a:solidFill>
          </a:ln>
        </p:spPr>
        <p:txBody>
          <a:bodyPr>
            <a:noAutofit/>
          </a:bodyPr>
          <a:lstStyle/>
          <a:p>
            <a:pPr algn="just"/>
            <a:r>
              <a:rPr lang="en-GB" sz="5200" dirty="0" smtClean="0">
                <a:solidFill>
                  <a:schemeClr val="bg1"/>
                </a:solidFill>
                <a:latin typeface="Tahoma"/>
                <a:cs typeface="Tahoma"/>
              </a:rPr>
              <a:t>It is imperative that Sixth Form schools and colleges offer courses that are suitable for the cohort of students they are catering for.  </a:t>
            </a: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Tree>
    <p:extLst>
      <p:ext uri="{BB962C8B-B14F-4D97-AF65-F5344CB8AC3E}">
        <p14:creationId xmlns:p14="http://schemas.microsoft.com/office/powerpoint/2010/main" val="27996921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1"/>
            <a:ext cx="9165771" cy="774478"/>
          </a:xfrm>
          <a:blipFill rotWithShape="1">
            <a:blip r:embed="rId2"/>
            <a:tile tx="0" ty="0" sx="100000" sy="100000" flip="none" algn="tl"/>
          </a:blipFill>
          <a:ln w="76200" cmpd="sng">
            <a:solidFill>
              <a:schemeClr val="tx1"/>
            </a:solidFill>
          </a:ln>
        </p:spPr>
        <p:txBody>
          <a:bodyPr/>
          <a:lstStyle/>
          <a:p>
            <a:r>
              <a:rPr lang="en-GB" dirty="0" smtClean="0">
                <a:latin typeface="Comic Sans MS"/>
                <a:cs typeface="Comic Sans MS"/>
              </a:rPr>
              <a:t> Right Choice </a:t>
            </a:r>
            <a:endParaRPr lang="en-GB" dirty="0">
              <a:latin typeface="Comic Sans MS"/>
              <a:cs typeface="Comic Sans MS"/>
            </a:endParaRPr>
          </a:p>
        </p:txBody>
      </p:sp>
      <p:sp>
        <p:nvSpPr>
          <p:cNvPr id="3" name="Subtitle 2"/>
          <p:cNvSpPr>
            <a:spLocks noGrp="1"/>
          </p:cNvSpPr>
          <p:nvPr>
            <p:ph type="subTitle" idx="1"/>
          </p:nvPr>
        </p:nvSpPr>
        <p:spPr>
          <a:xfrm>
            <a:off x="0" y="898394"/>
            <a:ext cx="9144000" cy="4430014"/>
          </a:xfrm>
          <a:solidFill>
            <a:schemeClr val="tx1"/>
          </a:solidFill>
          <a:ln w="76200" cmpd="sng">
            <a:solidFill>
              <a:srgbClr val="EF00FA"/>
            </a:solidFill>
          </a:ln>
        </p:spPr>
        <p:txBody>
          <a:bodyPr>
            <a:normAutofit fontScale="77500" lnSpcReduction="20000"/>
          </a:bodyPr>
          <a:lstStyle/>
          <a:p>
            <a:pPr algn="just"/>
            <a:r>
              <a:rPr lang="en-GB" dirty="0" smtClean="0">
                <a:solidFill>
                  <a:schemeClr val="bg1"/>
                </a:solidFill>
                <a:latin typeface="Tahoma"/>
                <a:cs typeface="Tahoma"/>
              </a:rPr>
              <a:t>In line with current national priorities, inspectors are paying close attention to Post-16 students who are still WORKING towards C grades in their English and Mathematics GCSE’s. </a:t>
            </a:r>
          </a:p>
          <a:p>
            <a:pPr algn="just"/>
            <a:r>
              <a:rPr lang="en-GB" dirty="0" smtClean="0">
                <a:solidFill>
                  <a:srgbClr val="FF6600"/>
                </a:solidFill>
                <a:latin typeface="Tahoma"/>
                <a:cs typeface="Tahoma"/>
              </a:rPr>
              <a:t>The days of after-school retake classes with no one checking attendance or the quality of teaching are long gone. If you are not monitoring progress in these classes with the same rigour as you apply to Year 11, you need to start now.</a:t>
            </a:r>
          </a:p>
          <a:p>
            <a:pPr lvl="0" algn="just"/>
            <a:r>
              <a:rPr lang="en-GB" dirty="0" smtClean="0">
                <a:solidFill>
                  <a:srgbClr val="FFFF00"/>
                </a:solidFill>
                <a:latin typeface="Tahoma"/>
                <a:cs typeface="Tahoma"/>
              </a:rPr>
              <a:t>Ofsted 2014: ‘Require students to work towards GCSE grades A* to C in English and Mathematics – if they do not have this – or other interim/stepping stone qualifications on the way towards achieving these GCSE qualifications.’</a:t>
            </a:r>
          </a:p>
          <a:p>
            <a:pPr lvl="0" algn="just"/>
            <a:r>
              <a:rPr lang="en-GB" dirty="0" smtClean="0">
                <a:solidFill>
                  <a:srgbClr val="23FE25"/>
                </a:solidFill>
                <a:latin typeface="Tahoma"/>
                <a:cs typeface="Tahoma"/>
              </a:rPr>
              <a:t>Think carefully about allowing students who do not have GCSEs in English and Mathematics to start A Level courses. </a:t>
            </a:r>
            <a:endParaRPr lang="en-GB" dirty="0">
              <a:solidFill>
                <a:srgbClr val="23FE25"/>
              </a:solidFill>
              <a:latin typeface="Tahoma"/>
              <a:cs typeface="Tahoma"/>
            </a:endParaRP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Tree>
    <p:extLst>
      <p:ext uri="{BB962C8B-B14F-4D97-AF65-F5344CB8AC3E}">
        <p14:creationId xmlns:p14="http://schemas.microsoft.com/office/powerpoint/2010/main" val="31330923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1"/>
            <a:ext cx="9165771" cy="774478"/>
          </a:xfrm>
          <a:blipFill rotWithShape="1">
            <a:blip r:embed="rId2"/>
            <a:tile tx="0" ty="0" sx="100000" sy="100000" flip="none" algn="tl"/>
          </a:blipFill>
          <a:ln w="76200" cmpd="sng">
            <a:solidFill>
              <a:schemeClr val="tx1"/>
            </a:solidFill>
          </a:ln>
        </p:spPr>
        <p:txBody>
          <a:bodyPr/>
          <a:lstStyle/>
          <a:p>
            <a:r>
              <a:rPr lang="en-GB" b="1" dirty="0" smtClean="0">
                <a:solidFill>
                  <a:srgbClr val="000000"/>
                </a:solidFill>
                <a:latin typeface="Tahoma"/>
                <a:cs typeface="Tahoma"/>
              </a:rPr>
              <a:t>ENTRY REQUIREMENTS:</a:t>
            </a:r>
            <a:r>
              <a:rPr lang="en-GB" dirty="0" smtClean="0">
                <a:latin typeface="Comic Sans MS"/>
                <a:cs typeface="Comic Sans MS"/>
              </a:rPr>
              <a:t> </a:t>
            </a:r>
            <a:endParaRPr lang="en-GB" dirty="0">
              <a:latin typeface="Comic Sans MS"/>
              <a:cs typeface="Comic Sans MS"/>
            </a:endParaRPr>
          </a:p>
        </p:txBody>
      </p:sp>
      <p:sp>
        <p:nvSpPr>
          <p:cNvPr id="3" name="Subtitle 2"/>
          <p:cNvSpPr>
            <a:spLocks noGrp="1"/>
          </p:cNvSpPr>
          <p:nvPr>
            <p:ph type="subTitle" idx="1"/>
          </p:nvPr>
        </p:nvSpPr>
        <p:spPr>
          <a:xfrm>
            <a:off x="0" y="898394"/>
            <a:ext cx="9144000" cy="4430014"/>
          </a:xfrm>
          <a:solidFill>
            <a:schemeClr val="tx1"/>
          </a:solidFill>
          <a:ln w="76200" cmpd="sng">
            <a:solidFill>
              <a:srgbClr val="EF00FA"/>
            </a:solidFill>
          </a:ln>
        </p:spPr>
        <p:txBody>
          <a:bodyPr>
            <a:normAutofit fontScale="62500" lnSpcReduction="20000"/>
          </a:bodyPr>
          <a:lstStyle/>
          <a:p>
            <a:pPr algn="just"/>
            <a:endParaRPr lang="en-GB" sz="1300" b="1" dirty="0" smtClean="0">
              <a:solidFill>
                <a:srgbClr val="FFFF00"/>
              </a:solidFill>
              <a:latin typeface="Tahoma"/>
              <a:cs typeface="Tahoma"/>
            </a:endParaRPr>
          </a:p>
          <a:p>
            <a:pPr algn="just"/>
            <a:r>
              <a:rPr lang="en-GB" b="1" dirty="0" smtClean="0">
                <a:solidFill>
                  <a:srgbClr val="FFFF00"/>
                </a:solidFill>
                <a:latin typeface="Tahoma"/>
                <a:cs typeface="Tahoma"/>
              </a:rPr>
              <a:t>A Levels: At least 5 GCSE’s at grade B, including English and Mathematics.</a:t>
            </a:r>
          </a:p>
          <a:p>
            <a:pPr algn="just"/>
            <a:endParaRPr lang="en-GB" sz="1100" b="1" dirty="0" smtClean="0">
              <a:solidFill>
                <a:schemeClr val="bg1"/>
              </a:solidFill>
              <a:latin typeface="Tahoma"/>
              <a:cs typeface="Tahoma"/>
            </a:endParaRPr>
          </a:p>
          <a:p>
            <a:pPr algn="just"/>
            <a:r>
              <a:rPr lang="en-GB" b="1" dirty="0" smtClean="0">
                <a:solidFill>
                  <a:schemeClr val="bg1"/>
                </a:solidFill>
                <a:latin typeface="Tahoma"/>
                <a:cs typeface="Tahoma"/>
              </a:rPr>
              <a:t>BTECs and applied qualifications: At least 5 GCSEs at grade C, including English and Mathematics.</a:t>
            </a:r>
          </a:p>
          <a:p>
            <a:pPr algn="just"/>
            <a:endParaRPr lang="en-GB" sz="1100" b="1" dirty="0" smtClean="0">
              <a:solidFill>
                <a:schemeClr val="bg1"/>
              </a:solidFill>
              <a:latin typeface="Tahoma"/>
              <a:cs typeface="Tahoma"/>
            </a:endParaRPr>
          </a:p>
          <a:p>
            <a:pPr algn="just"/>
            <a:r>
              <a:rPr lang="en-GB" b="1" dirty="0" smtClean="0">
                <a:solidFill>
                  <a:srgbClr val="FFFF00"/>
                </a:solidFill>
                <a:latin typeface="Tahoma"/>
                <a:cs typeface="Tahoma"/>
              </a:rPr>
              <a:t>Apprenticeships: At least 3 GCSES at grade C, including English and Mathematics.</a:t>
            </a:r>
          </a:p>
          <a:p>
            <a:pPr algn="just"/>
            <a:endParaRPr lang="en-GB" sz="1100" b="1" dirty="0" smtClean="0">
              <a:solidFill>
                <a:schemeClr val="bg1"/>
              </a:solidFill>
              <a:latin typeface="Tahoma"/>
              <a:cs typeface="Tahoma"/>
            </a:endParaRPr>
          </a:p>
          <a:p>
            <a:pPr algn="just"/>
            <a:r>
              <a:rPr lang="en-GB" b="1" dirty="0" smtClean="0">
                <a:solidFill>
                  <a:schemeClr val="bg1"/>
                </a:solidFill>
                <a:latin typeface="Tahoma"/>
                <a:cs typeface="Tahoma"/>
              </a:rPr>
              <a:t>Three Year Sixth Form: At least 5 GCSEs at grade D, including English and Mathematics.</a:t>
            </a:r>
          </a:p>
          <a:p>
            <a:pPr algn="just"/>
            <a:endParaRPr lang="en-GB" sz="1100" b="1" dirty="0" smtClean="0">
              <a:solidFill>
                <a:schemeClr val="bg1"/>
              </a:solidFill>
              <a:latin typeface="Tahoma"/>
              <a:cs typeface="Tahoma"/>
            </a:endParaRPr>
          </a:p>
          <a:p>
            <a:pPr algn="just"/>
            <a:r>
              <a:rPr lang="en-GB" b="1" dirty="0" smtClean="0">
                <a:solidFill>
                  <a:srgbClr val="FFFF00"/>
                </a:solidFill>
                <a:latin typeface="Tahoma"/>
                <a:cs typeface="Tahoma"/>
              </a:rPr>
              <a:t>Level 2 Programmes (vocational courses, Traineeships): Mainly grades E-F.</a:t>
            </a:r>
          </a:p>
          <a:p>
            <a:pPr algn="just"/>
            <a:endParaRPr lang="en-GB" sz="1100" b="1" dirty="0" smtClean="0">
              <a:solidFill>
                <a:schemeClr val="bg1"/>
              </a:solidFill>
              <a:latin typeface="Tahoma"/>
              <a:cs typeface="Tahoma"/>
            </a:endParaRPr>
          </a:p>
          <a:p>
            <a:pPr algn="just"/>
            <a:r>
              <a:rPr lang="en-GB" b="1" dirty="0" smtClean="0">
                <a:solidFill>
                  <a:schemeClr val="bg1"/>
                </a:solidFill>
                <a:latin typeface="Tahoma"/>
                <a:cs typeface="Tahoma"/>
              </a:rPr>
              <a:t>Students without at least grade C in GCSE English and/or GCSE Mathematics should be required to continue studying these subjects in the Sixth Form.</a:t>
            </a:r>
            <a:endParaRPr lang="en-GB" b="1" dirty="0">
              <a:solidFill>
                <a:schemeClr val="bg1"/>
              </a:solidFill>
              <a:latin typeface="Tahoma"/>
              <a:cs typeface="Tahoma"/>
            </a:endParaRP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Tree>
    <p:extLst>
      <p:ext uri="{BB962C8B-B14F-4D97-AF65-F5344CB8AC3E}">
        <p14:creationId xmlns:p14="http://schemas.microsoft.com/office/powerpoint/2010/main" val="27996921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0"/>
            <a:ext cx="9165771" cy="582705"/>
          </a:xfrm>
          <a:blipFill rotWithShape="1">
            <a:blip r:embed="rId2"/>
            <a:tile tx="0" ty="0" sx="100000" sy="100000" flip="none" algn="tl"/>
          </a:blipFill>
          <a:ln w="76200" cmpd="sng">
            <a:solidFill>
              <a:srgbClr val="EF00FA"/>
            </a:solidFill>
          </a:ln>
        </p:spPr>
        <p:txBody>
          <a:bodyPr>
            <a:normAutofit/>
          </a:bodyPr>
          <a:lstStyle/>
          <a:p>
            <a:r>
              <a:rPr lang="en-GB" sz="2400" b="1" dirty="0" smtClean="0">
                <a:latin typeface="Comic Sans MS"/>
                <a:cs typeface="Comic Sans MS"/>
              </a:rPr>
              <a:t> Entry Requirements: </a:t>
            </a:r>
            <a:endParaRPr lang="en-GB" sz="2400" b="1" dirty="0">
              <a:latin typeface="Comic Sans MS"/>
              <a:cs typeface="Comic Sans MS"/>
            </a:endParaRPr>
          </a:p>
        </p:txBody>
      </p:sp>
      <p:sp>
        <p:nvSpPr>
          <p:cNvPr id="3" name="Subtitle 2"/>
          <p:cNvSpPr>
            <a:spLocks noGrp="1"/>
          </p:cNvSpPr>
          <p:nvPr>
            <p:ph type="subTitle" idx="1"/>
          </p:nvPr>
        </p:nvSpPr>
        <p:spPr>
          <a:xfrm>
            <a:off x="0" y="582706"/>
            <a:ext cx="9144000" cy="6275294"/>
          </a:xfrm>
          <a:solidFill>
            <a:schemeClr val="tx1"/>
          </a:solidFill>
          <a:ln w="76200" cmpd="sng">
            <a:solidFill>
              <a:srgbClr val="EF00FA"/>
            </a:solidFill>
          </a:ln>
        </p:spPr>
        <p:txBody>
          <a:bodyPr/>
          <a:lstStyle/>
          <a:p>
            <a:endParaRPr lang="en-GB" dirty="0" smtClean="0">
              <a:solidFill>
                <a:schemeClr val="bg1"/>
              </a:solidFill>
              <a:latin typeface="Comic Sans MS"/>
              <a:cs typeface="Comic Sans MS"/>
            </a:endParaRPr>
          </a:p>
          <a:p>
            <a:endParaRPr lang="en-GB" dirty="0" smtClean="0">
              <a:solidFill>
                <a:schemeClr val="bg1"/>
              </a:solidFill>
              <a:latin typeface="Comic Sans MS"/>
              <a:cs typeface="Comic Sans MS"/>
            </a:endParaRPr>
          </a:p>
          <a:p>
            <a:endParaRPr lang="en-GB" dirty="0">
              <a:solidFill>
                <a:schemeClr val="bg1"/>
              </a:solidFill>
              <a:latin typeface="Comic Sans MS"/>
              <a:cs typeface="Comic Sans MS"/>
            </a:endParaRPr>
          </a:p>
        </p:txBody>
      </p:sp>
      <p:graphicFrame>
        <p:nvGraphicFramePr>
          <p:cNvPr id="6" name="Table 5"/>
          <p:cNvGraphicFramePr>
            <a:graphicFrameLocks noGrp="1"/>
          </p:cNvGraphicFramePr>
          <p:nvPr>
            <p:extLst>
              <p:ext uri="{D42A27DB-BD31-4B8C-83A1-F6EECF244321}">
                <p14:modId xmlns:p14="http://schemas.microsoft.com/office/powerpoint/2010/main" val="2422952502"/>
              </p:ext>
            </p:extLst>
          </p:nvPr>
        </p:nvGraphicFramePr>
        <p:xfrm>
          <a:off x="119529" y="747059"/>
          <a:ext cx="9024470" cy="5928360"/>
        </p:xfrm>
        <a:graphic>
          <a:graphicData uri="http://schemas.openxmlformats.org/drawingml/2006/table">
            <a:tbl>
              <a:tblPr firstRow="1" bandRow="1">
                <a:tableStyleId>{5C22544A-7EE6-4342-B048-85BDC9FD1C3A}</a:tableStyleId>
              </a:tblPr>
              <a:tblGrid>
                <a:gridCol w="1912471"/>
                <a:gridCol w="7111999"/>
              </a:tblGrid>
              <a:tr h="370840">
                <a:tc>
                  <a:txBody>
                    <a:bodyPr/>
                    <a:lstStyle/>
                    <a:p>
                      <a:pPr algn="ctr">
                        <a:spcAft>
                          <a:spcPts val="0"/>
                        </a:spcAft>
                      </a:pPr>
                      <a:r>
                        <a:rPr lang="en-GB" sz="1600" b="1" dirty="0">
                          <a:solidFill>
                            <a:schemeClr val="tx1"/>
                          </a:solidFill>
                          <a:effectLst/>
                          <a:latin typeface="Tahoma"/>
                          <a:ea typeface="ＭＳ 明朝"/>
                          <a:cs typeface="Tahoma"/>
                        </a:rPr>
                        <a:t>History </a:t>
                      </a:r>
                    </a:p>
                  </a:txBody>
                  <a:tcPr marL="68580" marR="68580" marT="0" marB="0" anchor="ct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FFFF00"/>
                    </a:solidFill>
                  </a:tcPr>
                </a:tc>
                <a:tc>
                  <a:txBody>
                    <a:bodyPr/>
                    <a:lstStyle/>
                    <a:p>
                      <a:pPr algn="just">
                        <a:spcAft>
                          <a:spcPts val="0"/>
                        </a:spcAft>
                      </a:pPr>
                      <a:r>
                        <a:rPr lang="en-GB" sz="1100" b="1" dirty="0">
                          <a:solidFill>
                            <a:schemeClr val="tx1"/>
                          </a:solidFill>
                          <a:effectLst/>
                          <a:latin typeface="Tahoma"/>
                          <a:ea typeface="Times New Roman"/>
                          <a:cs typeface="Tahoma"/>
                        </a:rPr>
                        <a:t>At least 5 GCSE grades A*-C, including: Grade B in English Language or Literature and  Grade B in History Grade C in </a:t>
                      </a:r>
                      <a:r>
                        <a:rPr lang="en-GB" sz="1100" b="1" dirty="0" smtClean="0">
                          <a:solidFill>
                            <a:schemeClr val="tx1"/>
                          </a:solidFill>
                          <a:effectLst/>
                          <a:latin typeface="Tahoma"/>
                          <a:ea typeface="Times New Roman"/>
                          <a:cs typeface="Tahoma"/>
                        </a:rPr>
                        <a:t>Mathematics.</a:t>
                      </a:r>
                      <a:endParaRPr lang="en-GB" sz="1600" b="1" dirty="0">
                        <a:solidFill>
                          <a:schemeClr val="tx1"/>
                        </a:solidFill>
                        <a:effectLst/>
                        <a:latin typeface="Tahoma"/>
                        <a:ea typeface="ＭＳ 明朝"/>
                        <a:cs typeface="Tahoma"/>
                      </a:endParaRPr>
                    </a:p>
                  </a:txBody>
                  <a:tcPr marL="68580" marR="68580" marT="0" marB="0">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FFFF00"/>
                    </a:solidFill>
                  </a:tcPr>
                </a:tc>
              </a:tr>
              <a:tr h="370840">
                <a:tc>
                  <a:txBody>
                    <a:bodyPr/>
                    <a:lstStyle/>
                    <a:p>
                      <a:pPr algn="ctr">
                        <a:spcAft>
                          <a:spcPts val="0"/>
                        </a:spcAft>
                      </a:pPr>
                      <a:r>
                        <a:rPr lang="en-GB" sz="1600" b="1" dirty="0" smtClean="0">
                          <a:effectLst/>
                          <a:latin typeface="Tahoma"/>
                          <a:ea typeface="ＭＳ 明朝"/>
                          <a:cs typeface="Tahoma"/>
                        </a:rPr>
                        <a:t>Biology </a:t>
                      </a:r>
                      <a:endParaRPr lang="en-GB" sz="1600" b="1" dirty="0">
                        <a:effectLst/>
                        <a:latin typeface="Tahoma"/>
                        <a:ea typeface="ＭＳ 明朝"/>
                        <a:cs typeface="Tahoma"/>
                      </a:endParaRPr>
                    </a:p>
                  </a:txBody>
                  <a:tcPr marL="68580" marR="68580" marT="0" marB="0" anchor="ct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20F4F1"/>
                    </a:solidFill>
                  </a:tcPr>
                </a:tc>
                <a:tc>
                  <a:txBody>
                    <a:bodyPr/>
                    <a:lstStyle/>
                    <a:p>
                      <a:pPr algn="just">
                        <a:spcAft>
                          <a:spcPts val="0"/>
                        </a:spcAft>
                      </a:pPr>
                      <a:r>
                        <a:rPr lang="en-GB" sz="1100" b="1" dirty="0">
                          <a:effectLst/>
                          <a:latin typeface="Tahoma"/>
                          <a:ea typeface="Times New Roman"/>
                          <a:cs typeface="Tahoma"/>
                        </a:rPr>
                        <a:t>At least 5 GCSE grades A*-B, including: Grade B in English Language or Literature, Grade B in Mathematics, Grade B in Biology or Grade B in Science and Additional Science and preferably Grade B in Chemistry</a:t>
                      </a:r>
                      <a:r>
                        <a:rPr lang="en-GB" sz="1100" b="1" dirty="0" smtClean="0">
                          <a:effectLst/>
                          <a:latin typeface="Tahoma"/>
                          <a:ea typeface="Times New Roman"/>
                          <a:cs typeface="Tahoma"/>
                        </a:rPr>
                        <a:t>.</a:t>
                      </a:r>
                      <a:endParaRPr lang="en-GB" sz="1600" b="1" dirty="0">
                        <a:effectLst/>
                        <a:latin typeface="Tahoma"/>
                        <a:ea typeface="ＭＳ 明朝"/>
                        <a:cs typeface="Tahoma"/>
                      </a:endParaRPr>
                    </a:p>
                  </a:txBody>
                  <a:tcPr marL="68580" marR="68580" marT="0" marB="0">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20F4F1"/>
                    </a:solidFill>
                  </a:tcPr>
                </a:tc>
              </a:tr>
              <a:tr h="370840">
                <a:tc>
                  <a:txBody>
                    <a:bodyPr/>
                    <a:lstStyle/>
                    <a:p>
                      <a:pPr algn="ctr">
                        <a:spcAft>
                          <a:spcPts val="0"/>
                        </a:spcAft>
                      </a:pPr>
                      <a:r>
                        <a:rPr lang="en-GB" sz="1600" b="1" dirty="0">
                          <a:effectLst/>
                          <a:latin typeface="Tahoma"/>
                          <a:ea typeface="ＭＳ 明朝"/>
                          <a:cs typeface="Tahoma"/>
                        </a:rPr>
                        <a:t>Chemistry </a:t>
                      </a:r>
                    </a:p>
                  </a:txBody>
                  <a:tcPr marL="68580" marR="68580" marT="0" marB="0" anchor="ct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FFFF00"/>
                    </a:solidFill>
                  </a:tcPr>
                </a:tc>
                <a:tc>
                  <a:txBody>
                    <a:bodyPr/>
                    <a:lstStyle/>
                    <a:p>
                      <a:pPr algn="just">
                        <a:spcAft>
                          <a:spcPts val="0"/>
                        </a:spcAft>
                      </a:pPr>
                      <a:r>
                        <a:rPr lang="en-GB" sz="1100" b="1" dirty="0">
                          <a:effectLst/>
                          <a:latin typeface="Tahoma"/>
                          <a:ea typeface="Times New Roman"/>
                          <a:cs typeface="Tahoma"/>
                        </a:rPr>
                        <a:t>At least 5 GCSE grades A*-B, including: Grade B in English Language or Literature, Grade B in Mathematics and Grade B in Chemistry or Science &amp; Additional Science</a:t>
                      </a:r>
                      <a:r>
                        <a:rPr lang="en-GB" sz="1100" b="1" dirty="0" smtClean="0">
                          <a:effectLst/>
                          <a:latin typeface="Tahoma"/>
                          <a:ea typeface="Times New Roman"/>
                          <a:cs typeface="Tahoma"/>
                        </a:rPr>
                        <a:t>.</a:t>
                      </a:r>
                      <a:endParaRPr lang="en-GB" sz="1600" b="1" dirty="0">
                        <a:effectLst/>
                        <a:latin typeface="Tahoma"/>
                        <a:ea typeface="ＭＳ 明朝"/>
                        <a:cs typeface="Tahoma"/>
                      </a:endParaRPr>
                    </a:p>
                  </a:txBody>
                  <a:tcPr marL="68580" marR="68580" marT="0" marB="0">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FFFF00"/>
                    </a:solidFill>
                  </a:tcPr>
                </a:tc>
              </a:tr>
              <a:tr h="370840">
                <a:tc>
                  <a:txBody>
                    <a:bodyPr/>
                    <a:lstStyle/>
                    <a:p>
                      <a:pPr algn="ctr">
                        <a:spcAft>
                          <a:spcPts val="0"/>
                        </a:spcAft>
                      </a:pPr>
                      <a:r>
                        <a:rPr lang="en-GB" sz="1600" b="1" dirty="0">
                          <a:effectLst/>
                          <a:latin typeface="Tahoma"/>
                          <a:ea typeface="ＭＳ 明朝"/>
                          <a:cs typeface="Tahoma"/>
                        </a:rPr>
                        <a:t>Physics</a:t>
                      </a:r>
                    </a:p>
                  </a:txBody>
                  <a:tcPr marL="68580" marR="68580" marT="0" marB="0" anchor="ct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20F4F1"/>
                    </a:solidFill>
                  </a:tcPr>
                </a:tc>
                <a:tc>
                  <a:txBody>
                    <a:bodyPr/>
                    <a:lstStyle/>
                    <a:p>
                      <a:pPr algn="just">
                        <a:spcAft>
                          <a:spcPts val="0"/>
                        </a:spcAft>
                      </a:pPr>
                      <a:r>
                        <a:rPr lang="en-GB" sz="1100" b="1" dirty="0">
                          <a:effectLst/>
                          <a:latin typeface="Tahoma"/>
                          <a:ea typeface="Times New Roman"/>
                          <a:cs typeface="Tahoma"/>
                        </a:rPr>
                        <a:t>At least 5 GCSE grades A*-B, including: Grade B in English Language or Literature, Grade B in Mathematics and Grade B in Physics or Science &amp; Additional Science</a:t>
                      </a:r>
                      <a:r>
                        <a:rPr lang="en-GB" sz="1100" b="1" dirty="0" smtClean="0">
                          <a:effectLst/>
                          <a:latin typeface="Tahoma"/>
                          <a:ea typeface="Times New Roman"/>
                          <a:cs typeface="Tahoma"/>
                        </a:rPr>
                        <a:t>.</a:t>
                      </a:r>
                      <a:endParaRPr lang="en-GB" sz="1600" b="1" dirty="0">
                        <a:effectLst/>
                        <a:latin typeface="Tahoma"/>
                        <a:ea typeface="ＭＳ 明朝"/>
                        <a:cs typeface="Tahoma"/>
                      </a:endParaRPr>
                    </a:p>
                  </a:txBody>
                  <a:tcPr marL="68580" marR="68580" marT="0" marB="0">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20F4F1"/>
                    </a:solidFill>
                  </a:tcPr>
                </a:tc>
              </a:tr>
              <a:tr h="370840">
                <a:tc>
                  <a:txBody>
                    <a:bodyPr/>
                    <a:lstStyle/>
                    <a:p>
                      <a:pPr algn="ctr">
                        <a:spcAft>
                          <a:spcPts val="0"/>
                        </a:spcAft>
                      </a:pPr>
                      <a:r>
                        <a:rPr lang="en-GB" sz="1600" b="1" dirty="0">
                          <a:effectLst/>
                          <a:latin typeface="Tahoma"/>
                          <a:ea typeface="ＭＳ 明朝"/>
                          <a:cs typeface="Tahoma"/>
                        </a:rPr>
                        <a:t>Computing </a:t>
                      </a:r>
                    </a:p>
                  </a:txBody>
                  <a:tcPr marL="68580" marR="68580" marT="0" marB="0" anchor="ct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FFFF00"/>
                    </a:solidFill>
                  </a:tcPr>
                </a:tc>
                <a:tc>
                  <a:txBody>
                    <a:bodyPr/>
                    <a:lstStyle/>
                    <a:p>
                      <a:pPr algn="just">
                        <a:spcAft>
                          <a:spcPts val="0"/>
                        </a:spcAft>
                      </a:pPr>
                      <a:r>
                        <a:rPr lang="en-GB" sz="1100" b="1" dirty="0">
                          <a:effectLst/>
                          <a:latin typeface="Tahoma"/>
                          <a:ea typeface="Times New Roman"/>
                          <a:cs typeface="Tahoma"/>
                        </a:rPr>
                        <a:t>At least 5 GCSE grades A*-B, including: Grade B in English Language or Literature and Grade B in Mathematics. Grade B in Computer Studies is desirable but not essential</a:t>
                      </a:r>
                      <a:r>
                        <a:rPr lang="en-GB" sz="1100" b="1" dirty="0" smtClean="0">
                          <a:effectLst/>
                          <a:latin typeface="Tahoma"/>
                          <a:ea typeface="Times New Roman"/>
                          <a:cs typeface="Tahoma"/>
                        </a:rPr>
                        <a:t>.</a:t>
                      </a:r>
                      <a:endParaRPr lang="en-GB" sz="1600" b="1" dirty="0">
                        <a:effectLst/>
                        <a:latin typeface="Tahoma"/>
                        <a:ea typeface="ＭＳ 明朝"/>
                        <a:cs typeface="Tahoma"/>
                      </a:endParaRPr>
                    </a:p>
                  </a:txBody>
                  <a:tcPr marL="68580" marR="68580" marT="0" marB="0">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FFFF00"/>
                    </a:solidFill>
                  </a:tcPr>
                </a:tc>
              </a:tr>
              <a:tr h="241449">
                <a:tc>
                  <a:txBody>
                    <a:bodyPr/>
                    <a:lstStyle/>
                    <a:p>
                      <a:pPr algn="ctr">
                        <a:spcAft>
                          <a:spcPts val="0"/>
                        </a:spcAft>
                      </a:pPr>
                      <a:r>
                        <a:rPr lang="en-GB" sz="1600" b="1" dirty="0">
                          <a:effectLst/>
                          <a:latin typeface="Tahoma"/>
                          <a:ea typeface="ＭＳ 明朝"/>
                          <a:cs typeface="Tahoma"/>
                        </a:rPr>
                        <a:t> ICT</a:t>
                      </a:r>
                    </a:p>
                  </a:txBody>
                  <a:tcPr marL="68580" marR="68580" marT="0" marB="0" anchor="ct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20F4F1"/>
                    </a:solidFill>
                  </a:tcPr>
                </a:tc>
                <a:tc>
                  <a:txBody>
                    <a:bodyPr/>
                    <a:lstStyle/>
                    <a:p>
                      <a:pPr algn="just">
                        <a:spcAft>
                          <a:spcPts val="0"/>
                        </a:spcAft>
                      </a:pPr>
                      <a:r>
                        <a:rPr lang="en-GB" sz="1100" b="1" dirty="0">
                          <a:effectLst/>
                          <a:latin typeface="Tahoma"/>
                          <a:ea typeface="Times New Roman"/>
                          <a:cs typeface="Tahoma"/>
                        </a:rPr>
                        <a:t>At least 5 GCSE grades A*-C, </a:t>
                      </a:r>
                      <a:r>
                        <a:rPr lang="en-GB" sz="1100" b="1" dirty="0" smtClean="0">
                          <a:effectLst/>
                          <a:latin typeface="Tahoma"/>
                          <a:ea typeface="Times New Roman"/>
                          <a:cs typeface="Tahoma"/>
                        </a:rPr>
                        <a:t>including:</a:t>
                      </a:r>
                      <a:r>
                        <a:rPr lang="en-GB" sz="1600" b="1" baseline="0" dirty="0" smtClean="0">
                          <a:effectLst/>
                          <a:latin typeface="Tahoma"/>
                          <a:ea typeface="ＭＳ 明朝"/>
                          <a:cs typeface="Tahoma"/>
                        </a:rPr>
                        <a:t> </a:t>
                      </a:r>
                      <a:r>
                        <a:rPr lang="en-GB" sz="1100" b="1" dirty="0" smtClean="0">
                          <a:effectLst/>
                          <a:latin typeface="Tahoma"/>
                          <a:ea typeface="Times New Roman"/>
                          <a:cs typeface="Tahoma"/>
                        </a:rPr>
                        <a:t>Grade </a:t>
                      </a:r>
                      <a:r>
                        <a:rPr lang="en-GB" sz="1100" b="1" dirty="0">
                          <a:effectLst/>
                          <a:latin typeface="Tahoma"/>
                          <a:ea typeface="Times New Roman"/>
                          <a:cs typeface="Tahoma"/>
                        </a:rPr>
                        <a:t>C in English Language </a:t>
                      </a:r>
                      <a:r>
                        <a:rPr lang="en-GB" sz="1100" b="1" dirty="0" smtClean="0">
                          <a:effectLst/>
                          <a:latin typeface="Tahoma"/>
                          <a:ea typeface="Times New Roman"/>
                          <a:cs typeface="Tahoma"/>
                        </a:rPr>
                        <a:t>and</a:t>
                      </a:r>
                      <a:r>
                        <a:rPr lang="en-GB" sz="1600" b="1" baseline="0" dirty="0" smtClean="0">
                          <a:effectLst/>
                          <a:latin typeface="Tahoma"/>
                          <a:ea typeface="ＭＳ 明朝"/>
                          <a:cs typeface="Tahoma"/>
                        </a:rPr>
                        <a:t> </a:t>
                      </a:r>
                      <a:r>
                        <a:rPr lang="en-GB" sz="1100" b="1" dirty="0" smtClean="0">
                          <a:effectLst/>
                          <a:latin typeface="Tahoma"/>
                          <a:ea typeface="Times New Roman"/>
                          <a:cs typeface="Tahoma"/>
                        </a:rPr>
                        <a:t>Grade </a:t>
                      </a:r>
                      <a:r>
                        <a:rPr lang="en-GB" sz="1100" b="1" dirty="0">
                          <a:effectLst/>
                          <a:latin typeface="Tahoma"/>
                          <a:ea typeface="Times New Roman"/>
                          <a:cs typeface="Tahoma"/>
                        </a:rPr>
                        <a:t>C in Mathematics</a:t>
                      </a:r>
                      <a:endParaRPr lang="en-GB" sz="1600" b="1" dirty="0">
                        <a:effectLst/>
                        <a:latin typeface="Tahoma"/>
                        <a:ea typeface="ＭＳ 明朝"/>
                        <a:cs typeface="Tahoma"/>
                      </a:endParaRPr>
                    </a:p>
                  </a:txBody>
                  <a:tcPr marL="68580" marR="68580" marT="0" marB="0">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20F4F1"/>
                    </a:solidFill>
                  </a:tcPr>
                </a:tc>
              </a:tr>
              <a:tr h="239059">
                <a:tc>
                  <a:txBody>
                    <a:bodyPr/>
                    <a:lstStyle/>
                    <a:p>
                      <a:pPr algn="ctr">
                        <a:spcAft>
                          <a:spcPts val="0"/>
                        </a:spcAft>
                      </a:pPr>
                      <a:r>
                        <a:rPr lang="en-GB" sz="1600" b="1" dirty="0">
                          <a:effectLst/>
                          <a:latin typeface="Tahoma"/>
                          <a:ea typeface="ＭＳ 明朝"/>
                          <a:cs typeface="Tahoma"/>
                        </a:rPr>
                        <a:t>Geography </a:t>
                      </a:r>
                    </a:p>
                  </a:txBody>
                  <a:tcPr marL="68580" marR="68580" marT="0" marB="0" anchor="ct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FFFF00"/>
                    </a:solidFill>
                  </a:tcPr>
                </a:tc>
                <a:tc>
                  <a:txBody>
                    <a:bodyPr/>
                    <a:lstStyle/>
                    <a:p>
                      <a:pPr algn="just">
                        <a:spcAft>
                          <a:spcPts val="0"/>
                        </a:spcAft>
                      </a:pPr>
                      <a:r>
                        <a:rPr lang="en-GB" sz="1100" b="1" dirty="0">
                          <a:effectLst/>
                          <a:latin typeface="Tahoma"/>
                          <a:ea typeface="Times New Roman"/>
                          <a:cs typeface="Tahoma"/>
                        </a:rPr>
                        <a:t>At least 5 GCSE grades A*-B, including: Grade B in English Language or Literature and Grade C in Maths</a:t>
                      </a:r>
                      <a:r>
                        <a:rPr lang="en-GB" sz="1100" b="1" dirty="0" smtClean="0">
                          <a:effectLst/>
                          <a:latin typeface="Tahoma"/>
                          <a:ea typeface="Times New Roman"/>
                          <a:cs typeface="Tahoma"/>
                        </a:rPr>
                        <a:t>.</a:t>
                      </a:r>
                      <a:endParaRPr lang="en-GB" sz="1600" b="1" dirty="0">
                        <a:effectLst/>
                        <a:latin typeface="Tahoma"/>
                        <a:ea typeface="ＭＳ 明朝"/>
                        <a:cs typeface="Tahoma"/>
                      </a:endParaRPr>
                    </a:p>
                  </a:txBody>
                  <a:tcPr marL="68580" marR="68580" marT="0" marB="0">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FFFF00"/>
                    </a:solidFill>
                  </a:tcPr>
                </a:tc>
              </a:tr>
              <a:tr h="370840">
                <a:tc>
                  <a:txBody>
                    <a:bodyPr/>
                    <a:lstStyle/>
                    <a:p>
                      <a:pPr algn="ctr">
                        <a:spcAft>
                          <a:spcPts val="0"/>
                        </a:spcAft>
                      </a:pPr>
                      <a:r>
                        <a:rPr lang="en-GB" sz="1600" b="1" dirty="0" smtClean="0">
                          <a:effectLst/>
                          <a:latin typeface="Tahoma"/>
                          <a:ea typeface="ＭＳ 明朝"/>
                          <a:cs typeface="Tahoma"/>
                        </a:rPr>
                        <a:t>Mathematics</a:t>
                      </a:r>
                      <a:endParaRPr lang="en-GB" sz="1600" b="1" dirty="0">
                        <a:effectLst/>
                        <a:latin typeface="Tahoma"/>
                        <a:ea typeface="ＭＳ 明朝"/>
                        <a:cs typeface="Tahoma"/>
                      </a:endParaRPr>
                    </a:p>
                  </a:txBody>
                  <a:tcPr marL="68580" marR="68580" marT="0" marB="0" anchor="ct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20F4F1"/>
                    </a:solidFill>
                  </a:tcPr>
                </a:tc>
                <a:tc>
                  <a:txBody>
                    <a:bodyPr/>
                    <a:lstStyle/>
                    <a:p>
                      <a:pPr algn="just">
                        <a:spcAft>
                          <a:spcPts val="0"/>
                        </a:spcAft>
                      </a:pPr>
                      <a:r>
                        <a:rPr lang="en-GB" sz="1100" b="1" dirty="0">
                          <a:effectLst/>
                          <a:latin typeface="Tahoma"/>
                          <a:ea typeface="Times New Roman"/>
                          <a:cs typeface="Tahoma"/>
                        </a:rPr>
                        <a:t>At least 5 GCSE grades A*-B, including: AS and A Level Mathematics: Grade B in Maths (although an A or A* is preferable) and Grade B in English Language or Literature. </a:t>
                      </a:r>
                      <a:endParaRPr lang="en-GB" sz="1100" b="1" dirty="0" smtClean="0">
                        <a:effectLst/>
                        <a:latin typeface="Tahoma"/>
                        <a:ea typeface="Times New Roman"/>
                        <a:cs typeface="Tahoma"/>
                      </a:endParaRPr>
                    </a:p>
                    <a:p>
                      <a:pPr algn="just">
                        <a:spcAft>
                          <a:spcPts val="0"/>
                        </a:spcAft>
                      </a:pPr>
                      <a:r>
                        <a:rPr lang="en-GB" sz="1100" b="1" dirty="0" smtClean="0">
                          <a:effectLst/>
                          <a:latin typeface="Tahoma"/>
                          <a:ea typeface="Times New Roman"/>
                          <a:cs typeface="Tahoma"/>
                        </a:rPr>
                        <a:t>A </a:t>
                      </a:r>
                      <a:r>
                        <a:rPr lang="en-GB" sz="1100" b="1" dirty="0">
                          <a:effectLst/>
                          <a:latin typeface="Tahoma"/>
                          <a:ea typeface="Times New Roman"/>
                          <a:cs typeface="Tahoma"/>
                        </a:rPr>
                        <a:t>Level Further Mathematics: Grade A or A* in Maths (although an A* is preferable) and Grade B in English Language or Literature.</a:t>
                      </a:r>
                      <a:endParaRPr lang="en-GB" sz="1600" b="1" dirty="0">
                        <a:effectLst/>
                        <a:latin typeface="Tahoma"/>
                        <a:ea typeface="ＭＳ 明朝"/>
                        <a:cs typeface="Tahoma"/>
                      </a:endParaRPr>
                    </a:p>
                  </a:txBody>
                  <a:tcPr marL="68580" marR="68580" marT="0" marB="0">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20F4F1"/>
                    </a:solidFill>
                  </a:tcPr>
                </a:tc>
              </a:tr>
              <a:tr h="370840">
                <a:tc>
                  <a:txBody>
                    <a:bodyPr/>
                    <a:lstStyle/>
                    <a:p>
                      <a:pPr algn="ctr">
                        <a:spcAft>
                          <a:spcPts val="0"/>
                        </a:spcAft>
                      </a:pPr>
                      <a:r>
                        <a:rPr lang="en-GB" sz="1600" b="1" dirty="0">
                          <a:effectLst/>
                          <a:latin typeface="Tahoma"/>
                          <a:ea typeface="ＭＳ 明朝"/>
                          <a:cs typeface="Tahoma"/>
                        </a:rPr>
                        <a:t>Business Studies </a:t>
                      </a:r>
                    </a:p>
                  </a:txBody>
                  <a:tcPr marL="68580" marR="68580" marT="0" marB="0" anchor="ct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FFFF00"/>
                    </a:solidFill>
                  </a:tcPr>
                </a:tc>
                <a:tc>
                  <a:txBody>
                    <a:bodyPr/>
                    <a:lstStyle/>
                    <a:p>
                      <a:pPr algn="just">
                        <a:spcAft>
                          <a:spcPts val="0"/>
                        </a:spcAft>
                      </a:pPr>
                      <a:r>
                        <a:rPr lang="en-GB" sz="1100" b="1" dirty="0">
                          <a:effectLst/>
                          <a:latin typeface="Tahoma"/>
                          <a:ea typeface="Times New Roman"/>
                          <a:cs typeface="Tahoma"/>
                        </a:rPr>
                        <a:t>At least 5 GCSE grades A*-B, including: Grade B in English Language or Literature and Grade C in Mathematics</a:t>
                      </a:r>
                      <a:r>
                        <a:rPr lang="en-GB" sz="1100" b="1" dirty="0" smtClean="0">
                          <a:effectLst/>
                          <a:latin typeface="Tahoma"/>
                          <a:ea typeface="Times New Roman"/>
                          <a:cs typeface="Tahoma"/>
                        </a:rPr>
                        <a:t>.</a:t>
                      </a:r>
                      <a:endParaRPr lang="en-GB" sz="1600" b="1" dirty="0">
                        <a:effectLst/>
                        <a:latin typeface="Tahoma"/>
                        <a:ea typeface="ＭＳ 明朝"/>
                        <a:cs typeface="Tahoma"/>
                      </a:endParaRPr>
                    </a:p>
                  </a:txBody>
                  <a:tcPr marL="68580" marR="68580" marT="0" marB="0">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FFFF00"/>
                    </a:solidFill>
                  </a:tcPr>
                </a:tc>
              </a:tr>
              <a:tr h="370840">
                <a:tc>
                  <a:txBody>
                    <a:bodyPr/>
                    <a:lstStyle/>
                    <a:p>
                      <a:pPr algn="ctr">
                        <a:spcAft>
                          <a:spcPts val="0"/>
                        </a:spcAft>
                      </a:pPr>
                      <a:r>
                        <a:rPr lang="en-GB" sz="1600" b="1" dirty="0">
                          <a:effectLst/>
                          <a:latin typeface="Tahoma"/>
                          <a:ea typeface="ＭＳ 明朝"/>
                          <a:cs typeface="Tahoma"/>
                        </a:rPr>
                        <a:t>English Literature </a:t>
                      </a:r>
                    </a:p>
                  </a:txBody>
                  <a:tcPr marL="68580" marR="68580" marT="0" marB="0" anchor="ct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20F4F1"/>
                    </a:solidFill>
                  </a:tcPr>
                </a:tc>
                <a:tc>
                  <a:txBody>
                    <a:bodyPr/>
                    <a:lstStyle/>
                    <a:p>
                      <a:pPr algn="just">
                        <a:spcAft>
                          <a:spcPts val="0"/>
                        </a:spcAft>
                      </a:pPr>
                      <a:r>
                        <a:rPr lang="en-GB" sz="1100" b="1" dirty="0">
                          <a:effectLst/>
                          <a:latin typeface="Tahoma"/>
                          <a:ea typeface="Times New Roman"/>
                          <a:cs typeface="Tahoma"/>
                        </a:rPr>
                        <a:t>At least 5 GCSE grades A*-B, including: Grade B in English Language, Grade B in English Literature (if offered at GCSE) and Grade C in </a:t>
                      </a:r>
                      <a:r>
                        <a:rPr lang="en-GB" sz="1100" b="1" dirty="0" smtClean="0">
                          <a:effectLst/>
                          <a:latin typeface="Tahoma"/>
                          <a:ea typeface="Times New Roman"/>
                          <a:cs typeface="Tahoma"/>
                        </a:rPr>
                        <a:t>Maths.</a:t>
                      </a:r>
                      <a:endParaRPr lang="en-GB" sz="1600" b="1" dirty="0">
                        <a:effectLst/>
                        <a:latin typeface="Tahoma"/>
                        <a:ea typeface="ＭＳ 明朝"/>
                        <a:cs typeface="Tahoma"/>
                      </a:endParaRPr>
                    </a:p>
                  </a:txBody>
                  <a:tcPr marL="68580" marR="68580" marT="0" marB="0">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20F4F1"/>
                    </a:solidFill>
                  </a:tcPr>
                </a:tc>
              </a:tr>
              <a:tr h="370840">
                <a:tc>
                  <a:txBody>
                    <a:bodyPr/>
                    <a:lstStyle/>
                    <a:p>
                      <a:pPr algn="ctr">
                        <a:spcAft>
                          <a:spcPts val="0"/>
                        </a:spcAft>
                      </a:pPr>
                      <a:r>
                        <a:rPr lang="en-GB" sz="1600" b="1" dirty="0">
                          <a:effectLst/>
                          <a:latin typeface="Tahoma"/>
                          <a:ea typeface="ＭＳ 明朝"/>
                          <a:cs typeface="Tahoma"/>
                        </a:rPr>
                        <a:t>Psychology </a:t>
                      </a:r>
                    </a:p>
                  </a:txBody>
                  <a:tcPr marL="68580" marR="68580" marT="0" marB="0" anchor="ct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FFFF00"/>
                    </a:solidFill>
                  </a:tcPr>
                </a:tc>
                <a:tc>
                  <a:txBody>
                    <a:bodyPr/>
                    <a:lstStyle/>
                    <a:p>
                      <a:pPr algn="just">
                        <a:spcAft>
                          <a:spcPts val="0"/>
                        </a:spcAft>
                      </a:pPr>
                      <a:r>
                        <a:rPr lang="en-GB" sz="1100" b="1" dirty="0">
                          <a:effectLst/>
                          <a:latin typeface="Tahoma"/>
                          <a:ea typeface="Times New Roman"/>
                          <a:cs typeface="Tahoma"/>
                        </a:rPr>
                        <a:t>At least 5 GCSE grades A*-B, including: Grade B in English Language or Literature and Grade C in Mathematics</a:t>
                      </a:r>
                      <a:r>
                        <a:rPr lang="en-GB" sz="1100" b="1" dirty="0" smtClean="0">
                          <a:effectLst/>
                          <a:latin typeface="Tahoma"/>
                          <a:ea typeface="Times New Roman"/>
                          <a:cs typeface="Tahoma"/>
                        </a:rPr>
                        <a:t>.</a:t>
                      </a:r>
                      <a:endParaRPr lang="en-GB" sz="1600" b="1" dirty="0">
                        <a:effectLst/>
                        <a:latin typeface="Tahoma"/>
                        <a:ea typeface="ＭＳ 明朝"/>
                        <a:cs typeface="Tahoma"/>
                      </a:endParaRPr>
                    </a:p>
                  </a:txBody>
                  <a:tcPr marL="68580" marR="68580" marT="0" marB="0">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FFFF00"/>
                    </a:solidFill>
                  </a:tcPr>
                </a:tc>
              </a:tr>
              <a:tr h="370840">
                <a:tc>
                  <a:txBody>
                    <a:bodyPr/>
                    <a:lstStyle/>
                    <a:p>
                      <a:pPr algn="ctr">
                        <a:spcAft>
                          <a:spcPts val="0"/>
                        </a:spcAft>
                      </a:pPr>
                      <a:r>
                        <a:rPr lang="en-GB" sz="1600" b="1" dirty="0">
                          <a:effectLst/>
                          <a:latin typeface="Tahoma"/>
                          <a:ea typeface="ＭＳ 明朝"/>
                          <a:cs typeface="Tahoma"/>
                        </a:rPr>
                        <a:t>Level 3 </a:t>
                      </a:r>
                      <a:endParaRPr lang="en-GB" sz="1600" b="1" dirty="0" smtClean="0">
                        <a:effectLst/>
                        <a:latin typeface="Tahoma"/>
                        <a:ea typeface="ＭＳ 明朝"/>
                        <a:cs typeface="Tahoma"/>
                      </a:endParaRPr>
                    </a:p>
                    <a:p>
                      <a:pPr algn="ctr">
                        <a:spcAft>
                          <a:spcPts val="0"/>
                        </a:spcAft>
                      </a:pPr>
                      <a:r>
                        <a:rPr lang="en-GB" sz="1600" b="1" dirty="0" smtClean="0">
                          <a:effectLst/>
                          <a:latin typeface="Tahoma"/>
                          <a:ea typeface="ＭＳ 明朝"/>
                          <a:cs typeface="Tahoma"/>
                        </a:rPr>
                        <a:t>Business </a:t>
                      </a:r>
                      <a:r>
                        <a:rPr lang="en-GB" sz="1600" b="1" dirty="0">
                          <a:effectLst/>
                          <a:latin typeface="Tahoma"/>
                          <a:ea typeface="ＭＳ 明朝"/>
                          <a:cs typeface="Tahoma"/>
                        </a:rPr>
                        <a:t>Studies </a:t>
                      </a:r>
                    </a:p>
                  </a:txBody>
                  <a:tcPr marL="68580" marR="68580" marT="0" marB="0" anchor="ct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20F4F1"/>
                    </a:solidFill>
                  </a:tcPr>
                </a:tc>
                <a:tc>
                  <a:txBody>
                    <a:bodyPr/>
                    <a:lstStyle/>
                    <a:p>
                      <a:pPr algn="just">
                        <a:spcAft>
                          <a:spcPts val="0"/>
                        </a:spcAft>
                      </a:pPr>
                      <a:endParaRPr lang="en-GB" sz="1100" b="1" dirty="0" smtClean="0">
                        <a:effectLst/>
                        <a:latin typeface="Tahoma"/>
                        <a:ea typeface="Times New Roman"/>
                        <a:cs typeface="Tahoma"/>
                      </a:endParaRPr>
                    </a:p>
                    <a:p>
                      <a:pPr algn="just">
                        <a:spcAft>
                          <a:spcPts val="0"/>
                        </a:spcAft>
                      </a:pPr>
                      <a:r>
                        <a:rPr lang="en-GB" sz="1100" b="1" dirty="0" smtClean="0">
                          <a:effectLst/>
                          <a:latin typeface="Tahoma"/>
                          <a:ea typeface="Times New Roman"/>
                          <a:cs typeface="Tahoma"/>
                        </a:rPr>
                        <a:t>At </a:t>
                      </a:r>
                      <a:r>
                        <a:rPr lang="en-GB" sz="1100" b="1" dirty="0">
                          <a:effectLst/>
                          <a:latin typeface="Tahoma"/>
                          <a:ea typeface="Times New Roman"/>
                          <a:cs typeface="Tahoma"/>
                        </a:rPr>
                        <a:t>least 5 GCSE grades A*-C including: Grade C in English Language and Grade C in Mathematics</a:t>
                      </a:r>
                      <a:r>
                        <a:rPr lang="en-GB" sz="1100" b="1" dirty="0" smtClean="0">
                          <a:effectLst/>
                          <a:latin typeface="Tahoma"/>
                          <a:ea typeface="Times New Roman"/>
                          <a:cs typeface="Tahoma"/>
                        </a:rPr>
                        <a:t>.</a:t>
                      </a:r>
                      <a:endParaRPr lang="en-GB" sz="1600" b="1" dirty="0">
                        <a:effectLst/>
                        <a:latin typeface="Tahoma"/>
                        <a:ea typeface="ＭＳ 明朝"/>
                        <a:cs typeface="Tahoma"/>
                      </a:endParaRPr>
                    </a:p>
                  </a:txBody>
                  <a:tcPr marL="68580" marR="68580" marT="0" marB="0">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20F4F1"/>
                    </a:solidFill>
                  </a:tcPr>
                </a:tc>
              </a:tr>
              <a:tr h="370840">
                <a:tc>
                  <a:txBody>
                    <a:bodyPr/>
                    <a:lstStyle/>
                    <a:p>
                      <a:pPr algn="ctr">
                        <a:spcAft>
                          <a:spcPts val="0"/>
                        </a:spcAft>
                      </a:pPr>
                      <a:r>
                        <a:rPr lang="en-GB" sz="1600" b="1" dirty="0">
                          <a:effectLst/>
                          <a:latin typeface="Tahoma"/>
                          <a:ea typeface="ＭＳ 明朝"/>
                          <a:cs typeface="Tahoma"/>
                        </a:rPr>
                        <a:t>BTEC Level 2 Science </a:t>
                      </a:r>
                    </a:p>
                  </a:txBody>
                  <a:tcPr marL="68580" marR="68580" marT="0" marB="0" anchor="ct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FFFF00"/>
                    </a:solidFill>
                  </a:tcPr>
                </a:tc>
                <a:tc>
                  <a:txBody>
                    <a:bodyPr/>
                    <a:lstStyle/>
                    <a:p>
                      <a:pPr algn="just">
                        <a:spcAft>
                          <a:spcPts val="0"/>
                        </a:spcAft>
                      </a:pPr>
                      <a:r>
                        <a:rPr lang="en-GB" sz="1100" b="1" dirty="0">
                          <a:effectLst/>
                          <a:latin typeface="Tahoma"/>
                          <a:ea typeface="Times New Roman"/>
                          <a:cs typeface="Tahoma"/>
                        </a:rPr>
                        <a:t>At least 3 GCSE grades A*-C, including: Grade C in English Language, Grade C in Mathematics, and Grade C in Core Science or Additional Science or at least Merit in Level 2 BTEC Science</a:t>
                      </a:r>
                      <a:r>
                        <a:rPr lang="en-GB" sz="1100" b="1" dirty="0" smtClean="0">
                          <a:effectLst/>
                          <a:latin typeface="Tahoma"/>
                          <a:ea typeface="Times New Roman"/>
                          <a:cs typeface="Tahoma"/>
                        </a:rPr>
                        <a:t>.</a:t>
                      </a:r>
                      <a:endParaRPr lang="en-GB" sz="1600" b="1" dirty="0">
                        <a:effectLst/>
                        <a:latin typeface="Tahoma"/>
                        <a:ea typeface="ＭＳ 明朝"/>
                        <a:cs typeface="Tahoma"/>
                      </a:endParaRPr>
                    </a:p>
                  </a:txBody>
                  <a:tcPr marL="68580" marR="68580" marT="0" marB="0">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FFFF00"/>
                    </a:solidFill>
                  </a:tcPr>
                </a:tc>
              </a:tr>
              <a:tr h="273424">
                <a:tc>
                  <a:txBody>
                    <a:bodyPr/>
                    <a:lstStyle/>
                    <a:p>
                      <a:pPr algn="ctr">
                        <a:spcAft>
                          <a:spcPts val="0"/>
                        </a:spcAft>
                      </a:pPr>
                      <a:r>
                        <a:rPr lang="en-GB" sz="1600" b="1" dirty="0">
                          <a:effectLst/>
                          <a:latin typeface="Tahoma"/>
                          <a:ea typeface="ＭＳ 明朝"/>
                          <a:cs typeface="Tahoma"/>
                        </a:rPr>
                        <a:t>BTEC level 3 Sport </a:t>
                      </a:r>
                    </a:p>
                  </a:txBody>
                  <a:tcPr marL="68580" marR="68580" marT="0" marB="0" anchor="ctr">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20F4F1"/>
                    </a:solidFill>
                  </a:tcPr>
                </a:tc>
                <a:tc>
                  <a:txBody>
                    <a:bodyPr/>
                    <a:lstStyle/>
                    <a:p>
                      <a:pPr algn="just">
                        <a:spcAft>
                          <a:spcPts val="0"/>
                        </a:spcAft>
                      </a:pPr>
                      <a:endParaRPr lang="en-GB" sz="1100" b="1" dirty="0" smtClean="0">
                        <a:effectLst/>
                        <a:latin typeface="Tahoma"/>
                        <a:ea typeface="Times New Roman"/>
                        <a:cs typeface="Tahoma"/>
                      </a:endParaRPr>
                    </a:p>
                    <a:p>
                      <a:pPr algn="just">
                        <a:spcAft>
                          <a:spcPts val="0"/>
                        </a:spcAft>
                      </a:pPr>
                      <a:r>
                        <a:rPr lang="en-GB" sz="1100" b="1" dirty="0" smtClean="0">
                          <a:effectLst/>
                          <a:latin typeface="Tahoma"/>
                          <a:ea typeface="Times New Roman"/>
                          <a:cs typeface="Tahoma"/>
                        </a:rPr>
                        <a:t>At </a:t>
                      </a:r>
                      <a:r>
                        <a:rPr lang="en-GB" sz="1100" b="1" dirty="0">
                          <a:effectLst/>
                          <a:latin typeface="Tahoma"/>
                          <a:ea typeface="Times New Roman"/>
                          <a:cs typeface="Tahoma"/>
                        </a:rPr>
                        <a:t>least 5 GCSE grades A*-C including: Grade C in English Language and Grade C in Mathematics</a:t>
                      </a:r>
                      <a:r>
                        <a:rPr lang="en-GB" sz="1100" b="1" dirty="0" smtClean="0">
                          <a:effectLst/>
                          <a:latin typeface="Tahoma"/>
                          <a:ea typeface="Times New Roman"/>
                          <a:cs typeface="Tahoma"/>
                        </a:rPr>
                        <a:t>.</a:t>
                      </a:r>
                      <a:endParaRPr lang="en-GB" sz="1600" b="1" dirty="0">
                        <a:effectLst/>
                        <a:latin typeface="Tahoma"/>
                        <a:ea typeface="ＭＳ 明朝"/>
                        <a:cs typeface="Tahoma"/>
                      </a:endParaRPr>
                    </a:p>
                  </a:txBody>
                  <a:tcPr marL="68580" marR="68580" marT="0" marB="0">
                    <a:lnL w="38100" cap="flat" cmpd="sng" algn="ctr">
                      <a:solidFill>
                        <a:scrgbClr r="0" g="0" b="0"/>
                      </a:solidFill>
                      <a:prstDash val="solid"/>
                      <a:round/>
                      <a:headEnd type="none" w="med" len="med"/>
                      <a:tailEnd type="none" w="med" len="med"/>
                    </a:lnL>
                    <a:lnR w="3810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solidFill>
                      <a:srgbClr val="20F4F1"/>
                    </a:solidFill>
                  </a:tcPr>
                </a:tc>
              </a:tr>
            </a:tbl>
          </a:graphicData>
        </a:graphic>
      </p:graphicFrame>
    </p:spTree>
    <p:extLst>
      <p:ext uri="{BB962C8B-B14F-4D97-AF65-F5344CB8AC3E}">
        <p14:creationId xmlns:p14="http://schemas.microsoft.com/office/powerpoint/2010/main" val="5400044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1"/>
            <a:ext cx="9165771" cy="1107817"/>
          </a:xfrm>
          <a:blipFill rotWithShape="1">
            <a:blip r:embed="rId2"/>
            <a:tile tx="0" ty="0" sx="100000" sy="100000" flip="none" algn="tl"/>
          </a:blipFill>
          <a:ln w="76200" cmpd="sng">
            <a:solidFill>
              <a:schemeClr val="tx1"/>
            </a:solidFill>
          </a:ln>
        </p:spPr>
        <p:txBody>
          <a:bodyPr/>
          <a:lstStyle/>
          <a:p>
            <a:r>
              <a:rPr lang="en-GB" dirty="0" smtClean="0">
                <a:latin typeface="Comic Sans MS"/>
                <a:cs typeface="Comic Sans MS"/>
              </a:rPr>
              <a:t> </a:t>
            </a:r>
            <a:endParaRPr lang="en-GB" dirty="0">
              <a:latin typeface="Comic Sans MS"/>
              <a:cs typeface="Comic Sans MS"/>
            </a:endParaRPr>
          </a:p>
        </p:txBody>
      </p:sp>
      <p:sp>
        <p:nvSpPr>
          <p:cNvPr id="3" name="Subtitle 2"/>
          <p:cNvSpPr>
            <a:spLocks noGrp="1"/>
          </p:cNvSpPr>
          <p:nvPr>
            <p:ph type="subTitle" idx="1"/>
          </p:nvPr>
        </p:nvSpPr>
        <p:spPr>
          <a:xfrm>
            <a:off x="0" y="1256427"/>
            <a:ext cx="9144000" cy="4071980"/>
          </a:xfrm>
          <a:solidFill>
            <a:schemeClr val="tx1"/>
          </a:solidFill>
          <a:ln w="76200" cmpd="sng">
            <a:solidFill>
              <a:srgbClr val="EF00FA"/>
            </a:solidFill>
          </a:ln>
        </p:spPr>
        <p:txBody>
          <a:bodyPr>
            <a:normAutofit lnSpcReduction="10000"/>
          </a:bodyPr>
          <a:lstStyle/>
          <a:p>
            <a:pPr algn="just"/>
            <a:r>
              <a:rPr lang="en-GB" sz="4800" dirty="0" smtClean="0">
                <a:solidFill>
                  <a:srgbClr val="FFFFFF"/>
                </a:solidFill>
                <a:latin typeface="Tahoma"/>
                <a:cs typeface="Tahoma"/>
              </a:rPr>
              <a:t>.</a:t>
            </a:r>
            <a:r>
              <a:rPr lang="en-GB" sz="4800" dirty="0">
                <a:solidFill>
                  <a:srgbClr val="FFFFFF"/>
                </a:solidFill>
                <a:latin typeface="Tahoma"/>
                <a:cs typeface="Tahoma"/>
              </a:rPr>
              <a:t>.. </a:t>
            </a:r>
            <a:r>
              <a:rPr lang="en-GB" sz="4800" dirty="0" smtClean="0">
                <a:solidFill>
                  <a:srgbClr val="FFFFFF"/>
                </a:solidFill>
                <a:latin typeface="Tahoma"/>
                <a:cs typeface="Tahoma"/>
              </a:rPr>
              <a:t>Students </a:t>
            </a:r>
            <a:r>
              <a:rPr lang="en-GB" sz="4800" dirty="0">
                <a:solidFill>
                  <a:srgbClr val="FFFFFF"/>
                </a:solidFill>
                <a:latin typeface="Tahoma"/>
                <a:cs typeface="Tahoma"/>
              </a:rPr>
              <a:t>will no longer be able to sit exams in January, in either their first or second year of A-level studies, because of evidence that this has created a ‘</a:t>
            </a:r>
            <a:r>
              <a:rPr lang="en-GB" sz="4800" dirty="0" err="1">
                <a:solidFill>
                  <a:srgbClr val="FFFFFF"/>
                </a:solidFill>
                <a:latin typeface="Tahoma"/>
                <a:cs typeface="Tahoma"/>
              </a:rPr>
              <a:t>resit</a:t>
            </a:r>
            <a:r>
              <a:rPr lang="en-GB" sz="4800" dirty="0">
                <a:solidFill>
                  <a:srgbClr val="FFFFFF"/>
                </a:solidFill>
                <a:latin typeface="Tahoma"/>
                <a:cs typeface="Tahoma"/>
              </a:rPr>
              <a:t> culture’</a:t>
            </a:r>
            <a:r>
              <a:rPr lang="en-GB" sz="4800" dirty="0" smtClean="0">
                <a:solidFill>
                  <a:srgbClr val="FFFFFF"/>
                </a:solidFill>
                <a:latin typeface="Tahoma"/>
                <a:cs typeface="Tahoma"/>
              </a:rPr>
              <a:t>.</a:t>
            </a:r>
            <a:endParaRPr lang="en-GB" sz="4800" dirty="0">
              <a:solidFill>
                <a:srgbClr val="FFFFFF"/>
              </a:solidFill>
              <a:latin typeface="Tahoma"/>
              <a:cs typeface="Tahoma"/>
            </a:endParaRPr>
          </a:p>
          <a:p>
            <a:endParaRPr lang="en-GB" sz="4000" dirty="0">
              <a:solidFill>
                <a:srgbClr val="FFFFFF"/>
              </a:solidFill>
              <a:latin typeface="Tahoma"/>
              <a:cs typeface="Tahoma"/>
            </a:endParaRPr>
          </a:p>
          <a:p>
            <a:endParaRPr lang="en-GB" dirty="0">
              <a:solidFill>
                <a:schemeClr val="bg1"/>
              </a:solidFill>
              <a:latin typeface="Comic Sans MS"/>
              <a:cs typeface="Comic Sans MS"/>
            </a:endParaRP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
        <p:nvSpPr>
          <p:cNvPr id="4" name="Rectangle 3"/>
          <p:cNvSpPr/>
          <p:nvPr/>
        </p:nvSpPr>
        <p:spPr>
          <a:xfrm>
            <a:off x="2" y="4258"/>
            <a:ext cx="9143998" cy="1015663"/>
          </a:xfrm>
          <a:prstGeom prst="rect">
            <a:avLst/>
          </a:prstGeom>
        </p:spPr>
        <p:txBody>
          <a:bodyPr wrap="square">
            <a:spAutoFit/>
          </a:bodyPr>
          <a:lstStyle/>
          <a:p>
            <a:pPr algn="ctr"/>
            <a:r>
              <a:rPr lang="en-GB" sz="3000" b="1" dirty="0" smtClean="0">
                <a:latin typeface="Tahoma"/>
                <a:cs typeface="Tahoma"/>
              </a:rPr>
              <a:t>July </a:t>
            </a:r>
            <a:r>
              <a:rPr lang="en-GB" sz="3000" b="1" dirty="0">
                <a:latin typeface="Tahoma"/>
                <a:cs typeface="Tahoma"/>
              </a:rPr>
              <a:t>2013, </a:t>
            </a:r>
            <a:r>
              <a:rPr lang="en-GB" sz="3000" b="1" dirty="0" smtClean="0">
                <a:latin typeface="Tahoma"/>
                <a:cs typeface="Tahoma"/>
              </a:rPr>
              <a:t>chief </a:t>
            </a:r>
            <a:r>
              <a:rPr lang="en-GB" sz="3000" b="1" dirty="0">
                <a:latin typeface="Tahoma"/>
                <a:cs typeface="Tahoma"/>
              </a:rPr>
              <a:t>regulator of </a:t>
            </a:r>
            <a:r>
              <a:rPr lang="en-GB" sz="3000" b="1" dirty="0" err="1">
                <a:latin typeface="Tahoma"/>
                <a:cs typeface="Tahoma"/>
              </a:rPr>
              <a:t>Ofqual</a:t>
            </a:r>
            <a:r>
              <a:rPr lang="en-GB" sz="3000" b="1" dirty="0">
                <a:latin typeface="Tahoma"/>
                <a:cs typeface="Tahoma"/>
              </a:rPr>
              <a:t>, </a:t>
            </a:r>
            <a:r>
              <a:rPr lang="en-GB" sz="3000" b="1" dirty="0" err="1">
                <a:latin typeface="Tahoma"/>
                <a:cs typeface="Tahoma"/>
              </a:rPr>
              <a:t>Glenys</a:t>
            </a:r>
            <a:r>
              <a:rPr lang="en-GB" sz="3000" b="1" dirty="0">
                <a:latin typeface="Tahoma"/>
                <a:cs typeface="Tahoma"/>
              </a:rPr>
              <a:t> Stacey</a:t>
            </a:r>
            <a:r>
              <a:rPr lang="en-GB" sz="3000" b="1" dirty="0" smtClean="0">
                <a:latin typeface="Tahoma"/>
                <a:cs typeface="Tahoma"/>
              </a:rPr>
              <a:t>, explained </a:t>
            </a:r>
            <a:r>
              <a:rPr lang="en-GB" sz="3000" b="1" dirty="0">
                <a:latin typeface="Tahoma"/>
                <a:cs typeface="Tahoma"/>
              </a:rPr>
              <a:t>that from September 2013:</a:t>
            </a:r>
          </a:p>
        </p:txBody>
      </p:sp>
    </p:spTree>
    <p:extLst>
      <p:ext uri="{BB962C8B-B14F-4D97-AF65-F5344CB8AC3E}">
        <p14:creationId xmlns:p14="http://schemas.microsoft.com/office/powerpoint/2010/main" val="27996921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1"/>
            <a:ext cx="9165771" cy="774478"/>
          </a:xfrm>
          <a:blipFill rotWithShape="1">
            <a:blip r:embed="rId2"/>
            <a:tile tx="0" ty="0" sx="100000" sy="100000" flip="none" algn="tl"/>
          </a:blipFill>
          <a:ln w="76200" cmpd="sng">
            <a:solidFill>
              <a:schemeClr val="tx1"/>
            </a:solidFill>
          </a:ln>
        </p:spPr>
        <p:txBody>
          <a:bodyPr/>
          <a:lstStyle/>
          <a:p>
            <a:r>
              <a:rPr lang="en-GB" dirty="0" smtClean="0">
                <a:latin typeface="Comic Sans MS"/>
                <a:cs typeface="Comic Sans MS"/>
              </a:rPr>
              <a:t> </a:t>
            </a:r>
            <a:endParaRPr lang="en-GB" dirty="0">
              <a:latin typeface="Comic Sans MS"/>
              <a:cs typeface="Comic Sans MS"/>
            </a:endParaRPr>
          </a:p>
        </p:txBody>
      </p:sp>
      <p:sp>
        <p:nvSpPr>
          <p:cNvPr id="3" name="Subtitle 2"/>
          <p:cNvSpPr>
            <a:spLocks noGrp="1"/>
          </p:cNvSpPr>
          <p:nvPr>
            <p:ph type="subTitle" idx="1"/>
          </p:nvPr>
        </p:nvSpPr>
        <p:spPr>
          <a:xfrm>
            <a:off x="0" y="898394"/>
            <a:ext cx="9144000" cy="4430014"/>
          </a:xfrm>
          <a:solidFill>
            <a:schemeClr val="tx1"/>
          </a:solidFill>
          <a:ln w="76200" cmpd="sng">
            <a:solidFill>
              <a:srgbClr val="EF00FA"/>
            </a:solidFill>
          </a:ln>
        </p:spPr>
        <p:txBody>
          <a:bodyPr/>
          <a:lstStyle/>
          <a:p>
            <a:endParaRPr lang="en-GB" dirty="0" smtClean="0">
              <a:solidFill>
                <a:schemeClr val="bg1"/>
              </a:solidFill>
              <a:latin typeface="Comic Sans MS"/>
              <a:cs typeface="Comic Sans MS"/>
            </a:endParaRPr>
          </a:p>
          <a:p>
            <a:endParaRPr lang="en-GB" dirty="0" smtClean="0">
              <a:solidFill>
                <a:schemeClr val="bg1"/>
              </a:solidFill>
              <a:latin typeface="Comic Sans MS"/>
              <a:cs typeface="Comic Sans MS"/>
            </a:endParaRPr>
          </a:p>
          <a:p>
            <a:endParaRPr lang="en-GB" dirty="0">
              <a:solidFill>
                <a:schemeClr val="bg1"/>
              </a:solidFill>
              <a:latin typeface="Comic Sans MS"/>
              <a:cs typeface="Comic Sans MS"/>
            </a:endParaRP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
        <p:nvSpPr>
          <p:cNvPr id="4" name="Rectangle 3"/>
          <p:cNvSpPr/>
          <p:nvPr/>
        </p:nvSpPr>
        <p:spPr>
          <a:xfrm>
            <a:off x="1" y="82772"/>
            <a:ext cx="9143998" cy="461665"/>
          </a:xfrm>
          <a:prstGeom prst="rect">
            <a:avLst/>
          </a:prstGeom>
        </p:spPr>
        <p:txBody>
          <a:bodyPr wrap="square">
            <a:spAutoFit/>
          </a:bodyPr>
          <a:lstStyle/>
          <a:p>
            <a:pPr algn="ctr"/>
            <a:r>
              <a:rPr lang="en-GB" sz="2400" b="1" dirty="0">
                <a:latin typeface="Tahoma"/>
                <a:cs typeface="Tahoma"/>
              </a:rPr>
              <a:t>James </a:t>
            </a:r>
            <a:r>
              <a:rPr lang="en-GB" sz="2400" b="1" dirty="0" err="1">
                <a:latin typeface="Tahoma"/>
                <a:cs typeface="Tahoma"/>
              </a:rPr>
              <a:t>Kewin</a:t>
            </a:r>
            <a:r>
              <a:rPr lang="en-GB" sz="2400" b="1" dirty="0">
                <a:latin typeface="Tahoma"/>
                <a:cs typeface="Tahoma"/>
              </a:rPr>
              <a:t>, deputy chief executive of the SFCA, said: </a:t>
            </a:r>
          </a:p>
        </p:txBody>
      </p:sp>
      <p:sp>
        <p:nvSpPr>
          <p:cNvPr id="5" name="Rectangle 4"/>
          <p:cNvSpPr/>
          <p:nvPr/>
        </p:nvSpPr>
        <p:spPr>
          <a:xfrm>
            <a:off x="310190" y="1203597"/>
            <a:ext cx="8557432" cy="3785652"/>
          </a:xfrm>
          <a:prstGeom prst="rect">
            <a:avLst/>
          </a:prstGeom>
        </p:spPr>
        <p:txBody>
          <a:bodyPr wrap="square">
            <a:spAutoFit/>
          </a:bodyPr>
          <a:lstStyle/>
          <a:p>
            <a:pPr algn="just"/>
            <a:r>
              <a:rPr lang="en-GB" sz="4800" dirty="0" smtClean="0">
                <a:solidFill>
                  <a:srgbClr val="FFFFFF"/>
                </a:solidFill>
                <a:latin typeface="Tahoma"/>
                <a:cs typeface="Tahoma"/>
              </a:rPr>
              <a:t>“Our </a:t>
            </a:r>
            <a:r>
              <a:rPr lang="en-GB" sz="4800" dirty="0">
                <a:solidFill>
                  <a:srgbClr val="FFFFFF"/>
                </a:solidFill>
                <a:latin typeface="Tahoma"/>
                <a:cs typeface="Tahoma"/>
              </a:rPr>
              <a:t>manifesto shows that </a:t>
            </a:r>
            <a:r>
              <a:rPr lang="en-GB" sz="4800" dirty="0" smtClean="0">
                <a:solidFill>
                  <a:srgbClr val="FFFFFF"/>
                </a:solidFill>
                <a:latin typeface="Tahoma"/>
                <a:cs typeface="Tahoma"/>
              </a:rPr>
              <a:t>Sixth Form </a:t>
            </a:r>
            <a:r>
              <a:rPr lang="en-GB" sz="4800" dirty="0">
                <a:solidFill>
                  <a:srgbClr val="FFFFFF"/>
                </a:solidFill>
                <a:latin typeface="Tahoma"/>
                <a:cs typeface="Tahoma"/>
              </a:rPr>
              <a:t>colleges are the most effective and efficient providers of sixth form </a:t>
            </a:r>
            <a:r>
              <a:rPr lang="en-GB" sz="4800" dirty="0" smtClean="0">
                <a:solidFill>
                  <a:srgbClr val="FFFFFF"/>
                </a:solidFill>
                <a:latin typeface="Tahoma"/>
                <a:cs typeface="Tahoma"/>
              </a:rPr>
              <a:t>education.”</a:t>
            </a:r>
            <a:r>
              <a:rPr lang="en-GB" sz="4800" dirty="0" smtClean="0">
                <a:solidFill>
                  <a:srgbClr val="FFFFFF"/>
                </a:solidFill>
                <a:effectLst/>
                <a:latin typeface="Tahoma"/>
                <a:cs typeface="Tahoma"/>
              </a:rPr>
              <a:t> </a:t>
            </a:r>
            <a:endParaRPr lang="en-GB" sz="3600" dirty="0">
              <a:solidFill>
                <a:srgbClr val="FFFFFF"/>
              </a:solidFill>
              <a:latin typeface="Tahoma"/>
              <a:cs typeface="Tahoma"/>
            </a:endParaRPr>
          </a:p>
        </p:txBody>
      </p:sp>
    </p:spTree>
    <p:extLst>
      <p:ext uri="{BB962C8B-B14F-4D97-AF65-F5344CB8AC3E}">
        <p14:creationId xmlns:p14="http://schemas.microsoft.com/office/powerpoint/2010/main" val="27996921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0"/>
            <a:ext cx="9165771" cy="878147"/>
          </a:xfrm>
          <a:blipFill rotWithShape="1">
            <a:blip r:embed="rId2"/>
            <a:tile tx="0" ty="0" sx="100000" sy="100000" flip="none" algn="tl"/>
          </a:blipFill>
          <a:ln w="76200" cmpd="sng">
            <a:solidFill>
              <a:schemeClr val="tx1"/>
            </a:solidFill>
          </a:ln>
        </p:spPr>
        <p:txBody>
          <a:bodyPr>
            <a:normAutofit fontScale="90000"/>
          </a:bodyPr>
          <a:lstStyle/>
          <a:p>
            <a:r>
              <a:rPr lang="en-GB" dirty="0" smtClean="0">
                <a:latin typeface="Comic Sans MS"/>
                <a:cs typeface="Comic Sans MS"/>
              </a:rPr>
              <a:t> </a:t>
            </a:r>
            <a:r>
              <a:rPr lang="en-GB" sz="5400" b="1" dirty="0" smtClean="0">
                <a:latin typeface="Tahoma"/>
                <a:cs typeface="Tahoma"/>
              </a:rPr>
              <a:t>Apply the Same Standards</a:t>
            </a:r>
            <a:endParaRPr lang="en-GB" sz="4800" dirty="0">
              <a:latin typeface="Comic Sans MS"/>
              <a:cs typeface="Comic Sans MS"/>
            </a:endParaRPr>
          </a:p>
        </p:txBody>
      </p:sp>
      <p:sp>
        <p:nvSpPr>
          <p:cNvPr id="3" name="Subtitle 2"/>
          <p:cNvSpPr>
            <a:spLocks noGrp="1"/>
          </p:cNvSpPr>
          <p:nvPr>
            <p:ph type="subTitle" idx="1"/>
          </p:nvPr>
        </p:nvSpPr>
        <p:spPr>
          <a:xfrm>
            <a:off x="0" y="1013248"/>
            <a:ext cx="9144000" cy="4315160"/>
          </a:xfrm>
          <a:solidFill>
            <a:schemeClr val="tx1"/>
          </a:solidFill>
          <a:ln w="76200" cmpd="sng">
            <a:solidFill>
              <a:srgbClr val="EF00FA"/>
            </a:solidFill>
          </a:ln>
        </p:spPr>
        <p:txBody>
          <a:bodyPr>
            <a:normAutofit fontScale="55000" lnSpcReduction="20000"/>
          </a:bodyPr>
          <a:lstStyle/>
          <a:p>
            <a:pPr algn="just"/>
            <a:r>
              <a:rPr lang="en-GB" sz="5600" dirty="0" smtClean="0">
                <a:solidFill>
                  <a:schemeClr val="bg1"/>
                </a:solidFill>
                <a:latin typeface="Tahoma"/>
                <a:cs typeface="Tahoma"/>
              </a:rPr>
              <a:t>All your school’s systems – training, monitoring, literacy guidelines, marking policies, student voice, performance MANAGEMENT must explicitly apply to the Sixth Form, too. CPD sessions are often followed up with monitoring visits to lessons for Years 7-11 but why not beyond? Likewise, school conduct rigorous checks of marking in Year 11 books but not Year 12 and 13. However, if you exclude the Sixth Form, the message to staff is clear: </a:t>
            </a:r>
          </a:p>
          <a:p>
            <a:r>
              <a:rPr lang="en-GB" sz="5100" dirty="0" smtClean="0">
                <a:solidFill>
                  <a:srgbClr val="FFFF00"/>
                </a:solidFill>
                <a:latin typeface="Tahoma"/>
                <a:cs typeface="Tahoma"/>
              </a:rPr>
              <a:t>‘expectations are not the same.’</a:t>
            </a:r>
            <a:endParaRPr lang="en-GB" sz="5100" dirty="0">
              <a:solidFill>
                <a:srgbClr val="FFFF00"/>
              </a:solidFill>
              <a:latin typeface="Tahoma"/>
              <a:cs typeface="Tahoma"/>
            </a:endParaRP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Tree>
    <p:extLst>
      <p:ext uri="{BB962C8B-B14F-4D97-AF65-F5344CB8AC3E}">
        <p14:creationId xmlns:p14="http://schemas.microsoft.com/office/powerpoint/2010/main" val="6730971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1"/>
            <a:ext cx="9165771" cy="607948"/>
          </a:xfrm>
          <a:blipFill rotWithShape="1">
            <a:blip r:embed="rId2"/>
            <a:tile tx="0" ty="0" sx="100000" sy="100000" flip="none" algn="tl"/>
          </a:blipFill>
          <a:ln w="76200" cmpd="sng">
            <a:solidFill>
              <a:schemeClr val="tx1"/>
            </a:solidFill>
          </a:ln>
        </p:spPr>
        <p:txBody>
          <a:bodyPr>
            <a:normAutofit/>
          </a:bodyPr>
          <a:lstStyle/>
          <a:p>
            <a:r>
              <a:rPr lang="en-GB" sz="3200" dirty="0" smtClean="0">
                <a:latin typeface="Tahoma"/>
                <a:cs typeface="Tahoma"/>
              </a:rPr>
              <a:t> </a:t>
            </a:r>
            <a:r>
              <a:rPr lang="en-GB" sz="3200" b="1" dirty="0">
                <a:latin typeface="Tahoma"/>
                <a:cs typeface="Tahoma"/>
              </a:rPr>
              <a:t>L</a:t>
            </a:r>
            <a:r>
              <a:rPr lang="en-GB" sz="3200" b="1" dirty="0" smtClean="0">
                <a:latin typeface="Tahoma"/>
                <a:cs typeface="Tahoma"/>
              </a:rPr>
              <a:t>earning Styles</a:t>
            </a:r>
            <a:endParaRPr lang="en-GB" sz="3200" b="1" dirty="0">
              <a:latin typeface="Tahoma"/>
              <a:cs typeface="Tahoma"/>
            </a:endParaRPr>
          </a:p>
        </p:txBody>
      </p:sp>
      <p:sp>
        <p:nvSpPr>
          <p:cNvPr id="3" name="Subtitle 2"/>
          <p:cNvSpPr>
            <a:spLocks noGrp="1"/>
          </p:cNvSpPr>
          <p:nvPr>
            <p:ph type="subTitle" idx="1"/>
          </p:nvPr>
        </p:nvSpPr>
        <p:spPr>
          <a:xfrm>
            <a:off x="0" y="716029"/>
            <a:ext cx="9144000" cy="4612379"/>
          </a:xfrm>
          <a:solidFill>
            <a:schemeClr val="tx1"/>
          </a:solidFill>
          <a:ln w="76200" cmpd="sng">
            <a:solidFill>
              <a:srgbClr val="EF00FA"/>
            </a:solidFill>
          </a:ln>
        </p:spPr>
        <p:txBody>
          <a:bodyPr/>
          <a:lstStyle/>
          <a:p>
            <a:endParaRPr lang="en-GB" dirty="0" smtClean="0">
              <a:solidFill>
                <a:schemeClr val="bg1"/>
              </a:solidFill>
              <a:latin typeface="Comic Sans MS"/>
              <a:cs typeface="Comic Sans MS"/>
            </a:endParaRPr>
          </a:p>
          <a:p>
            <a:endParaRPr lang="en-GB" dirty="0" smtClean="0">
              <a:solidFill>
                <a:schemeClr val="bg1"/>
              </a:solidFill>
              <a:latin typeface="Comic Sans MS"/>
              <a:cs typeface="Comic Sans MS"/>
            </a:endParaRPr>
          </a:p>
          <a:p>
            <a:endParaRPr lang="en-GB" dirty="0">
              <a:solidFill>
                <a:schemeClr val="bg1"/>
              </a:solidFill>
              <a:latin typeface="Comic Sans MS"/>
              <a:cs typeface="Comic Sans MS"/>
            </a:endParaRP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
        <p:nvSpPr>
          <p:cNvPr id="4" name="Rectangle 3"/>
          <p:cNvSpPr/>
          <p:nvPr/>
        </p:nvSpPr>
        <p:spPr>
          <a:xfrm>
            <a:off x="27287" y="724555"/>
            <a:ext cx="8984975" cy="4293484"/>
          </a:xfrm>
          <a:prstGeom prst="rect">
            <a:avLst/>
          </a:prstGeom>
        </p:spPr>
        <p:txBody>
          <a:bodyPr wrap="square">
            <a:spAutoFit/>
          </a:bodyPr>
          <a:lstStyle/>
          <a:p>
            <a:pPr algn="just" fontAlgn="base"/>
            <a:r>
              <a:rPr lang="en-GB" sz="1300" b="1" dirty="0" smtClean="0">
                <a:solidFill>
                  <a:srgbClr val="FFFFFF"/>
                </a:solidFill>
                <a:latin typeface="Tahoma"/>
                <a:cs typeface="Tahoma"/>
              </a:rPr>
              <a:t>Unfortunately, there is a world of difference between the approaches to GCSE and A Level study but learning styles don</a:t>
            </a:r>
            <a:r>
              <a:rPr lang="fr-FR" sz="1300" b="1" dirty="0" smtClean="0">
                <a:solidFill>
                  <a:srgbClr val="FFFFFF"/>
                </a:solidFill>
                <a:latin typeface="Tahoma"/>
                <a:cs typeface="Tahoma"/>
              </a:rPr>
              <a:t>’</a:t>
            </a:r>
            <a:r>
              <a:rPr lang="en-GB" sz="1300" b="1" dirty="0" smtClean="0">
                <a:solidFill>
                  <a:srgbClr val="FFFFFF"/>
                </a:solidFill>
                <a:latin typeface="Tahoma"/>
                <a:cs typeface="Tahoma"/>
              </a:rPr>
              <a:t>t change. A mixture of </a:t>
            </a:r>
            <a:r>
              <a:rPr lang="en-GB" sz="1300" b="1" dirty="0" smtClean="0">
                <a:solidFill>
                  <a:srgbClr val="22FF1A"/>
                </a:solidFill>
                <a:latin typeface="Tahoma"/>
                <a:cs typeface="Tahoma"/>
              </a:rPr>
              <a:t>VAK</a:t>
            </a:r>
            <a:r>
              <a:rPr lang="en-GB" sz="1300" b="1" dirty="0" smtClean="0">
                <a:solidFill>
                  <a:srgbClr val="FFFFFF"/>
                </a:solidFill>
                <a:latin typeface="Tahoma"/>
                <a:cs typeface="Tahoma"/>
              </a:rPr>
              <a:t> activities are essential if students are to succeed. </a:t>
            </a:r>
          </a:p>
          <a:p>
            <a:pPr algn="just" fontAlgn="base"/>
            <a:r>
              <a:rPr lang="en-GB" sz="1300" b="1" dirty="0" smtClean="0">
                <a:solidFill>
                  <a:srgbClr val="FFFFFF"/>
                </a:solidFill>
                <a:latin typeface="Tahoma"/>
                <a:cs typeface="Tahoma"/>
              </a:rPr>
              <a:t> </a:t>
            </a:r>
          </a:p>
          <a:p>
            <a:pPr algn="just" fontAlgn="base"/>
            <a:r>
              <a:rPr lang="en-GB" sz="1300" b="1" dirty="0" smtClean="0">
                <a:solidFill>
                  <a:srgbClr val="FFFF00"/>
                </a:solidFill>
                <a:latin typeface="Tahoma"/>
                <a:cs typeface="Tahoma"/>
              </a:rPr>
              <a:t>AS Level classes are smaller than those in lower down the school, and this places a much greater emphasis on students being actively involved in lessons. </a:t>
            </a:r>
          </a:p>
          <a:p>
            <a:pPr algn="just" fontAlgn="base"/>
            <a:r>
              <a:rPr lang="en-GB" sz="1300" b="1" dirty="0" smtClean="0">
                <a:solidFill>
                  <a:srgbClr val="FFFFFF"/>
                </a:solidFill>
                <a:latin typeface="Tahoma"/>
                <a:cs typeface="Tahoma"/>
              </a:rPr>
              <a:t> </a:t>
            </a:r>
          </a:p>
          <a:p>
            <a:pPr algn="just" fontAlgn="base"/>
            <a:r>
              <a:rPr lang="en-GB" sz="1300" b="1" dirty="0" smtClean="0">
                <a:solidFill>
                  <a:schemeClr val="bg1"/>
                </a:solidFill>
                <a:latin typeface="Tahoma"/>
                <a:cs typeface="Tahoma"/>
              </a:rPr>
              <a:t>Ideally there should have two teachers for each A Level subject.</a:t>
            </a:r>
          </a:p>
          <a:p>
            <a:pPr algn="just" fontAlgn="base"/>
            <a:endParaRPr lang="en-GB" sz="1300" b="1" dirty="0">
              <a:solidFill>
                <a:schemeClr val="bg1"/>
              </a:solidFill>
              <a:latin typeface="Tahoma"/>
              <a:cs typeface="Tahoma"/>
            </a:endParaRPr>
          </a:p>
          <a:p>
            <a:pPr algn="just" fontAlgn="base"/>
            <a:r>
              <a:rPr lang="en-GB" sz="1300" b="1" dirty="0" smtClean="0">
                <a:solidFill>
                  <a:srgbClr val="FFFF00"/>
                </a:solidFill>
                <a:latin typeface="Tahoma"/>
                <a:cs typeface="Tahoma"/>
              </a:rPr>
              <a:t>A Level subjects needs 6 hours of directed study in the classroom. </a:t>
            </a:r>
          </a:p>
          <a:p>
            <a:pPr algn="just" fontAlgn="base"/>
            <a:endParaRPr lang="en-GB" sz="1300" b="1" dirty="0">
              <a:solidFill>
                <a:schemeClr val="bg1"/>
              </a:solidFill>
              <a:latin typeface="Tahoma"/>
              <a:cs typeface="Tahoma"/>
            </a:endParaRPr>
          </a:p>
          <a:p>
            <a:pPr algn="just" fontAlgn="base"/>
            <a:r>
              <a:rPr lang="en-GB" sz="1300" b="1" dirty="0" smtClean="0">
                <a:solidFill>
                  <a:schemeClr val="bg1"/>
                </a:solidFill>
                <a:latin typeface="Tahoma"/>
                <a:cs typeface="Tahoma"/>
              </a:rPr>
              <a:t>Students must arrive to each lesson prepared to be lively, interested and involved; reading ahead is of course a precondition of active and informed contribution to classroom discussion. Through differentiation, teachers must guide reading.</a:t>
            </a:r>
          </a:p>
          <a:p>
            <a:pPr algn="just" fontAlgn="base"/>
            <a:r>
              <a:rPr lang="en-GB" sz="1300" b="1" dirty="0" smtClean="0">
                <a:solidFill>
                  <a:srgbClr val="FFFF00"/>
                </a:solidFill>
                <a:latin typeface="Tahoma"/>
                <a:cs typeface="Tahoma"/>
              </a:rPr>
              <a:t> </a:t>
            </a:r>
          </a:p>
          <a:p>
            <a:pPr algn="just" fontAlgn="base"/>
            <a:r>
              <a:rPr lang="en-GB" sz="1300" b="1" dirty="0" smtClean="0">
                <a:solidFill>
                  <a:srgbClr val="FFFF00"/>
                </a:solidFill>
                <a:latin typeface="Tahoma"/>
                <a:cs typeface="Tahoma"/>
              </a:rPr>
              <a:t>Teachers should not spoon-feed, but rather direct, advise, stimulate and encourage. Lessons should not be confined to ‘teacher talk’; discussion and exchanging views should be promoted.</a:t>
            </a:r>
          </a:p>
          <a:p>
            <a:pPr algn="just" fontAlgn="base"/>
            <a:r>
              <a:rPr lang="en-GB" sz="1300" b="1" dirty="0" smtClean="0">
                <a:solidFill>
                  <a:srgbClr val="FFFFFF"/>
                </a:solidFill>
                <a:latin typeface="Tahoma"/>
                <a:cs typeface="Tahoma"/>
              </a:rPr>
              <a:t> </a:t>
            </a:r>
          </a:p>
          <a:p>
            <a:pPr algn="just" fontAlgn="base"/>
            <a:r>
              <a:rPr lang="en-GB" sz="1300" b="1" dirty="0" smtClean="0">
                <a:solidFill>
                  <a:schemeClr val="bg1"/>
                </a:solidFill>
                <a:latin typeface="Tahoma"/>
                <a:cs typeface="Tahoma"/>
              </a:rPr>
              <a:t>Students must quickly get into the habit of making their own notes in class, as new information and ideas emerge in the course of discussion. Personal and intellectual motivation is needed throughout courses.</a:t>
            </a:r>
          </a:p>
          <a:p>
            <a:pPr algn="just" fontAlgn="base"/>
            <a:endParaRPr lang="en-GB" sz="1300" b="1" dirty="0" smtClean="0">
              <a:solidFill>
                <a:schemeClr val="bg1"/>
              </a:solidFill>
              <a:latin typeface="Tahoma"/>
              <a:cs typeface="Tahoma"/>
            </a:endParaRPr>
          </a:p>
          <a:p>
            <a:pPr algn="just" fontAlgn="base"/>
            <a:r>
              <a:rPr lang="en-GB" sz="1300" b="1" dirty="0" smtClean="0">
                <a:solidFill>
                  <a:srgbClr val="FFFF00"/>
                </a:solidFill>
                <a:latin typeface="Tahoma"/>
                <a:cs typeface="Tahoma"/>
              </a:rPr>
              <a:t>Students should become independent learners; this is the main feature of A Level</a:t>
            </a:r>
          </a:p>
        </p:txBody>
      </p:sp>
    </p:spTree>
    <p:extLst>
      <p:ext uri="{BB962C8B-B14F-4D97-AF65-F5344CB8AC3E}">
        <p14:creationId xmlns:p14="http://schemas.microsoft.com/office/powerpoint/2010/main" val="27996921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1"/>
            <a:ext cx="9165771" cy="774478"/>
          </a:xfrm>
          <a:blipFill rotWithShape="1">
            <a:blip r:embed="rId2"/>
            <a:tile tx="0" ty="0" sx="100000" sy="100000" flip="none" algn="tl"/>
          </a:blipFill>
          <a:ln w="76200" cmpd="sng">
            <a:solidFill>
              <a:schemeClr val="tx1"/>
            </a:solidFill>
          </a:ln>
        </p:spPr>
        <p:txBody>
          <a:bodyPr/>
          <a:lstStyle/>
          <a:p>
            <a:r>
              <a:rPr lang="en-GB" dirty="0" smtClean="0">
                <a:latin typeface="Comic Sans MS"/>
                <a:cs typeface="Comic Sans MS"/>
              </a:rPr>
              <a:t> Right Choice </a:t>
            </a:r>
            <a:endParaRPr lang="en-GB" dirty="0">
              <a:latin typeface="Comic Sans MS"/>
              <a:cs typeface="Comic Sans MS"/>
            </a:endParaRPr>
          </a:p>
        </p:txBody>
      </p:sp>
      <p:sp>
        <p:nvSpPr>
          <p:cNvPr id="3" name="Subtitle 2"/>
          <p:cNvSpPr>
            <a:spLocks noGrp="1"/>
          </p:cNvSpPr>
          <p:nvPr>
            <p:ph type="subTitle" idx="1"/>
          </p:nvPr>
        </p:nvSpPr>
        <p:spPr>
          <a:xfrm>
            <a:off x="0" y="898394"/>
            <a:ext cx="9144000" cy="4430014"/>
          </a:xfrm>
          <a:solidFill>
            <a:schemeClr val="tx1"/>
          </a:solidFill>
          <a:ln w="76200" cmpd="sng">
            <a:solidFill>
              <a:srgbClr val="EF00FA"/>
            </a:solidFill>
          </a:ln>
        </p:spPr>
        <p:txBody>
          <a:bodyPr>
            <a:normAutofit fontScale="77500" lnSpcReduction="20000"/>
          </a:bodyPr>
          <a:lstStyle/>
          <a:p>
            <a:pPr algn="just"/>
            <a:r>
              <a:rPr lang="en-GB" dirty="0">
                <a:solidFill>
                  <a:schemeClr val="bg1"/>
                </a:solidFill>
                <a:latin typeface="Tahoma"/>
                <a:cs typeface="Tahoma"/>
              </a:rPr>
              <a:t>C</a:t>
            </a:r>
            <a:r>
              <a:rPr lang="en-GB" dirty="0" smtClean="0">
                <a:solidFill>
                  <a:schemeClr val="bg1"/>
                </a:solidFill>
                <a:latin typeface="Tahoma"/>
                <a:cs typeface="Tahoma"/>
              </a:rPr>
              <a:t>lose attention is </a:t>
            </a:r>
            <a:r>
              <a:rPr lang="en-GB" smtClean="0">
                <a:solidFill>
                  <a:schemeClr val="bg1"/>
                </a:solidFill>
                <a:latin typeface="Tahoma"/>
                <a:cs typeface="Tahoma"/>
              </a:rPr>
              <a:t>being paid to </a:t>
            </a:r>
            <a:r>
              <a:rPr lang="en-GB" dirty="0" smtClean="0">
                <a:solidFill>
                  <a:schemeClr val="bg1"/>
                </a:solidFill>
                <a:latin typeface="Tahoma"/>
                <a:cs typeface="Tahoma"/>
              </a:rPr>
              <a:t>Post-16 students who are still WORKING towards C grades in their English and Mathematics GCSE’s. </a:t>
            </a:r>
          </a:p>
          <a:p>
            <a:pPr algn="just"/>
            <a:r>
              <a:rPr lang="en-GB" dirty="0" smtClean="0">
                <a:solidFill>
                  <a:srgbClr val="FF6600"/>
                </a:solidFill>
                <a:latin typeface="Tahoma"/>
                <a:cs typeface="Tahoma"/>
              </a:rPr>
              <a:t>The days of after-school retake classes with no one checking attendance or the quality of teaching are long gone. If you are not monitoring progress in these classes with the same rigour as you apply to Year 11, you need to start now.</a:t>
            </a:r>
          </a:p>
          <a:p>
            <a:pPr lvl="0" algn="just"/>
            <a:r>
              <a:rPr lang="en-GB" dirty="0" smtClean="0">
                <a:solidFill>
                  <a:srgbClr val="FFFF00"/>
                </a:solidFill>
                <a:latin typeface="Tahoma"/>
                <a:cs typeface="Tahoma"/>
              </a:rPr>
              <a:t>Ofsted 2014: ‘Require students to work towards GCSE grades A* to C in English and Mathematics – if they do not have this – or other interim/stepping stone qualifications on the way towards achieving these GCSE qualifications.’</a:t>
            </a:r>
          </a:p>
          <a:p>
            <a:pPr lvl="0" algn="just"/>
            <a:r>
              <a:rPr lang="en-GB" dirty="0" smtClean="0">
                <a:solidFill>
                  <a:srgbClr val="23FE25"/>
                </a:solidFill>
                <a:latin typeface="Tahoma"/>
                <a:cs typeface="Tahoma"/>
              </a:rPr>
              <a:t>Think carefully about allowing students who do not have GCSEs in English and Mathematics to start A Level courses. </a:t>
            </a:r>
            <a:endParaRPr lang="en-GB" dirty="0">
              <a:solidFill>
                <a:srgbClr val="23FE25"/>
              </a:solidFill>
              <a:latin typeface="Tahoma"/>
              <a:cs typeface="Tahoma"/>
            </a:endParaRP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Tree>
    <p:extLst>
      <p:ext uri="{BB962C8B-B14F-4D97-AF65-F5344CB8AC3E}">
        <p14:creationId xmlns:p14="http://schemas.microsoft.com/office/powerpoint/2010/main" val="6730971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1"/>
            <a:ext cx="9165771" cy="774478"/>
          </a:xfrm>
          <a:blipFill rotWithShape="1">
            <a:blip r:embed="rId2"/>
            <a:tile tx="0" ty="0" sx="100000" sy="100000" flip="none" algn="tl"/>
          </a:blipFill>
          <a:ln w="76200" cmpd="sng">
            <a:solidFill>
              <a:schemeClr val="tx1"/>
            </a:solidFill>
          </a:ln>
        </p:spPr>
        <p:txBody>
          <a:bodyPr/>
          <a:lstStyle/>
          <a:p>
            <a:r>
              <a:rPr lang="en-GB" b="1" dirty="0" smtClean="0">
                <a:latin typeface="Tahoma"/>
                <a:cs typeface="Tahoma"/>
              </a:rPr>
              <a:t>Balanced Curriculum  </a:t>
            </a:r>
            <a:endParaRPr lang="en-GB" b="1" dirty="0">
              <a:latin typeface="Tahoma"/>
              <a:cs typeface="Tahoma"/>
            </a:endParaRPr>
          </a:p>
        </p:txBody>
      </p:sp>
      <p:sp>
        <p:nvSpPr>
          <p:cNvPr id="3" name="Subtitle 2"/>
          <p:cNvSpPr>
            <a:spLocks noGrp="1"/>
          </p:cNvSpPr>
          <p:nvPr>
            <p:ph type="subTitle" idx="1"/>
          </p:nvPr>
        </p:nvSpPr>
        <p:spPr>
          <a:xfrm>
            <a:off x="0" y="898394"/>
            <a:ext cx="9144000" cy="4430014"/>
          </a:xfrm>
          <a:solidFill>
            <a:schemeClr val="tx1"/>
          </a:solidFill>
          <a:ln w="76200" cmpd="sng">
            <a:solidFill>
              <a:srgbClr val="EF00FA"/>
            </a:solidFill>
          </a:ln>
        </p:spPr>
        <p:txBody>
          <a:bodyPr>
            <a:normAutofit/>
          </a:bodyPr>
          <a:lstStyle/>
          <a:p>
            <a:pPr algn="just"/>
            <a:r>
              <a:rPr lang="en-GB" sz="4000" dirty="0" smtClean="0">
                <a:solidFill>
                  <a:schemeClr val="bg1"/>
                </a:solidFill>
                <a:latin typeface="Tahoma"/>
                <a:cs typeface="Tahoma"/>
              </a:rPr>
              <a:t>Sixth Form should not be all work and no play. Through an extensive enrichment programme schools should help students become well-rounded individuals and develop the experiences and key skills looked for by the best employers and universities. </a:t>
            </a:r>
            <a:endParaRPr lang="en-GB" sz="4000" dirty="0">
              <a:solidFill>
                <a:schemeClr val="bg1"/>
              </a:solidFill>
              <a:latin typeface="Tahoma"/>
              <a:cs typeface="Tahoma"/>
            </a:endParaRP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Tree>
    <p:extLst>
      <p:ext uri="{BB962C8B-B14F-4D97-AF65-F5344CB8AC3E}">
        <p14:creationId xmlns:p14="http://schemas.microsoft.com/office/powerpoint/2010/main" val="6730971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1"/>
            <a:ext cx="9165771" cy="774478"/>
          </a:xfrm>
          <a:blipFill rotWithShape="1">
            <a:blip r:embed="rId2"/>
            <a:tile tx="0" ty="0" sx="100000" sy="100000" flip="none" algn="tl"/>
          </a:blipFill>
          <a:ln w="76200" cmpd="sng">
            <a:solidFill>
              <a:schemeClr val="tx1"/>
            </a:solidFill>
          </a:ln>
        </p:spPr>
        <p:txBody>
          <a:bodyPr>
            <a:normAutofit fontScale="90000"/>
          </a:bodyPr>
          <a:lstStyle/>
          <a:p>
            <a:r>
              <a:rPr lang="en-GB" sz="4800" b="1" dirty="0" smtClean="0">
                <a:latin typeface="Tahoma"/>
                <a:cs typeface="Tahoma"/>
              </a:rPr>
              <a:t> </a:t>
            </a:r>
            <a:r>
              <a:rPr lang="en-GB" b="1" dirty="0" smtClean="0">
                <a:latin typeface="Tahoma"/>
                <a:cs typeface="Tahoma"/>
              </a:rPr>
              <a:t>An Outstanding Sixth Form</a:t>
            </a:r>
            <a:r>
              <a:rPr lang="en-GB" dirty="0" smtClean="0">
                <a:latin typeface="Comic Sans MS"/>
                <a:cs typeface="Comic Sans MS"/>
              </a:rPr>
              <a:t> </a:t>
            </a:r>
            <a:endParaRPr lang="en-GB" dirty="0">
              <a:latin typeface="Comic Sans MS"/>
              <a:cs typeface="Comic Sans MS"/>
            </a:endParaRPr>
          </a:p>
        </p:txBody>
      </p:sp>
      <p:sp>
        <p:nvSpPr>
          <p:cNvPr id="3" name="Subtitle 2"/>
          <p:cNvSpPr>
            <a:spLocks noGrp="1"/>
          </p:cNvSpPr>
          <p:nvPr>
            <p:ph type="subTitle" idx="1"/>
          </p:nvPr>
        </p:nvSpPr>
        <p:spPr>
          <a:xfrm>
            <a:off x="0" y="898394"/>
            <a:ext cx="9144000" cy="4430014"/>
          </a:xfrm>
          <a:solidFill>
            <a:schemeClr val="tx1"/>
          </a:solidFill>
          <a:ln w="76200" cmpd="sng">
            <a:solidFill>
              <a:srgbClr val="EF00FA"/>
            </a:solidFill>
          </a:ln>
        </p:spPr>
        <p:txBody>
          <a:bodyPr>
            <a:normAutofit fontScale="70000" lnSpcReduction="20000"/>
          </a:bodyPr>
          <a:lstStyle/>
          <a:p>
            <a:pPr algn="just"/>
            <a:r>
              <a:rPr lang="en-GB" b="1" dirty="0" smtClean="0">
                <a:solidFill>
                  <a:srgbClr val="FFFFFF"/>
                </a:solidFill>
                <a:latin typeface="Tahoma"/>
                <a:cs typeface="Tahoma"/>
              </a:rPr>
              <a:t>Students   make   excellent  progress  and  most  achieve   their </a:t>
            </a:r>
          </a:p>
          <a:p>
            <a:pPr algn="just"/>
            <a:r>
              <a:rPr lang="en-GB" b="1" dirty="0" smtClean="0">
                <a:solidFill>
                  <a:srgbClr val="FFFFFF"/>
                </a:solidFill>
                <a:latin typeface="Tahoma"/>
                <a:cs typeface="Tahoma"/>
              </a:rPr>
              <a:t>A-Level qualifications and progress to university. </a:t>
            </a:r>
          </a:p>
          <a:p>
            <a:pPr algn="just"/>
            <a:r>
              <a:rPr lang="en-GB" b="1" dirty="0" smtClean="0">
                <a:solidFill>
                  <a:srgbClr val="FFFF00"/>
                </a:solidFill>
                <a:latin typeface="Tahoma"/>
                <a:cs typeface="Tahoma"/>
              </a:rPr>
              <a:t>Teaching is energetic and inspirational. </a:t>
            </a:r>
            <a:endParaRPr lang="en-GB" b="1" dirty="0">
              <a:solidFill>
                <a:srgbClr val="FFFF00"/>
              </a:solidFill>
              <a:latin typeface="Tahoma"/>
              <a:cs typeface="Tahoma"/>
            </a:endParaRPr>
          </a:p>
          <a:p>
            <a:pPr algn="just"/>
            <a:r>
              <a:rPr lang="en-GB" b="1" dirty="0" smtClean="0">
                <a:solidFill>
                  <a:srgbClr val="FFFFFF"/>
                </a:solidFill>
                <a:latin typeface="Tahoma"/>
                <a:cs typeface="Tahoma"/>
              </a:rPr>
              <a:t>Students’ confidence is built so they achieve their potential. </a:t>
            </a:r>
          </a:p>
          <a:p>
            <a:pPr algn="just"/>
            <a:r>
              <a:rPr lang="en-GB" b="1" dirty="0" smtClean="0">
                <a:solidFill>
                  <a:srgbClr val="FFFF00"/>
                </a:solidFill>
                <a:latin typeface="Tahoma"/>
                <a:cs typeface="Tahoma"/>
              </a:rPr>
              <a:t>Lessons start promptly (attendance and punctuality are excellent) with good pace that promotes a vibrant learning environment and strong work ethic. </a:t>
            </a:r>
          </a:p>
          <a:p>
            <a:pPr algn="just"/>
            <a:r>
              <a:rPr lang="en-GB" b="1" dirty="0" smtClean="0">
                <a:solidFill>
                  <a:srgbClr val="FFFFFF"/>
                </a:solidFill>
                <a:latin typeface="Tahoma"/>
                <a:cs typeface="Tahoma"/>
              </a:rPr>
              <a:t>Students’ individual progress is monitored very closely; prompt and effective action is taken to improve the performance of individual students who are not achieving their high target grades.</a:t>
            </a:r>
            <a:endParaRPr lang="en-GB" b="1" dirty="0" smtClean="0">
              <a:solidFill>
                <a:srgbClr val="FFFF00"/>
              </a:solidFill>
              <a:latin typeface="Tahoma"/>
              <a:cs typeface="Tahoma"/>
            </a:endParaRPr>
          </a:p>
          <a:p>
            <a:pPr algn="just"/>
            <a:r>
              <a:rPr lang="en-GB" b="1" dirty="0" smtClean="0">
                <a:solidFill>
                  <a:srgbClr val="FFFF00"/>
                </a:solidFill>
                <a:latin typeface="Tahoma"/>
                <a:cs typeface="Tahoma"/>
              </a:rPr>
              <a:t>Assessment is outstanding; teachers provide very detailed written feedback on marked work and give clear advice on how to improve. </a:t>
            </a: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Tree>
    <p:extLst>
      <p:ext uri="{BB962C8B-B14F-4D97-AF65-F5344CB8AC3E}">
        <p14:creationId xmlns:p14="http://schemas.microsoft.com/office/powerpoint/2010/main" val="6730971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1"/>
            <a:ext cx="9165771" cy="661988"/>
          </a:xfrm>
          <a:blipFill rotWithShape="1">
            <a:blip r:embed="rId2"/>
            <a:tile tx="0" ty="0" sx="100000" sy="100000" flip="none" algn="tl"/>
          </a:blipFill>
          <a:ln w="76200" cmpd="sng">
            <a:solidFill>
              <a:schemeClr val="tx1"/>
            </a:solidFill>
          </a:ln>
        </p:spPr>
        <p:txBody>
          <a:bodyPr>
            <a:normAutofit fontScale="90000"/>
          </a:bodyPr>
          <a:lstStyle/>
          <a:p>
            <a:r>
              <a:rPr lang="en-GB" sz="4800" b="1" dirty="0" smtClean="0">
                <a:latin typeface="Tahoma"/>
                <a:cs typeface="Tahoma"/>
              </a:rPr>
              <a:t> </a:t>
            </a:r>
            <a:r>
              <a:rPr lang="en-GB" b="1" dirty="0" smtClean="0">
                <a:latin typeface="Tahoma"/>
                <a:cs typeface="Tahoma"/>
              </a:rPr>
              <a:t>An Outstanding Sixth Form</a:t>
            </a:r>
            <a:r>
              <a:rPr lang="en-GB" dirty="0" smtClean="0">
                <a:latin typeface="Comic Sans MS"/>
                <a:cs typeface="Comic Sans MS"/>
              </a:rPr>
              <a:t> </a:t>
            </a:r>
            <a:endParaRPr lang="en-GB" dirty="0">
              <a:latin typeface="Comic Sans MS"/>
              <a:cs typeface="Comic Sans MS"/>
            </a:endParaRPr>
          </a:p>
        </p:txBody>
      </p:sp>
      <p:sp>
        <p:nvSpPr>
          <p:cNvPr id="3" name="Subtitle 2"/>
          <p:cNvSpPr>
            <a:spLocks noGrp="1"/>
          </p:cNvSpPr>
          <p:nvPr>
            <p:ph type="subTitle" idx="1"/>
          </p:nvPr>
        </p:nvSpPr>
        <p:spPr>
          <a:xfrm>
            <a:off x="0" y="770068"/>
            <a:ext cx="9144000" cy="4558340"/>
          </a:xfrm>
          <a:solidFill>
            <a:schemeClr val="tx1"/>
          </a:solidFill>
          <a:ln w="76200" cmpd="sng">
            <a:solidFill>
              <a:srgbClr val="EF00FA"/>
            </a:solidFill>
          </a:ln>
        </p:spPr>
        <p:txBody>
          <a:bodyPr>
            <a:noAutofit/>
          </a:bodyPr>
          <a:lstStyle/>
          <a:p>
            <a:pPr algn="just"/>
            <a:r>
              <a:rPr lang="en-GB" sz="2100" b="1" dirty="0" smtClean="0">
                <a:solidFill>
                  <a:schemeClr val="bg1"/>
                </a:solidFill>
                <a:latin typeface="Tahoma"/>
                <a:cs typeface="Tahoma"/>
              </a:rPr>
              <a:t>Particular attention is given to improving the quality of students’ written work</a:t>
            </a:r>
            <a:r>
              <a:rPr lang="en-GB" sz="2100" b="1" dirty="0">
                <a:solidFill>
                  <a:schemeClr val="bg1"/>
                </a:solidFill>
                <a:latin typeface="Tahoma"/>
                <a:cs typeface="Tahoma"/>
              </a:rPr>
              <a:t> </a:t>
            </a:r>
            <a:r>
              <a:rPr lang="en-GB" sz="2100" b="1" dirty="0" smtClean="0">
                <a:solidFill>
                  <a:schemeClr val="bg1"/>
                </a:solidFill>
                <a:latin typeface="Tahoma"/>
                <a:cs typeface="Tahoma"/>
              </a:rPr>
              <a:t>and their understanding of subject specialist terminology. Teachers routinely correct students’ spelling and punctuation errors.</a:t>
            </a:r>
          </a:p>
          <a:p>
            <a:pPr algn="just"/>
            <a:r>
              <a:rPr lang="en-GB" sz="2100" b="1" dirty="0" smtClean="0">
                <a:solidFill>
                  <a:srgbClr val="FFFF00"/>
                </a:solidFill>
                <a:latin typeface="Tahoma"/>
                <a:cs typeface="Tahoma"/>
              </a:rPr>
              <a:t>Initial assessment is used effectively; provides highly individualised and focused support. </a:t>
            </a:r>
          </a:p>
          <a:p>
            <a:pPr algn="just"/>
            <a:r>
              <a:rPr lang="en-GB" sz="2100" b="1" dirty="0" smtClean="0">
                <a:solidFill>
                  <a:schemeClr val="bg1"/>
                </a:solidFill>
                <a:latin typeface="Tahoma"/>
                <a:cs typeface="Tahoma"/>
              </a:rPr>
              <a:t>Work outside lessons develops students’ independent learning skills.</a:t>
            </a:r>
          </a:p>
          <a:p>
            <a:pPr algn="just"/>
            <a:r>
              <a:rPr lang="en-GB" sz="2100" b="1" dirty="0" smtClean="0">
                <a:solidFill>
                  <a:srgbClr val="FFFF00"/>
                </a:solidFill>
                <a:latin typeface="Tahoma"/>
                <a:cs typeface="Tahoma"/>
              </a:rPr>
              <a:t>Students receive information, advice and guidance from personal tutors to help them progress to higher education or an apprenticeship.</a:t>
            </a:r>
          </a:p>
          <a:p>
            <a:pPr algn="just"/>
            <a:r>
              <a:rPr lang="en-GB" sz="2100" b="1" dirty="0" smtClean="0">
                <a:solidFill>
                  <a:srgbClr val="FFFFFF"/>
                </a:solidFill>
                <a:latin typeface="Tahoma"/>
                <a:cs typeface="Tahoma"/>
              </a:rPr>
              <a:t>Teachers use a wide range of interactive activities and skilful questioning to engage and challenge students.</a:t>
            </a: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Tree>
    <p:extLst>
      <p:ext uri="{BB962C8B-B14F-4D97-AF65-F5344CB8AC3E}">
        <p14:creationId xmlns:p14="http://schemas.microsoft.com/office/powerpoint/2010/main" val="6730971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72" y="1"/>
            <a:ext cx="9165771" cy="774478"/>
          </a:xfrm>
          <a:blipFill rotWithShape="1">
            <a:blip r:embed="rId2"/>
            <a:tile tx="0" ty="0" sx="100000" sy="100000" flip="none" algn="tl"/>
          </a:blipFill>
          <a:ln w="76200" cmpd="sng">
            <a:solidFill>
              <a:schemeClr val="tx1"/>
            </a:solidFill>
          </a:ln>
        </p:spPr>
        <p:txBody>
          <a:bodyPr/>
          <a:lstStyle/>
          <a:p>
            <a:r>
              <a:rPr lang="en-GB" dirty="0" smtClean="0">
                <a:latin typeface="Comic Sans MS"/>
                <a:cs typeface="Comic Sans MS"/>
              </a:rPr>
              <a:t> </a:t>
            </a:r>
            <a:endParaRPr lang="en-GB" dirty="0">
              <a:latin typeface="Comic Sans MS"/>
              <a:cs typeface="Comic Sans MS"/>
            </a:endParaRPr>
          </a:p>
        </p:txBody>
      </p:sp>
      <p:sp>
        <p:nvSpPr>
          <p:cNvPr id="3" name="Subtitle 2"/>
          <p:cNvSpPr>
            <a:spLocks noGrp="1"/>
          </p:cNvSpPr>
          <p:nvPr>
            <p:ph type="subTitle" idx="1"/>
          </p:nvPr>
        </p:nvSpPr>
        <p:spPr>
          <a:xfrm>
            <a:off x="0" y="898394"/>
            <a:ext cx="9144000" cy="4430014"/>
          </a:xfrm>
          <a:solidFill>
            <a:schemeClr val="tx1"/>
          </a:solidFill>
          <a:ln w="76200" cmpd="sng">
            <a:solidFill>
              <a:srgbClr val="EF00FA"/>
            </a:solidFill>
          </a:ln>
        </p:spPr>
        <p:txBody>
          <a:bodyPr/>
          <a:lstStyle/>
          <a:p>
            <a:endParaRPr lang="en-GB" dirty="0" smtClean="0">
              <a:solidFill>
                <a:schemeClr val="bg1"/>
              </a:solidFill>
              <a:latin typeface="Comic Sans MS"/>
              <a:cs typeface="Comic Sans MS"/>
            </a:endParaRPr>
          </a:p>
          <a:p>
            <a:endParaRPr lang="en-GB" dirty="0" smtClean="0">
              <a:solidFill>
                <a:schemeClr val="bg1"/>
              </a:solidFill>
              <a:latin typeface="Comic Sans MS"/>
              <a:cs typeface="Comic Sans MS"/>
            </a:endParaRPr>
          </a:p>
          <a:p>
            <a:endParaRPr lang="en-GB" dirty="0">
              <a:solidFill>
                <a:schemeClr val="bg1"/>
              </a:solidFill>
              <a:latin typeface="Comic Sans MS"/>
              <a:cs typeface="Comic Sans MS"/>
            </a:endParaRPr>
          </a:p>
        </p:txBody>
      </p:sp>
      <p:pic>
        <p:nvPicPr>
          <p:cNvPr id="10" name="Picture 9"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7961"/>
            <a:ext cx="9143998" cy="1399003"/>
          </a:xfrm>
          <a:prstGeom prst="rect">
            <a:avLst/>
          </a:prstGeom>
          <a:solidFill>
            <a:srgbClr val="F000F6"/>
          </a:solidFill>
          <a:ln w="76200" cmpd="sng">
            <a:solidFill>
              <a:schemeClr val="tx1"/>
            </a:solidFill>
          </a:ln>
        </p:spPr>
      </p:pic>
    </p:spTree>
    <p:extLst>
      <p:ext uri="{BB962C8B-B14F-4D97-AF65-F5344CB8AC3E}">
        <p14:creationId xmlns:p14="http://schemas.microsoft.com/office/powerpoint/2010/main" val="4919352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2151</TotalTime>
  <Words>1921</Words>
  <Application>Microsoft Office PowerPoint</Application>
  <PresentationFormat>On-screen Show (4:3)</PresentationFormat>
  <Paragraphs>197</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Hina Kapadia</vt:lpstr>
      <vt:lpstr> Everyone Matters</vt:lpstr>
      <vt:lpstr> Scenario 1: Sara</vt:lpstr>
      <vt:lpstr> Scenario 2: Isa</vt:lpstr>
      <vt:lpstr> Scenario 3: Isla</vt:lpstr>
      <vt:lpstr> Pathways </vt:lpstr>
      <vt:lpstr> </vt:lpstr>
      <vt:lpstr> New format from September 2015:</vt:lpstr>
      <vt:lpstr> New format from September 2016:</vt:lpstr>
      <vt:lpstr> New format from September 2017:</vt:lpstr>
      <vt:lpstr> </vt:lpstr>
      <vt:lpstr> Courses </vt:lpstr>
      <vt:lpstr> Right Choice </vt:lpstr>
      <vt:lpstr>ENTRY REQUIREMENTS: </vt:lpstr>
      <vt:lpstr> Entry Requirements: </vt:lpstr>
      <vt:lpstr> </vt:lpstr>
      <vt:lpstr> </vt:lpstr>
      <vt:lpstr> Apply the Same Standards</vt:lpstr>
      <vt:lpstr> Learning Styles</vt:lpstr>
      <vt:lpstr> Right Choice </vt:lpstr>
      <vt:lpstr>Balanced Curriculum  </vt:lpstr>
      <vt:lpstr> An Outstanding Sixth Form </vt:lpstr>
      <vt:lpstr> An Outstanding Sixth Form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Hina Kapadia</dc:creator>
  <cp:lastModifiedBy>Rachael Edgar</cp:lastModifiedBy>
  <cp:revision>56</cp:revision>
  <dcterms:created xsi:type="dcterms:W3CDTF">2015-02-22T16:34:49Z</dcterms:created>
  <dcterms:modified xsi:type="dcterms:W3CDTF">2015-02-24T05:12:18Z</dcterms:modified>
</cp:coreProperties>
</file>