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102" y="-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950611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599" cy="20525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5200"/>
            </a:lvl1pPr>
            <a:lvl2pPr algn="ctr">
              <a:spcBef>
                <a:spcPts val="0"/>
              </a:spcBef>
              <a:buSzPct val="100000"/>
              <a:defRPr sz="5200"/>
            </a:lvl2pPr>
            <a:lvl3pPr algn="ctr">
              <a:spcBef>
                <a:spcPts val="0"/>
              </a:spcBef>
              <a:buSzPct val="100000"/>
              <a:defRPr sz="5200"/>
            </a:lvl3pPr>
            <a:lvl4pPr algn="ctr">
              <a:spcBef>
                <a:spcPts val="0"/>
              </a:spcBef>
              <a:buSzPct val="100000"/>
              <a:defRPr sz="5200"/>
            </a:lvl4pPr>
            <a:lvl5pPr algn="ctr">
              <a:spcBef>
                <a:spcPts val="0"/>
              </a:spcBef>
              <a:buSzPct val="100000"/>
              <a:defRPr sz="5200"/>
            </a:lvl5pPr>
            <a:lvl6pPr algn="ctr">
              <a:spcBef>
                <a:spcPts val="0"/>
              </a:spcBef>
              <a:buSzPct val="100000"/>
              <a:defRPr sz="5200"/>
            </a:lvl6pPr>
            <a:lvl7pPr algn="ctr">
              <a:spcBef>
                <a:spcPts val="0"/>
              </a:spcBef>
              <a:buSzPct val="100000"/>
              <a:defRPr sz="5200"/>
            </a:lvl7pPr>
            <a:lvl8pPr algn="ctr">
              <a:spcBef>
                <a:spcPts val="0"/>
              </a:spcBef>
              <a:buSzPct val="100000"/>
              <a:defRPr sz="5200"/>
            </a:lvl8pPr>
            <a:lvl9pPr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599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599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algn="ctr">
              <a:spcBef>
                <a:spcPts val="0"/>
              </a:spcBef>
              <a:buSzPct val="100000"/>
              <a:defRPr sz="3600"/>
            </a:lvl1pPr>
            <a:lvl2pPr algn="ctr">
              <a:spcBef>
                <a:spcPts val="0"/>
              </a:spcBef>
              <a:buSzPct val="100000"/>
              <a:defRPr sz="3600"/>
            </a:lvl2pPr>
            <a:lvl3pPr algn="ctr">
              <a:spcBef>
                <a:spcPts val="0"/>
              </a:spcBef>
              <a:buSzPct val="100000"/>
              <a:defRPr sz="3600"/>
            </a:lvl3pPr>
            <a:lvl4pPr algn="ctr">
              <a:spcBef>
                <a:spcPts val="0"/>
              </a:spcBef>
              <a:buSzPct val="100000"/>
              <a:defRPr sz="3600"/>
            </a:lvl4pPr>
            <a:lvl5pPr algn="ctr">
              <a:spcBef>
                <a:spcPts val="0"/>
              </a:spcBef>
              <a:buSzPct val="100000"/>
              <a:defRPr sz="3600"/>
            </a:lvl5pPr>
            <a:lvl6pPr algn="ctr">
              <a:spcBef>
                <a:spcPts val="0"/>
              </a:spcBef>
              <a:buSzPct val="100000"/>
              <a:defRPr sz="3600"/>
            </a:lvl6pPr>
            <a:lvl7pPr algn="ctr">
              <a:spcBef>
                <a:spcPts val="0"/>
              </a:spcBef>
              <a:buSzPct val="100000"/>
              <a:defRPr sz="3600"/>
            </a:lvl7pPr>
            <a:lvl8pPr algn="ctr">
              <a:spcBef>
                <a:spcPts val="0"/>
              </a:spcBef>
              <a:buSzPct val="100000"/>
              <a:defRPr sz="3600"/>
            </a:lvl8pPr>
            <a:lvl9pPr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899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SzPct val="100000"/>
              <a:defRPr sz="1400"/>
            </a:lvl1pPr>
            <a:lvl2pPr>
              <a:spcBef>
                <a:spcPts val="0"/>
              </a:spcBef>
              <a:buSzPct val="100000"/>
              <a:defRPr sz="1200"/>
            </a:lvl2pPr>
            <a:lvl3pPr>
              <a:spcBef>
                <a:spcPts val="0"/>
              </a:spcBef>
              <a:buSzPct val="100000"/>
              <a:defRPr sz="1200"/>
            </a:lvl3pPr>
            <a:lvl4pPr>
              <a:spcBef>
                <a:spcPts val="0"/>
              </a:spcBef>
              <a:buSzPct val="100000"/>
              <a:defRPr sz="1200"/>
            </a:lvl4pPr>
            <a:lvl5pPr>
              <a:spcBef>
                <a:spcPts val="0"/>
              </a:spcBef>
              <a:buSzPct val="100000"/>
              <a:defRPr sz="1200"/>
            </a:lvl5pPr>
            <a:lvl6pPr>
              <a:spcBef>
                <a:spcPts val="0"/>
              </a:spcBef>
              <a:buSzPct val="100000"/>
              <a:defRPr sz="1200"/>
            </a:lvl6pPr>
            <a:lvl7pPr>
              <a:spcBef>
                <a:spcPts val="0"/>
              </a:spcBef>
              <a:buSzPct val="100000"/>
              <a:defRPr sz="1200"/>
            </a:lvl7pPr>
            <a:lvl8pPr>
              <a:spcBef>
                <a:spcPts val="0"/>
              </a:spcBef>
              <a:buSzPct val="100000"/>
              <a:defRPr sz="1200"/>
            </a:lvl8pPr>
            <a:lvl9pPr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899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SzPct val="100000"/>
              <a:defRPr sz="1400"/>
            </a:lvl1pPr>
            <a:lvl2pPr>
              <a:spcBef>
                <a:spcPts val="0"/>
              </a:spcBef>
              <a:buSzPct val="100000"/>
              <a:defRPr sz="1200"/>
            </a:lvl2pPr>
            <a:lvl3pPr>
              <a:spcBef>
                <a:spcPts val="0"/>
              </a:spcBef>
              <a:buSzPct val="100000"/>
              <a:defRPr sz="1200"/>
            </a:lvl3pPr>
            <a:lvl4pPr>
              <a:spcBef>
                <a:spcPts val="0"/>
              </a:spcBef>
              <a:buSzPct val="100000"/>
              <a:defRPr sz="1200"/>
            </a:lvl4pPr>
            <a:lvl5pPr>
              <a:spcBef>
                <a:spcPts val="0"/>
              </a:spcBef>
              <a:buSzPct val="100000"/>
              <a:defRPr sz="1200"/>
            </a:lvl5pPr>
            <a:lvl6pPr>
              <a:spcBef>
                <a:spcPts val="0"/>
              </a:spcBef>
              <a:buSzPct val="100000"/>
              <a:defRPr sz="1200"/>
            </a:lvl6pPr>
            <a:lvl7pPr>
              <a:spcBef>
                <a:spcPts val="0"/>
              </a:spcBef>
              <a:buSzPct val="100000"/>
              <a:defRPr sz="1200"/>
            </a:lvl7pPr>
            <a:lvl8pPr>
              <a:spcBef>
                <a:spcPts val="0"/>
              </a:spcBef>
              <a:buSzPct val="100000"/>
              <a:defRPr sz="1200"/>
            </a:lvl8pPr>
            <a:lvl9pPr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7999" cy="7556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SzPct val="100000"/>
              <a:defRPr sz="2400"/>
            </a:lvl1pPr>
            <a:lvl2pPr>
              <a:spcBef>
                <a:spcPts val="0"/>
              </a:spcBef>
              <a:buSzPct val="100000"/>
              <a:defRPr sz="2400"/>
            </a:lvl2pPr>
            <a:lvl3pPr>
              <a:spcBef>
                <a:spcPts val="0"/>
              </a:spcBef>
              <a:buSzPct val="100000"/>
              <a:defRPr sz="2400"/>
            </a:lvl3pPr>
            <a:lvl4pPr>
              <a:spcBef>
                <a:spcPts val="0"/>
              </a:spcBef>
              <a:buSzPct val="100000"/>
              <a:defRPr sz="2400"/>
            </a:lvl4pPr>
            <a:lvl5pPr>
              <a:spcBef>
                <a:spcPts val="0"/>
              </a:spcBef>
              <a:buSzPct val="100000"/>
              <a:defRPr sz="2400"/>
            </a:lvl5pPr>
            <a:lvl6pPr>
              <a:spcBef>
                <a:spcPts val="0"/>
              </a:spcBef>
              <a:buSzPct val="100000"/>
              <a:defRPr sz="2400"/>
            </a:lvl6pPr>
            <a:lvl7pPr>
              <a:spcBef>
                <a:spcPts val="0"/>
              </a:spcBef>
              <a:buSzPct val="100000"/>
              <a:defRPr sz="2400"/>
            </a:lvl7pPr>
            <a:lvl8pPr>
              <a:spcBef>
                <a:spcPts val="0"/>
              </a:spcBef>
              <a:buSzPct val="100000"/>
              <a:defRPr sz="2400"/>
            </a:lvl8pPr>
            <a:lvl9pPr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7999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SzPct val="100000"/>
              <a:defRPr sz="1200"/>
            </a:lvl1pPr>
            <a:lvl2pPr>
              <a:spcBef>
                <a:spcPts val="0"/>
              </a:spcBef>
              <a:buSzPct val="100000"/>
              <a:defRPr sz="1200"/>
            </a:lvl2pPr>
            <a:lvl3pPr>
              <a:spcBef>
                <a:spcPts val="0"/>
              </a:spcBef>
              <a:buSzPct val="100000"/>
              <a:defRPr sz="1200"/>
            </a:lvl3pPr>
            <a:lvl4pPr>
              <a:spcBef>
                <a:spcPts val="0"/>
              </a:spcBef>
              <a:buSzPct val="100000"/>
              <a:defRPr sz="1200"/>
            </a:lvl4pPr>
            <a:lvl5pPr>
              <a:spcBef>
                <a:spcPts val="0"/>
              </a:spcBef>
              <a:buSzPct val="100000"/>
              <a:defRPr sz="1200"/>
            </a:lvl5pPr>
            <a:lvl6pPr>
              <a:spcBef>
                <a:spcPts val="0"/>
              </a:spcBef>
              <a:buSzPct val="100000"/>
              <a:defRPr sz="1200"/>
            </a:lvl6pPr>
            <a:lvl7pPr>
              <a:spcBef>
                <a:spcPts val="0"/>
              </a:spcBef>
              <a:buSzPct val="100000"/>
              <a:defRPr sz="1200"/>
            </a:lvl7pPr>
            <a:lvl8pPr>
              <a:spcBef>
                <a:spcPts val="0"/>
              </a:spcBef>
              <a:buSzPct val="100000"/>
              <a:defRPr sz="1200"/>
            </a:lvl8pPr>
            <a:lvl9pPr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buSzPct val="100000"/>
              <a:defRPr sz="4800"/>
            </a:lvl1pPr>
            <a:lvl2pPr>
              <a:spcBef>
                <a:spcPts val="0"/>
              </a:spcBef>
              <a:buSzPct val="100000"/>
              <a:defRPr sz="4800"/>
            </a:lvl2pPr>
            <a:lvl3pPr>
              <a:spcBef>
                <a:spcPts val="0"/>
              </a:spcBef>
              <a:buSzPct val="100000"/>
              <a:defRPr sz="4800"/>
            </a:lvl3pPr>
            <a:lvl4pPr>
              <a:spcBef>
                <a:spcPts val="0"/>
              </a:spcBef>
              <a:buSzPct val="100000"/>
              <a:defRPr sz="4800"/>
            </a:lvl4pPr>
            <a:lvl5pPr>
              <a:spcBef>
                <a:spcPts val="0"/>
              </a:spcBef>
              <a:buSzPct val="100000"/>
              <a:defRPr sz="4800"/>
            </a:lvl5pPr>
            <a:lvl6pPr>
              <a:spcBef>
                <a:spcPts val="0"/>
              </a:spcBef>
              <a:buSzPct val="100000"/>
              <a:defRPr sz="4800"/>
            </a:lvl6pPr>
            <a:lvl7pPr>
              <a:spcBef>
                <a:spcPts val="0"/>
              </a:spcBef>
              <a:buSzPct val="100000"/>
              <a:defRPr sz="4800"/>
            </a:lvl7pPr>
            <a:lvl8pPr>
              <a:spcBef>
                <a:spcPts val="0"/>
              </a:spcBef>
              <a:buSzPct val="100000"/>
              <a:defRPr sz="4800"/>
            </a:lvl8pPr>
            <a:lvl9pPr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/>
        </p:nvSpPr>
        <p:spPr>
          <a:xfrm>
            <a:off x="4572000" y="-125"/>
            <a:ext cx="4572000" cy="51434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199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200"/>
            </a:lvl1pPr>
            <a:lvl2pPr algn="ctr">
              <a:spcBef>
                <a:spcPts val="0"/>
              </a:spcBef>
              <a:buSzPct val="100000"/>
              <a:defRPr sz="4200"/>
            </a:lvl2pPr>
            <a:lvl3pPr algn="ctr">
              <a:spcBef>
                <a:spcPts val="0"/>
              </a:spcBef>
              <a:buSzPct val="100000"/>
              <a:defRPr sz="4200"/>
            </a:lvl3pPr>
            <a:lvl4pPr algn="ctr">
              <a:spcBef>
                <a:spcPts val="0"/>
              </a:spcBef>
              <a:buSzPct val="100000"/>
              <a:defRPr sz="4200"/>
            </a:lvl4pPr>
            <a:lvl5pPr algn="ctr">
              <a:spcBef>
                <a:spcPts val="0"/>
              </a:spcBef>
              <a:buSzPct val="100000"/>
              <a:defRPr sz="4200"/>
            </a:lvl5pPr>
            <a:lvl6pPr algn="ctr">
              <a:spcBef>
                <a:spcPts val="0"/>
              </a:spcBef>
              <a:buSzPct val="100000"/>
              <a:defRPr sz="4200"/>
            </a:lvl6pPr>
            <a:lvl7pPr algn="ctr">
              <a:spcBef>
                <a:spcPts val="0"/>
              </a:spcBef>
              <a:buSzPct val="100000"/>
              <a:defRPr sz="4200"/>
            </a:lvl7pPr>
            <a:lvl8pPr algn="ctr">
              <a:spcBef>
                <a:spcPts val="0"/>
              </a:spcBef>
              <a:buSzPct val="100000"/>
              <a:defRPr sz="4200"/>
            </a:lvl8pPr>
            <a:lvl9pPr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199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0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599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12000"/>
            </a:lvl1pPr>
            <a:lvl2pPr algn="ctr">
              <a:spcBef>
                <a:spcPts val="0"/>
              </a:spcBef>
              <a:buSzPct val="100000"/>
              <a:defRPr sz="12000"/>
            </a:lvl2pPr>
            <a:lvl3pPr algn="ctr">
              <a:spcBef>
                <a:spcPts val="0"/>
              </a:spcBef>
              <a:buSzPct val="100000"/>
              <a:defRPr sz="12000"/>
            </a:lvl3pPr>
            <a:lvl4pPr algn="ctr">
              <a:spcBef>
                <a:spcPts val="0"/>
              </a:spcBef>
              <a:buSzPct val="100000"/>
              <a:defRPr sz="12000"/>
            </a:lvl4pPr>
            <a:lvl5pPr algn="ctr">
              <a:spcBef>
                <a:spcPts val="0"/>
              </a:spcBef>
              <a:buSzPct val="100000"/>
              <a:defRPr sz="12000"/>
            </a:lvl5pPr>
            <a:lvl6pPr algn="ctr">
              <a:spcBef>
                <a:spcPts val="0"/>
              </a:spcBef>
              <a:buSzPct val="100000"/>
              <a:defRPr sz="12000"/>
            </a:lvl6pPr>
            <a:lvl7pPr algn="ctr">
              <a:spcBef>
                <a:spcPts val="0"/>
              </a:spcBef>
              <a:buSzPct val="100000"/>
              <a:defRPr sz="12000"/>
            </a:lvl7pPr>
            <a:lvl8pPr algn="ctr">
              <a:spcBef>
                <a:spcPts val="0"/>
              </a:spcBef>
              <a:buSzPct val="100000"/>
              <a:defRPr sz="12000"/>
            </a:lvl8pPr>
            <a:lvl9pPr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599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defRPr/>
            </a:lvl1pPr>
            <a:lvl2pPr algn="ctr">
              <a:spcBef>
                <a:spcPts val="0"/>
              </a:spcBef>
              <a:defRPr/>
            </a:lvl2pPr>
            <a:lvl3pPr algn="ctr">
              <a:spcBef>
                <a:spcPts val="0"/>
              </a:spcBef>
              <a:defRPr/>
            </a:lvl3pPr>
            <a:lvl4pPr algn="ctr">
              <a:spcBef>
                <a:spcPts val="0"/>
              </a:spcBef>
              <a:defRPr/>
            </a:lvl4pPr>
            <a:lvl5pPr algn="ctr">
              <a:spcBef>
                <a:spcPts val="0"/>
              </a:spcBef>
              <a:defRPr/>
            </a:lvl5pPr>
            <a:lvl6pPr algn="ctr">
              <a:spcBef>
                <a:spcPts val="0"/>
              </a:spcBef>
              <a:defRPr/>
            </a:lvl6pPr>
            <a:lvl7pPr algn="ctr">
              <a:spcBef>
                <a:spcPts val="0"/>
              </a:spcBef>
              <a:defRPr/>
            </a:lvl7pPr>
            <a:lvl8pPr algn="ctr">
              <a:spcBef>
                <a:spcPts val="0"/>
              </a:spcBef>
              <a:defRPr/>
            </a:lvl8pPr>
            <a:lvl9pPr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en-GB" sz="1000">
                <a:solidFill>
                  <a:schemeClr val="dk2"/>
                </a:solidFill>
              </a:rPr>
              <a:t>‹#›</a:t>
            </a:fld>
            <a:endParaRPr lang="en-GB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g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2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7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Shape 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1075" y="3342000"/>
            <a:ext cx="1612501" cy="1612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Shape 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08625" y="1020600"/>
            <a:ext cx="2799976" cy="2725647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Shape 52"/>
          <p:cNvSpPr txBox="1"/>
          <p:nvPr/>
        </p:nvSpPr>
        <p:spPr>
          <a:xfrm>
            <a:off x="317800" y="1494775"/>
            <a:ext cx="6767699" cy="1612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-GB" sz="2400"/>
              <a:t>Ed Mosley</a:t>
            </a:r>
          </a:p>
          <a:p>
            <a:pPr rtl="0">
              <a:spcBef>
                <a:spcPts val="0"/>
              </a:spcBef>
              <a:buNone/>
            </a:pPr>
            <a:r>
              <a:rPr lang="en-GB" sz="2400"/>
              <a:t>Secondary School Teacher</a:t>
            </a:r>
          </a:p>
          <a:p>
            <a:pPr rtl="0">
              <a:spcBef>
                <a:spcPts val="0"/>
              </a:spcBef>
              <a:buNone/>
            </a:pPr>
            <a:r>
              <a:rPr lang="en-GB" sz="2400"/>
              <a:t>Physical Education and Geography</a:t>
            </a:r>
          </a:p>
          <a:p>
            <a:pPr>
              <a:spcBef>
                <a:spcPts val="0"/>
              </a:spcBef>
              <a:buNone/>
            </a:pPr>
            <a:r>
              <a:rPr lang="en-GB" sz="2400"/>
              <a:t>Whole School Professional Development </a:t>
            </a:r>
          </a:p>
        </p:txBody>
      </p:sp>
      <p:sp>
        <p:nvSpPr>
          <p:cNvPr id="53" name="Shape 53"/>
          <p:cNvSpPr txBox="1"/>
          <p:nvPr/>
        </p:nvSpPr>
        <p:spPr>
          <a:xfrm>
            <a:off x="2750250" y="3815400"/>
            <a:ext cx="2228399" cy="665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GB" sz="3000"/>
              <a:t>@mrmozely</a:t>
            </a:r>
          </a:p>
        </p:txBody>
      </p:sp>
      <p:pic>
        <p:nvPicPr>
          <p:cNvPr id="54" name="Shape 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27453" y="3746250"/>
            <a:ext cx="2571346" cy="13520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Shape 55"/>
          <p:cNvSpPr txBox="1"/>
          <p:nvPr/>
        </p:nvSpPr>
        <p:spPr>
          <a:xfrm>
            <a:off x="3071975" y="153000"/>
            <a:ext cx="5708399" cy="1066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-GB" sz="3000" b="1" u="sng"/>
              <a:t>Professional Development </a:t>
            </a:r>
          </a:p>
          <a:p>
            <a:pPr>
              <a:spcBef>
                <a:spcPts val="0"/>
              </a:spcBef>
              <a:buNone/>
            </a:pPr>
            <a:r>
              <a:rPr lang="en-GB" sz="3000" b="1" u="sng"/>
              <a:t>Through Collaboration</a:t>
            </a:r>
          </a:p>
        </p:txBody>
      </p:sp>
      <p:pic>
        <p:nvPicPr>
          <p:cNvPr id="56" name="Shape 5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50" y="114900"/>
            <a:ext cx="2837402" cy="981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GB"/>
              <a:t>The history of CPD at                  SES</a:t>
            </a:r>
          </a:p>
        </p:txBody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131850" y="1600750"/>
            <a:ext cx="8680500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Clr>
                <a:srgbClr val="000000"/>
              </a:buClr>
            </a:pPr>
            <a:r>
              <a:rPr lang="en-GB">
                <a:solidFill>
                  <a:srgbClr val="000000"/>
                </a:solidFill>
              </a:rPr>
              <a:t>Three years ago - </a:t>
            </a:r>
            <a:r>
              <a:rPr lang="en-GB" u="sng">
                <a:solidFill>
                  <a:srgbClr val="000000"/>
                </a:solidFill>
              </a:rPr>
              <a:t>very traditional</a:t>
            </a:r>
            <a:r>
              <a:rPr lang="en-GB">
                <a:solidFill>
                  <a:srgbClr val="000000"/>
                </a:solidFill>
              </a:rPr>
              <a:t> - external courses</a:t>
            </a:r>
          </a:p>
        </p:txBody>
      </p:sp>
      <p:pic>
        <p:nvPicPr>
          <p:cNvPr id="63" name="Shape 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8087" y="26737"/>
            <a:ext cx="1447727" cy="1409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Shape 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15162" y="884575"/>
            <a:ext cx="2028825" cy="10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Shape 65"/>
          <p:cNvSpPr txBox="1"/>
          <p:nvPr/>
        </p:nvSpPr>
        <p:spPr>
          <a:xfrm>
            <a:off x="131850" y="2297762"/>
            <a:ext cx="9216000" cy="69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457200" lvl="0" indent="-2286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ct val="100000"/>
            </a:pPr>
            <a:r>
              <a:rPr lang="en-GB" sz="1800"/>
              <a:t>Two years ago - time dedicated in briefing to </a:t>
            </a:r>
            <a:r>
              <a:rPr lang="en-GB" sz="1800" u="sng"/>
              <a:t>share good practice.</a:t>
            </a:r>
          </a:p>
        </p:txBody>
      </p:sp>
      <p:sp>
        <p:nvSpPr>
          <p:cNvPr id="66" name="Shape 66"/>
          <p:cNvSpPr txBox="1"/>
          <p:nvPr/>
        </p:nvSpPr>
        <p:spPr>
          <a:xfrm>
            <a:off x="131850" y="3117500"/>
            <a:ext cx="8780400" cy="57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457200" lvl="0" indent="-2286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ct val="100000"/>
            </a:pPr>
            <a:r>
              <a:rPr lang="en-GB" sz="1800"/>
              <a:t>Last year - Development meetings every 6 weeks - more </a:t>
            </a:r>
            <a:r>
              <a:rPr lang="en-GB" sz="1800" u="sng"/>
              <a:t>formalised.</a:t>
            </a:r>
          </a:p>
        </p:txBody>
      </p:sp>
      <p:sp>
        <p:nvSpPr>
          <p:cNvPr id="67" name="Shape 67"/>
          <p:cNvSpPr txBox="1"/>
          <p:nvPr/>
        </p:nvSpPr>
        <p:spPr>
          <a:xfrm>
            <a:off x="131850" y="4061575"/>
            <a:ext cx="8780400" cy="57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457200" lvl="0" indent="-2286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ct val="100000"/>
            </a:pPr>
            <a:r>
              <a:rPr lang="en-GB" sz="1800"/>
              <a:t>Today - multiple facilities to access professional development through collaboration, independently and external courses. Accountability introduced.</a:t>
            </a:r>
          </a:p>
        </p:txBody>
      </p:sp>
      <p:pic>
        <p:nvPicPr>
          <p:cNvPr id="68" name="Shape 6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87840" y="0"/>
            <a:ext cx="2556159" cy="884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GB"/>
              <a:t>Book Club</a:t>
            </a:r>
          </a:p>
        </p:txBody>
      </p:sp>
      <p:pic>
        <p:nvPicPr>
          <p:cNvPr id="74" name="Shape 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8050" y="423562"/>
            <a:ext cx="3397124" cy="429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Shape 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80437" y="4076700"/>
            <a:ext cx="2028825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Shape 7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6416673">
            <a:off x="970694" y="1210372"/>
            <a:ext cx="2298884" cy="3732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Shape 7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8028" y="1205946"/>
            <a:ext cx="8520600" cy="2928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Shape 7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15175" y="0"/>
            <a:ext cx="2028825" cy="702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Blog subscription...</a:t>
            </a:r>
          </a:p>
        </p:txBody>
      </p:sp>
      <p:pic>
        <p:nvPicPr>
          <p:cNvPr id="84" name="Shape 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80437" y="4076700"/>
            <a:ext cx="2028825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Shape 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9498" y="1154813"/>
            <a:ext cx="8789974" cy="310542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Shape 86"/>
          <p:cNvSpPr txBox="1"/>
          <p:nvPr/>
        </p:nvSpPr>
        <p:spPr>
          <a:xfrm>
            <a:off x="607075" y="1338325"/>
            <a:ext cx="8359800" cy="273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-GB" sz="3000"/>
              <a:t>Staff sign up to a mailing list through CPD coordinator:</a:t>
            </a:r>
          </a:p>
          <a:p>
            <a:pPr marL="457200" lvl="0" indent="-419100" rtl="0">
              <a:spcBef>
                <a:spcPts val="0"/>
              </a:spcBef>
              <a:buSzPct val="100000"/>
              <a:buChar char="●"/>
            </a:pPr>
            <a:r>
              <a:rPr lang="en-GB" sz="3000"/>
              <a:t>Teaching and Learning</a:t>
            </a:r>
          </a:p>
          <a:p>
            <a:pPr marL="457200" lvl="0" indent="-419100" rtl="0">
              <a:spcBef>
                <a:spcPts val="0"/>
              </a:spcBef>
              <a:buSzPct val="100000"/>
              <a:buChar char="●"/>
            </a:pPr>
            <a:r>
              <a:rPr lang="en-GB" sz="3000"/>
              <a:t>Leadership</a:t>
            </a:r>
          </a:p>
          <a:p>
            <a:pPr marL="457200" lvl="0" indent="-419100" rtl="0">
              <a:spcBef>
                <a:spcPts val="0"/>
              </a:spcBef>
              <a:buSzPct val="100000"/>
              <a:buChar char="●"/>
            </a:pPr>
            <a:r>
              <a:rPr lang="en-GB" sz="3000"/>
              <a:t>A Teacher’s Life</a:t>
            </a:r>
          </a:p>
          <a:p>
            <a:pPr marL="457200" lvl="0" indent="-419100">
              <a:spcBef>
                <a:spcPts val="0"/>
              </a:spcBef>
              <a:buSzPct val="100000"/>
              <a:buChar char="●"/>
            </a:pPr>
            <a:r>
              <a:rPr lang="en-GB" sz="3000"/>
              <a:t>UK Education Policy and Ofsted</a:t>
            </a:r>
          </a:p>
        </p:txBody>
      </p:sp>
      <p:pic>
        <p:nvPicPr>
          <p:cNvPr id="87" name="Shape 8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69048" y="1895396"/>
            <a:ext cx="1337425" cy="222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Shape 8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14700" y="0"/>
            <a:ext cx="2429300" cy="84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Pop Up PD...</a:t>
            </a:r>
          </a:p>
        </p:txBody>
      </p:sp>
      <p:pic>
        <p:nvPicPr>
          <p:cNvPr id="94" name="Shape 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80437" y="4076700"/>
            <a:ext cx="2028825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Shape 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62" y="958500"/>
            <a:ext cx="9028875" cy="315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Shape 9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690586">
            <a:off x="344986" y="1890093"/>
            <a:ext cx="2343154" cy="2343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Shape 9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895259">
            <a:off x="6398049" y="1261437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Shape 9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85200" y="849200"/>
            <a:ext cx="1905000" cy="207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Shape 9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187775" y="2752975"/>
            <a:ext cx="2390525" cy="239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Shape 10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819175" y="0"/>
            <a:ext cx="2324824" cy="80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title"/>
          </p:nvPr>
        </p:nvSpPr>
        <p:spPr>
          <a:xfrm>
            <a:off x="311700" y="31187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The Teacher’s Toolbox...</a:t>
            </a:r>
          </a:p>
        </p:txBody>
      </p:sp>
      <p:pic>
        <p:nvPicPr>
          <p:cNvPr id="106" name="Shape 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80437" y="4076700"/>
            <a:ext cx="2028825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Shape 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3075" y="1017724"/>
            <a:ext cx="4171043" cy="3885124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Shape 108"/>
          <p:cNvSpPr txBox="1"/>
          <p:nvPr/>
        </p:nvSpPr>
        <p:spPr>
          <a:xfrm>
            <a:off x="3772875" y="1546750"/>
            <a:ext cx="5336400" cy="335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-GB" sz="2400"/>
              <a:t>A organised folder of resources</a:t>
            </a:r>
          </a:p>
          <a:p>
            <a:pPr rtl="0">
              <a:spcBef>
                <a:spcPts val="0"/>
              </a:spcBef>
              <a:buNone/>
            </a:pPr>
            <a:endParaRPr sz="2400"/>
          </a:p>
          <a:p>
            <a:pPr rtl="0">
              <a:spcBef>
                <a:spcPts val="0"/>
              </a:spcBef>
              <a:buNone/>
            </a:pPr>
            <a:r>
              <a:rPr lang="en-GB" sz="2400"/>
              <a:t>Put together by contributing staff</a:t>
            </a:r>
          </a:p>
          <a:p>
            <a:pPr rtl="0">
              <a:spcBef>
                <a:spcPts val="0"/>
              </a:spcBef>
              <a:buNone/>
            </a:pPr>
            <a:endParaRPr sz="2400"/>
          </a:p>
          <a:p>
            <a:pPr rtl="0">
              <a:spcBef>
                <a:spcPts val="0"/>
              </a:spcBef>
              <a:buNone/>
            </a:pPr>
            <a:r>
              <a:rPr lang="en-GB" sz="2400"/>
              <a:t>Maintained and updated by staff</a:t>
            </a:r>
          </a:p>
          <a:p>
            <a:pPr rtl="0">
              <a:spcBef>
                <a:spcPts val="0"/>
              </a:spcBef>
              <a:buNone/>
            </a:pPr>
            <a:endParaRPr sz="2400"/>
          </a:p>
          <a:p>
            <a:pPr>
              <a:spcBef>
                <a:spcPts val="0"/>
              </a:spcBef>
              <a:buNone/>
            </a:pPr>
            <a:r>
              <a:rPr lang="en-GB" sz="2400"/>
              <a:t>Referred to at key points throughout the year.</a:t>
            </a:r>
          </a:p>
        </p:txBody>
      </p:sp>
      <p:pic>
        <p:nvPicPr>
          <p:cNvPr id="109" name="Shape 10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39350" y="91625"/>
            <a:ext cx="1530550" cy="1500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Shape 1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19175" y="0"/>
            <a:ext cx="2324824" cy="80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title"/>
          </p:nvPr>
        </p:nvSpPr>
        <p:spPr>
          <a:xfrm>
            <a:off x="76750" y="210100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Peer Observations....Learning </a:t>
            </a:r>
            <a:r>
              <a:rPr lang="en-GB" b="1" u="sng"/>
              <a:t>NOT</a:t>
            </a:r>
            <a:r>
              <a:rPr lang="en-GB"/>
              <a:t> Judging</a:t>
            </a:r>
          </a:p>
        </p:txBody>
      </p:sp>
      <p:pic>
        <p:nvPicPr>
          <p:cNvPr id="116" name="Shape 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80437" y="4076700"/>
            <a:ext cx="2028825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Shape 1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7573" y="1086273"/>
            <a:ext cx="8520599" cy="2921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Shape 118"/>
          <p:cNvPicPr preferRelativeResize="0"/>
          <p:nvPr/>
        </p:nvPicPr>
        <p:blipFill rotWithShape="1">
          <a:blip r:embed="rId5">
            <a:alphaModFix/>
          </a:blip>
          <a:srcRect r="11166"/>
          <a:stretch/>
        </p:blipFill>
        <p:spPr>
          <a:xfrm rot="5400000">
            <a:off x="5418612" y="214612"/>
            <a:ext cx="2849274" cy="4532049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Shape 119"/>
          <p:cNvSpPr txBox="1"/>
          <p:nvPr/>
        </p:nvSpPr>
        <p:spPr>
          <a:xfrm>
            <a:off x="192975" y="942225"/>
            <a:ext cx="5101500" cy="3750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-GB" sz="1800"/>
              <a:t>Arranged between teachers</a:t>
            </a:r>
          </a:p>
          <a:p>
            <a:pPr rtl="0">
              <a:spcBef>
                <a:spcPts val="0"/>
              </a:spcBef>
              <a:buNone/>
            </a:pPr>
            <a:endParaRPr sz="1800"/>
          </a:p>
          <a:p>
            <a:pPr rtl="0">
              <a:spcBef>
                <a:spcPts val="0"/>
              </a:spcBef>
              <a:buNone/>
            </a:pPr>
            <a:r>
              <a:rPr lang="en-GB" sz="1800"/>
              <a:t>Covered by SLT.</a:t>
            </a:r>
          </a:p>
          <a:p>
            <a:pPr rtl="0">
              <a:spcBef>
                <a:spcPts val="0"/>
              </a:spcBef>
              <a:buNone/>
            </a:pPr>
            <a:endParaRPr sz="1800"/>
          </a:p>
          <a:p>
            <a:pPr rtl="0">
              <a:spcBef>
                <a:spcPts val="0"/>
              </a:spcBef>
              <a:buNone/>
            </a:pPr>
            <a:r>
              <a:rPr lang="en-GB" sz="1800"/>
              <a:t>20 minutes.</a:t>
            </a:r>
          </a:p>
          <a:p>
            <a:pPr rtl="0">
              <a:spcBef>
                <a:spcPts val="0"/>
              </a:spcBef>
              <a:buNone/>
            </a:pPr>
            <a:endParaRPr sz="1800"/>
          </a:p>
          <a:p>
            <a:pPr rtl="0">
              <a:spcBef>
                <a:spcPts val="0"/>
              </a:spcBef>
              <a:buNone/>
            </a:pPr>
            <a:r>
              <a:rPr lang="en-GB" sz="1800"/>
              <a:t>Three strengths.</a:t>
            </a:r>
          </a:p>
          <a:p>
            <a:pPr rtl="0">
              <a:spcBef>
                <a:spcPts val="0"/>
              </a:spcBef>
              <a:buNone/>
            </a:pPr>
            <a:endParaRPr sz="1800"/>
          </a:p>
          <a:p>
            <a:pPr rtl="0">
              <a:spcBef>
                <a:spcPts val="0"/>
              </a:spcBef>
              <a:buNone/>
            </a:pPr>
            <a:r>
              <a:rPr lang="en-GB" sz="1800"/>
              <a:t>One thing you have taken from the lesson.</a:t>
            </a:r>
          </a:p>
          <a:p>
            <a:pPr rtl="0">
              <a:spcBef>
                <a:spcPts val="0"/>
              </a:spcBef>
              <a:buNone/>
            </a:pPr>
            <a:endParaRPr sz="1800"/>
          </a:p>
          <a:p>
            <a:pPr rtl="0">
              <a:spcBef>
                <a:spcPts val="0"/>
              </a:spcBef>
              <a:buNone/>
            </a:pPr>
            <a:r>
              <a:rPr lang="en-GB" sz="1800"/>
              <a:t>Carbon copy in staff room.</a:t>
            </a:r>
          </a:p>
          <a:p>
            <a:pPr rtl="0">
              <a:spcBef>
                <a:spcPts val="0"/>
              </a:spcBef>
              <a:buNone/>
            </a:pPr>
            <a:endParaRPr sz="1800"/>
          </a:p>
          <a:p>
            <a:pPr>
              <a:spcBef>
                <a:spcPts val="0"/>
              </a:spcBef>
              <a:buNone/>
            </a:pPr>
            <a:r>
              <a:rPr lang="en-GB" sz="1800"/>
              <a:t>Copy to the teacher.</a:t>
            </a:r>
          </a:p>
        </p:txBody>
      </p:sp>
      <p:pic>
        <p:nvPicPr>
          <p:cNvPr id="120" name="Shape 1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58775" y="0"/>
            <a:ext cx="1985224" cy="686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0" y="154750"/>
            <a:ext cx="2028899" cy="4988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-GB" b="1"/>
              <a:t>CPD </a:t>
            </a:r>
          </a:p>
          <a:p>
            <a:pPr rtl="0">
              <a:spcBef>
                <a:spcPts val="0"/>
              </a:spcBef>
              <a:buNone/>
            </a:pPr>
            <a:r>
              <a:rPr lang="en-GB" b="1"/>
              <a:t>Tuesday’s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GB"/>
              <a:t>Staff briefing</a:t>
            </a:r>
          </a:p>
        </p:txBody>
      </p:sp>
      <p:pic>
        <p:nvPicPr>
          <p:cNvPr id="126" name="Shape 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80437" y="4076700"/>
            <a:ext cx="2028825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Shape 1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87856" y="0"/>
            <a:ext cx="516828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Shape 128"/>
          <p:cNvSpPr txBox="1"/>
          <p:nvPr/>
        </p:nvSpPr>
        <p:spPr>
          <a:xfrm>
            <a:off x="7248487" y="808375"/>
            <a:ext cx="1762200" cy="297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-GB" sz="2400"/>
              <a:t>An opportunity to share good practice</a:t>
            </a:r>
          </a:p>
          <a:p>
            <a:pPr rtl="0">
              <a:spcBef>
                <a:spcPts val="0"/>
              </a:spcBef>
              <a:buNone/>
            </a:pPr>
            <a:endParaRPr sz="2400"/>
          </a:p>
          <a:p>
            <a:pPr>
              <a:spcBef>
                <a:spcPts val="0"/>
              </a:spcBef>
              <a:buNone/>
            </a:pPr>
            <a:r>
              <a:rPr lang="en-GB" sz="2400" b="1" u="sng"/>
              <a:t>Celebrate </a:t>
            </a:r>
            <a:r>
              <a:rPr lang="en-GB" sz="2400"/>
              <a:t>good teaching.</a:t>
            </a:r>
          </a:p>
        </p:txBody>
      </p:sp>
      <p:pic>
        <p:nvPicPr>
          <p:cNvPr id="129" name="Shape 1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292147"/>
            <a:ext cx="2239599" cy="185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Shape 130"/>
          <p:cNvPicPr preferRelativeResize="0"/>
          <p:nvPr/>
        </p:nvPicPr>
        <p:blipFill rotWithShape="1">
          <a:blip r:embed="rId6">
            <a:alphaModFix/>
          </a:blip>
          <a:srcRect l="14492" r="9709"/>
          <a:stretch/>
        </p:blipFill>
        <p:spPr>
          <a:xfrm>
            <a:off x="7381800" y="0"/>
            <a:ext cx="1762200" cy="80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Shape 1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80437" y="4076700"/>
            <a:ext cx="2028825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Shape 1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269625"/>
            <a:ext cx="3209925" cy="2922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Shape 1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56925" y="2350600"/>
            <a:ext cx="4140179" cy="279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Shape 1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33197" y="24225"/>
            <a:ext cx="4092949" cy="232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Shape 1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0"/>
            <a:ext cx="3165671" cy="232637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Shape 140"/>
          <p:cNvSpPr txBox="1"/>
          <p:nvPr/>
        </p:nvSpPr>
        <p:spPr>
          <a:xfrm>
            <a:off x="7409600" y="1019487"/>
            <a:ext cx="1579499" cy="292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-GB" sz="1800"/>
              <a:t>Lots of enjoyment</a:t>
            </a:r>
          </a:p>
          <a:p>
            <a:pPr rtl="0">
              <a:spcBef>
                <a:spcPts val="0"/>
              </a:spcBef>
              <a:buNone/>
            </a:pPr>
            <a:endParaRPr sz="1800"/>
          </a:p>
          <a:p>
            <a:pPr rtl="0">
              <a:spcBef>
                <a:spcPts val="0"/>
              </a:spcBef>
              <a:buNone/>
            </a:pPr>
            <a:r>
              <a:rPr lang="en-GB" sz="1800"/>
              <a:t>Creates a culture of sharing good practice</a:t>
            </a:r>
          </a:p>
          <a:p>
            <a:pPr rtl="0">
              <a:spcBef>
                <a:spcPts val="0"/>
              </a:spcBef>
              <a:buNone/>
            </a:pPr>
            <a:endParaRPr sz="1800"/>
          </a:p>
          <a:p>
            <a:pPr rtl="0">
              <a:spcBef>
                <a:spcPts val="0"/>
              </a:spcBef>
              <a:buNone/>
            </a:pPr>
            <a:r>
              <a:rPr lang="en-GB" sz="1800"/>
              <a:t>Opportunity to collaborate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141" name="Shape 141"/>
          <p:cNvPicPr preferRelativeResize="0"/>
          <p:nvPr/>
        </p:nvPicPr>
        <p:blipFill rotWithShape="1">
          <a:blip r:embed="rId8">
            <a:alphaModFix/>
          </a:blip>
          <a:srcRect l="14492" r="9709"/>
          <a:stretch/>
        </p:blipFill>
        <p:spPr>
          <a:xfrm>
            <a:off x="7305600" y="0"/>
            <a:ext cx="1762200" cy="80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title"/>
          </p:nvPr>
        </p:nvSpPr>
        <p:spPr>
          <a:xfrm>
            <a:off x="70975" y="101637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CPD Tuesday’s...</a:t>
            </a:r>
          </a:p>
        </p:txBody>
      </p:sp>
      <p:pic>
        <p:nvPicPr>
          <p:cNvPr id="147" name="Shape 1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80437" y="4076700"/>
            <a:ext cx="2028825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Shape 148"/>
          <p:cNvPicPr preferRelativeResize="0"/>
          <p:nvPr/>
        </p:nvPicPr>
        <p:blipFill rotWithShape="1">
          <a:blip r:embed="rId4">
            <a:alphaModFix/>
          </a:blip>
          <a:srcRect t="40775"/>
          <a:stretch/>
        </p:blipFill>
        <p:spPr>
          <a:xfrm>
            <a:off x="-5229" y="674362"/>
            <a:ext cx="7128218" cy="4356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Shape 149"/>
          <p:cNvSpPr txBox="1"/>
          <p:nvPr/>
        </p:nvSpPr>
        <p:spPr>
          <a:xfrm>
            <a:off x="6910775" y="1257775"/>
            <a:ext cx="2028899" cy="970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GB" sz="3000"/>
              <a:t>43% presented</a:t>
            </a:r>
          </a:p>
        </p:txBody>
      </p:sp>
      <p:sp>
        <p:nvSpPr>
          <p:cNvPr id="150" name="Shape 150"/>
          <p:cNvSpPr txBox="1"/>
          <p:nvPr/>
        </p:nvSpPr>
        <p:spPr>
          <a:xfrm>
            <a:off x="6910762" y="2871975"/>
            <a:ext cx="2028899" cy="970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3000"/>
              <a:t>63% want to present</a:t>
            </a:r>
          </a:p>
        </p:txBody>
      </p:sp>
      <p:pic>
        <p:nvPicPr>
          <p:cNvPr id="151" name="Shape 151"/>
          <p:cNvPicPr preferRelativeResize="0"/>
          <p:nvPr/>
        </p:nvPicPr>
        <p:blipFill rotWithShape="1">
          <a:blip r:embed="rId5">
            <a:alphaModFix/>
          </a:blip>
          <a:srcRect l="14492" r="9709"/>
          <a:stretch/>
        </p:blipFill>
        <p:spPr>
          <a:xfrm>
            <a:off x="7229400" y="0"/>
            <a:ext cx="1762200" cy="80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>
            <a:spLocks noGrp="1"/>
          </p:cNvSpPr>
          <p:nvPr>
            <p:ph type="title"/>
          </p:nvPr>
        </p:nvSpPr>
        <p:spPr>
          <a:xfrm>
            <a:off x="70975" y="101637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CPD Tuesday’s...</a:t>
            </a:r>
          </a:p>
        </p:txBody>
      </p:sp>
      <p:pic>
        <p:nvPicPr>
          <p:cNvPr id="157" name="Shape 1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80437" y="4076700"/>
            <a:ext cx="2028825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Shape 158"/>
          <p:cNvPicPr preferRelativeResize="0"/>
          <p:nvPr/>
        </p:nvPicPr>
        <p:blipFill rotWithShape="1">
          <a:blip r:embed="rId4">
            <a:alphaModFix/>
          </a:blip>
          <a:srcRect l="3898" r="52588"/>
          <a:stretch/>
        </p:blipFill>
        <p:spPr>
          <a:xfrm>
            <a:off x="172425" y="1161062"/>
            <a:ext cx="4532024" cy="2821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Shape 159"/>
          <p:cNvPicPr preferRelativeResize="0"/>
          <p:nvPr/>
        </p:nvPicPr>
        <p:blipFill rotWithShape="1">
          <a:blip r:embed="rId4">
            <a:alphaModFix/>
          </a:blip>
          <a:srcRect l="61548" t="20764" r="15528" b="45307"/>
          <a:stretch/>
        </p:blipFill>
        <p:spPr>
          <a:xfrm>
            <a:off x="4704450" y="1907226"/>
            <a:ext cx="4271875" cy="171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Shape 160"/>
          <p:cNvPicPr preferRelativeResize="0"/>
          <p:nvPr/>
        </p:nvPicPr>
        <p:blipFill rotWithShape="1">
          <a:blip r:embed="rId5">
            <a:alphaModFix/>
          </a:blip>
          <a:srcRect l="14492" r="9709"/>
          <a:stretch/>
        </p:blipFill>
        <p:spPr>
          <a:xfrm>
            <a:off x="7229400" y="0"/>
            <a:ext cx="1762200" cy="80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xfrm>
            <a:off x="70975" y="101637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CPD Tuesday’s...</a:t>
            </a:r>
          </a:p>
        </p:txBody>
      </p:sp>
      <p:pic>
        <p:nvPicPr>
          <p:cNvPr id="166" name="Shape 166"/>
          <p:cNvPicPr preferRelativeResize="0"/>
          <p:nvPr/>
        </p:nvPicPr>
        <p:blipFill rotWithShape="1">
          <a:blip r:embed="rId3">
            <a:alphaModFix/>
          </a:blip>
          <a:srcRect l="3760" r="43493" b="62844"/>
          <a:stretch/>
        </p:blipFill>
        <p:spPr>
          <a:xfrm>
            <a:off x="70975" y="819300"/>
            <a:ext cx="5318224" cy="386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Shape 167"/>
          <p:cNvPicPr preferRelativeResize="0"/>
          <p:nvPr/>
        </p:nvPicPr>
        <p:blipFill rotWithShape="1">
          <a:blip r:embed="rId3">
            <a:alphaModFix/>
          </a:blip>
          <a:srcRect l="76482" t="5654" b="62845"/>
          <a:stretch/>
        </p:blipFill>
        <p:spPr>
          <a:xfrm>
            <a:off x="5491400" y="158637"/>
            <a:ext cx="3491625" cy="482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Shape 1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8975" y="1224600"/>
            <a:ext cx="4767873" cy="297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Shape 1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675" y="32425"/>
            <a:ext cx="1612501" cy="1612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Shape 174"/>
          <p:cNvSpPr txBox="1"/>
          <p:nvPr/>
        </p:nvSpPr>
        <p:spPr>
          <a:xfrm>
            <a:off x="1679175" y="473400"/>
            <a:ext cx="2228399" cy="665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3000"/>
              <a:t>@mrmozely</a:t>
            </a:r>
          </a:p>
        </p:txBody>
      </p:sp>
      <p:pic>
        <p:nvPicPr>
          <p:cNvPr id="175" name="Shape 1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075" y="3733700"/>
            <a:ext cx="1612499" cy="1612499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Shape 176"/>
          <p:cNvSpPr txBox="1"/>
          <p:nvPr/>
        </p:nvSpPr>
        <p:spPr>
          <a:xfrm>
            <a:off x="1898675" y="4290025"/>
            <a:ext cx="6521100" cy="665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GB" sz="3000"/>
              <a:t>emosley@sharjahenglishschool.org</a:t>
            </a:r>
          </a:p>
        </p:txBody>
      </p:sp>
      <p:pic>
        <p:nvPicPr>
          <p:cNvPr id="177" name="Shape 17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66650" y="-32425"/>
            <a:ext cx="1677349" cy="1677349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Shape 178"/>
          <p:cNvSpPr txBox="1"/>
          <p:nvPr/>
        </p:nvSpPr>
        <p:spPr>
          <a:xfrm>
            <a:off x="5452100" y="515250"/>
            <a:ext cx="2228399" cy="58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GB" sz="3000"/>
              <a:t>Ed Mosley</a:t>
            </a:r>
          </a:p>
        </p:txBody>
      </p:sp>
      <p:pic>
        <p:nvPicPr>
          <p:cNvPr id="179" name="Shape 179"/>
          <p:cNvPicPr preferRelativeResize="0"/>
          <p:nvPr/>
        </p:nvPicPr>
        <p:blipFill rotWithShape="1">
          <a:blip r:embed="rId7">
            <a:alphaModFix/>
          </a:blip>
          <a:srcRect l="14492" r="9709"/>
          <a:stretch/>
        </p:blipFill>
        <p:spPr>
          <a:xfrm>
            <a:off x="7115175" y="2173574"/>
            <a:ext cx="2028825" cy="926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Shape 18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12" y="2181162"/>
            <a:ext cx="2028825" cy="106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226</Words>
  <Application>Microsoft Office PowerPoint</Application>
  <PresentationFormat>On-screen Show (16:9)</PresentationFormat>
  <Paragraphs>67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simple-light-2</vt:lpstr>
      <vt:lpstr>PowerPoint Presentation</vt:lpstr>
      <vt:lpstr>The history of CPD at                  SES</vt:lpstr>
      <vt:lpstr>Book Club</vt:lpstr>
      <vt:lpstr>Blog subscription...</vt:lpstr>
      <vt:lpstr>Pop Up PD...</vt:lpstr>
      <vt:lpstr>The Teacher’s Toolbox...</vt:lpstr>
      <vt:lpstr>Peer Observations....Learning NOT Judging</vt:lpstr>
      <vt:lpstr>CPD  Tuesday’s       Staff briefing</vt:lpstr>
      <vt:lpstr>PowerPoint Presentation</vt:lpstr>
      <vt:lpstr>CPD Tuesday’s...</vt:lpstr>
      <vt:lpstr>CPD Tuesday’s...</vt:lpstr>
      <vt:lpstr>CPD Tuesday’s...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Classroom_F44</dc:creator>
  <cp:lastModifiedBy>Classroom_F44</cp:lastModifiedBy>
  <cp:revision>1</cp:revision>
  <dcterms:modified xsi:type="dcterms:W3CDTF">2015-09-28T08:52:48Z</dcterms:modified>
</cp:coreProperties>
</file>