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23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856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54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25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28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666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357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05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33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961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CB30A-9329-4C40-8F52-F2E8EB8F1240}" type="datetimeFigureOut">
              <a:rPr lang="en-GB" smtClean="0"/>
              <a:t>18/10/2015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27F34-2E81-4ABA-B4D9-3DB159A76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77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29756"/>
            <a:ext cx="7772400" cy="1470025"/>
          </a:xfrm>
        </p:spPr>
        <p:txBody>
          <a:bodyPr/>
          <a:lstStyle/>
          <a:p>
            <a:r>
              <a:rPr lang="en-US" b="1" dirty="0"/>
              <a:t>14 principles for learning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1340768"/>
            <a:ext cx="5943600" cy="472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6" y="1484784"/>
            <a:ext cx="4536504" cy="47089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What </a:t>
            </a:r>
            <a:r>
              <a:rPr lang="en-US" sz="6000" b="1" dirty="0" smtClean="0"/>
              <a:t>Cognitive </a:t>
            </a:r>
            <a:r>
              <a:rPr lang="en-US" sz="6000" b="1" dirty="0" smtClean="0"/>
              <a:t>Science says about how you learn!</a:t>
            </a:r>
            <a:endParaRPr lang="en-GB" sz="6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94815"/>
            <a:ext cx="1145953" cy="114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93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315" y="332656"/>
            <a:ext cx="856895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Students learn ideas by reference to ideas they already know</a:t>
            </a:r>
            <a:endParaRPr lang="en-GB" sz="6000" dirty="0"/>
          </a:p>
          <a:p>
            <a:pPr algn="ctr"/>
            <a:r>
              <a:rPr lang="en-US" sz="9600" b="1" dirty="0" smtClean="0"/>
              <a:t>ANALOGIES</a:t>
            </a:r>
            <a:endParaRPr lang="en-GB" sz="9600" dirty="0"/>
          </a:p>
          <a:p>
            <a:pPr algn="ctr"/>
            <a:r>
              <a:rPr lang="en-US" sz="9600" b="1" dirty="0"/>
              <a:t>SCHEMA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13448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4081" y="188640"/>
            <a:ext cx="8856984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To learn anything it must transfer from working memory to long term memory</a:t>
            </a:r>
            <a:endParaRPr lang="en-GB" sz="5400" dirty="0"/>
          </a:p>
          <a:p>
            <a:pPr algn="ctr"/>
            <a:r>
              <a:rPr lang="en-US" sz="8000" b="1" dirty="0" smtClean="0"/>
              <a:t>WORKED EXAMPLES</a:t>
            </a:r>
            <a:endParaRPr lang="en-GB" sz="8000" dirty="0"/>
          </a:p>
          <a:p>
            <a:pPr algn="ctr"/>
            <a:r>
              <a:rPr lang="en-US" sz="7200" b="1" dirty="0"/>
              <a:t>MODELLING</a:t>
            </a:r>
            <a:endParaRPr lang="en-GB" sz="7200" dirty="0"/>
          </a:p>
          <a:p>
            <a:pPr algn="ctr"/>
            <a:r>
              <a:rPr lang="en-US" sz="7200" b="1" dirty="0"/>
              <a:t>MULTI MODAL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48103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6973"/>
            <a:ext cx="903649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Cognitive development does not progress through age related stages</a:t>
            </a:r>
            <a:endParaRPr lang="en-GB" sz="6000" dirty="0"/>
          </a:p>
          <a:p>
            <a:pPr algn="ctr"/>
            <a:r>
              <a:rPr lang="en-US" sz="8800" b="1" dirty="0"/>
              <a:t>MASTERY</a:t>
            </a:r>
            <a:endParaRPr lang="en-GB" sz="8800" dirty="0"/>
          </a:p>
          <a:p>
            <a:pPr algn="ctr"/>
            <a:r>
              <a:rPr lang="en-US" sz="8800" b="1" dirty="0"/>
              <a:t>DELIBERATE PRACTICE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105804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8640"/>
            <a:ext cx="89644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Students need to think about meaning when they encounter ‘to be remembered’ material</a:t>
            </a:r>
            <a:endParaRPr lang="en-GB" sz="6000" dirty="0"/>
          </a:p>
          <a:p>
            <a:pPr algn="ctr"/>
            <a:r>
              <a:rPr lang="en-US" sz="9600" b="1" dirty="0"/>
              <a:t>STORIES</a:t>
            </a:r>
            <a:endParaRPr lang="en-GB" sz="9600" dirty="0"/>
          </a:p>
          <a:p>
            <a:pPr algn="ctr"/>
            <a:r>
              <a:rPr lang="en-US" sz="9600" b="1" dirty="0"/>
              <a:t>MNEMONICS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548681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476672"/>
            <a:ext cx="878497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Practice is essential to learning new facts/skills</a:t>
            </a:r>
            <a:endParaRPr lang="en-GB" sz="6000" dirty="0"/>
          </a:p>
          <a:p>
            <a:pPr algn="ctr"/>
            <a:r>
              <a:rPr lang="en-US" sz="6000" dirty="0"/>
              <a:t> </a:t>
            </a:r>
            <a:endParaRPr lang="en-GB" sz="6000" dirty="0"/>
          </a:p>
          <a:p>
            <a:pPr algn="ctr"/>
            <a:r>
              <a:rPr lang="en-US" sz="8000" b="1" dirty="0"/>
              <a:t>SPACED RETREIVAL</a:t>
            </a:r>
            <a:endParaRPr lang="en-GB" sz="8000" dirty="0"/>
          </a:p>
          <a:p>
            <a:pPr algn="ctr"/>
            <a:r>
              <a:rPr lang="en-US" sz="8800" b="1" dirty="0"/>
              <a:t>INTERLEAVING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524013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7061"/>
            <a:ext cx="870494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Each subject area has some set of facts that if committed to long term memory aids problem solving</a:t>
            </a:r>
            <a:endParaRPr lang="en-GB" sz="6000" dirty="0"/>
          </a:p>
          <a:p>
            <a:pPr algn="ctr"/>
            <a:r>
              <a:rPr lang="en-US" sz="7200" b="1" dirty="0"/>
              <a:t>DESIRABLE DIFFICULTIES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89345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53" y="0"/>
            <a:ext cx="903649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Effective feedback is essential to acquiring new knowledge</a:t>
            </a:r>
            <a:endParaRPr lang="en-GB" sz="6000" dirty="0"/>
          </a:p>
          <a:p>
            <a:pPr algn="ctr"/>
            <a:r>
              <a:rPr lang="en-US" sz="8800" b="1" dirty="0"/>
              <a:t>SPECIFIC</a:t>
            </a:r>
            <a:endParaRPr lang="en-GB" sz="8800" dirty="0"/>
          </a:p>
          <a:p>
            <a:pPr algn="ctr"/>
            <a:r>
              <a:rPr lang="en-US" sz="8800" b="1" dirty="0"/>
              <a:t>HELPFUL</a:t>
            </a:r>
            <a:endParaRPr lang="en-GB" sz="8800" dirty="0"/>
          </a:p>
          <a:p>
            <a:pPr algn="ctr"/>
            <a:r>
              <a:rPr lang="en-US" sz="8800" b="1" dirty="0"/>
              <a:t>CLEAR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34751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57927"/>
            <a:ext cx="878497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/>
              <a:t>Teachers should ensure students have sufficient background knowledge to appreciate context</a:t>
            </a:r>
            <a:endParaRPr lang="en-GB" sz="7200" dirty="0"/>
          </a:p>
          <a:p>
            <a:r>
              <a:rPr lang="en-US" sz="8000" b="1" dirty="0"/>
              <a:t>PRIOR KNOWLEDGE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2939837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Compare problems to different contexts. Identify the sub steps required for solving a problem</a:t>
            </a:r>
            <a:endParaRPr lang="en-GB" sz="6000" dirty="0"/>
          </a:p>
          <a:p>
            <a:pPr algn="ctr"/>
            <a:r>
              <a:rPr lang="en-US" sz="8800" b="1" dirty="0"/>
              <a:t>REAL LIFE APPLICATION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1801509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404664"/>
            <a:ext cx="878497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Intelligence and ability can be improved through hard work</a:t>
            </a:r>
            <a:endParaRPr lang="en-GB" sz="6000" dirty="0"/>
          </a:p>
          <a:p>
            <a:pPr algn="ctr"/>
            <a:r>
              <a:rPr lang="en-US" sz="9600" b="1" dirty="0"/>
              <a:t>EFFORT TRUMPS TALENT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84612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8497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Self-determined motivation leads to better long term outcomes than controlled motivation</a:t>
            </a:r>
            <a:endParaRPr lang="en-GB" sz="6600" dirty="0"/>
          </a:p>
          <a:p>
            <a:pPr algn="ctr"/>
            <a:r>
              <a:rPr lang="en-US" sz="8000" b="1" dirty="0"/>
              <a:t>GROWTH MINDSET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468550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84976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The ability to monitor their own thinking can help students identify what they do and don’t know</a:t>
            </a:r>
            <a:endParaRPr lang="en-GB" sz="6600" dirty="0"/>
          </a:p>
          <a:p>
            <a:pPr algn="ctr"/>
            <a:r>
              <a:rPr lang="en-US" sz="9600" b="1" dirty="0"/>
              <a:t>SELF TESTING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874929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0"/>
            <a:ext cx="892899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Students will be more successful where they are encouraged to respond to critical feedback </a:t>
            </a:r>
            <a:endParaRPr lang="en-GB" sz="6600" dirty="0"/>
          </a:p>
          <a:p>
            <a:pPr algn="ctr"/>
            <a:r>
              <a:rPr lang="en-US" sz="8800" b="1" dirty="0"/>
              <a:t>HIGH STANDARDS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03385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02"/>
            <a:ext cx="903649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Students have different learning styles </a:t>
            </a:r>
            <a:r>
              <a:rPr lang="en-US" sz="4400" b="1" dirty="0"/>
              <a:t>MYTH</a:t>
            </a:r>
            <a:endParaRPr lang="en-GB" sz="4400" dirty="0"/>
          </a:p>
          <a:p>
            <a:r>
              <a:rPr lang="en-US" sz="4400" dirty="0"/>
              <a:t>Humans use only 10% of their brains </a:t>
            </a:r>
            <a:r>
              <a:rPr lang="en-US" sz="4400" b="1" dirty="0"/>
              <a:t>MYTH</a:t>
            </a:r>
            <a:endParaRPr lang="en-GB" sz="4400" dirty="0"/>
          </a:p>
          <a:p>
            <a:r>
              <a:rPr lang="en-US" sz="4400" dirty="0"/>
              <a:t>People are preferentially right or left brained </a:t>
            </a:r>
            <a:r>
              <a:rPr lang="en-US" sz="4400" b="1" dirty="0"/>
              <a:t>MYTH</a:t>
            </a:r>
            <a:endParaRPr lang="en-GB" sz="4400" dirty="0"/>
          </a:p>
          <a:p>
            <a:r>
              <a:rPr lang="en-US" sz="4400" dirty="0"/>
              <a:t>Novices and experts can think in the same ways </a:t>
            </a:r>
            <a:r>
              <a:rPr lang="en-US" sz="4400" b="1" dirty="0"/>
              <a:t>MYTH</a:t>
            </a:r>
            <a:endParaRPr lang="en-GB" sz="4400" dirty="0"/>
          </a:p>
          <a:p>
            <a:r>
              <a:rPr lang="en-US" sz="4400" dirty="0"/>
              <a:t>Cognitive development progresses via age related stages </a:t>
            </a:r>
            <a:r>
              <a:rPr lang="en-US" sz="4400" b="1" dirty="0"/>
              <a:t>MYTH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942269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242</Words>
  <Application>Microsoft Office PowerPoint</Application>
  <PresentationFormat>On-screen Show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14 principles for learning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 principles for learning</dc:title>
  <dc:creator>Rachael Edgar</dc:creator>
  <cp:lastModifiedBy>Rachael Edgar</cp:lastModifiedBy>
  <cp:revision>3</cp:revision>
  <dcterms:created xsi:type="dcterms:W3CDTF">2015-10-12T12:48:44Z</dcterms:created>
  <dcterms:modified xsi:type="dcterms:W3CDTF">2015-10-18T04:57:54Z</dcterms:modified>
</cp:coreProperties>
</file>