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98" r:id="rId2"/>
    <p:sldId id="279" r:id="rId3"/>
    <p:sldId id="256" r:id="rId4"/>
    <p:sldId id="287" r:id="rId5"/>
    <p:sldId id="295" r:id="rId6"/>
    <p:sldId id="299" r:id="rId7"/>
    <p:sldId id="269" r:id="rId8"/>
    <p:sldId id="274" r:id="rId9"/>
    <p:sldId id="271" r:id="rId10"/>
    <p:sldId id="280" r:id="rId11"/>
    <p:sldId id="276" r:id="rId12"/>
    <p:sldId id="290" r:id="rId13"/>
    <p:sldId id="282" r:id="rId14"/>
    <p:sldId id="272" r:id="rId15"/>
    <p:sldId id="268" r:id="rId16"/>
    <p:sldId id="286" r:id="rId17"/>
    <p:sldId id="273" r:id="rId18"/>
    <p:sldId id="291" r:id="rId19"/>
    <p:sldId id="292" r:id="rId20"/>
    <p:sldId id="294" r:id="rId21"/>
    <p:sldId id="278" r:id="rId22"/>
    <p:sldId id="263" r:id="rId23"/>
    <p:sldId id="264" r:id="rId24"/>
    <p:sldId id="289" r:id="rId25"/>
    <p:sldId id="29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18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91FD6A-9CBE-4929-AEEC-636BE0CB7BFB}" type="datetimeFigureOut">
              <a:rPr lang="en-GB" smtClean="0"/>
              <a:pPr/>
              <a:t>02/03/2016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D456EB-A529-4F79-BFAD-6B131B360558}" type="slidenum">
              <a:rPr lang="en-GB" smtClean="0"/>
              <a:pPr/>
              <a:t>‹#›</a:t>
            </a:fld>
            <a:endParaRPr lang="en-GB"/>
          </a:p>
        </p:txBody>
      </p:sp>
    </p:spTree>
    <p:extLst>
      <p:ext uri="{BB962C8B-B14F-4D97-AF65-F5344CB8AC3E}">
        <p14:creationId xmlns:p14="http://schemas.microsoft.com/office/powerpoint/2010/main" val="48679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26" tIns="45712" rIns="91426" bIns="45712" anchor="b"/>
          <a:lstStyle/>
          <a:p>
            <a:pPr algn="r"/>
            <a:fld id="{0083919F-44F2-4AB7-A5CD-D1166CA00B35}" type="slidenum">
              <a:rPr lang="en-GB" sz="1200">
                <a:cs typeface="Arial" charset="0"/>
              </a:rPr>
              <a:pPr algn="r"/>
              <a:t>1</a:t>
            </a:fld>
            <a:endParaRPr lang="en-GB" sz="1200" dirty="0">
              <a:cs typeface="Arial" charset="0"/>
            </a:endParaRPr>
          </a:p>
        </p:txBody>
      </p:sp>
      <p:sp>
        <p:nvSpPr>
          <p:cNvPr id="183299"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26" tIns="45712" rIns="91426" bIns="45712" anchor="b"/>
          <a:lstStyle/>
          <a:p>
            <a:pPr algn="r"/>
            <a:fld id="{93645741-4B49-495E-BAD7-3B23A138C96E}" type="slidenum">
              <a:rPr lang="en-US" sz="1200">
                <a:latin typeface="Times New Roman" pitchFamily="18" charset="0"/>
                <a:cs typeface="Arial" charset="0"/>
              </a:rPr>
              <a:pPr algn="r"/>
              <a:t>1</a:t>
            </a:fld>
            <a:endParaRPr lang="en-GB" sz="1200" dirty="0">
              <a:latin typeface="Times New Roman" pitchFamily="18" charset="0"/>
              <a:cs typeface="Arial" charset="0"/>
            </a:endParaRPr>
          </a:p>
        </p:txBody>
      </p:sp>
      <p:sp>
        <p:nvSpPr>
          <p:cNvPr id="183300"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33050420-BA93-4436-A876-34002ECB1E8F}" type="slidenum">
              <a:rPr lang="en-US" sz="1200">
                <a:latin typeface="Times New Roman" pitchFamily="18" charset="0"/>
                <a:cs typeface="Arial" charset="0"/>
              </a:rPr>
              <a:pPr algn="r" defTabSz="941242"/>
              <a:t>1</a:t>
            </a:fld>
            <a:endParaRPr lang="en-US" sz="1200" dirty="0">
              <a:latin typeface="Times New Roman" pitchFamily="18" charset="0"/>
              <a:cs typeface="Arial" charset="0"/>
            </a:endParaRPr>
          </a:p>
        </p:txBody>
      </p:sp>
      <p:sp>
        <p:nvSpPr>
          <p:cNvPr id="183301"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5DEED0B8-195C-42FA-88AE-FA3D6A4F81F0}" type="slidenum">
              <a:rPr lang="en-US" sz="1200">
                <a:latin typeface="Times New Roman" pitchFamily="18" charset="0"/>
                <a:cs typeface="Arial" charset="0"/>
              </a:rPr>
              <a:pPr algn="r" defTabSz="941242"/>
              <a:t>1</a:t>
            </a:fld>
            <a:endParaRPr lang="en-US" sz="1200" dirty="0">
              <a:latin typeface="Times New Roman" pitchFamily="18" charset="0"/>
              <a:cs typeface="Arial" charset="0"/>
            </a:endParaRPr>
          </a:p>
        </p:txBody>
      </p:sp>
      <p:sp>
        <p:nvSpPr>
          <p:cNvPr id="183302"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183303" name="Rectangle 3"/>
          <p:cNvSpPr>
            <a:spLocks noGrp="1" noChangeArrowheads="1"/>
          </p:cNvSpPr>
          <p:nvPr>
            <p:ph type="body" idx="1"/>
          </p:nvPr>
        </p:nvSpPr>
        <p:spPr bwMode="auto">
          <a:noFill/>
        </p:spPr>
        <p:txBody>
          <a:bodyPr wrap="square" lIns="94168" tIns="47085" rIns="94168" bIns="47085"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26" tIns="45712" rIns="91426" bIns="45712" anchor="b"/>
          <a:lstStyle/>
          <a:p>
            <a:pPr algn="r"/>
            <a:fld id="{3E20E732-7AE2-4E05-A73D-30B682842ED7}" type="slidenum">
              <a:rPr lang="en-GB" sz="1200">
                <a:cs typeface="Arial" pitchFamily="34" charset="0"/>
              </a:rPr>
              <a:pPr algn="r"/>
              <a:t>2</a:t>
            </a:fld>
            <a:endParaRPr lang="en-GB" sz="1200" dirty="0">
              <a:cs typeface="Arial" pitchFamily="34" charset="0"/>
            </a:endParaRPr>
          </a:p>
        </p:txBody>
      </p:sp>
      <p:sp>
        <p:nvSpPr>
          <p:cNvPr id="119811"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26" tIns="45712" rIns="91426" bIns="45712" anchor="b"/>
          <a:lstStyle/>
          <a:p>
            <a:pPr algn="r"/>
            <a:fld id="{57B0E22F-3EF5-4311-8194-A0D31BAD6E03}" type="slidenum">
              <a:rPr lang="en-US" sz="1200">
                <a:latin typeface="Times New Roman" pitchFamily="18" charset="0"/>
                <a:cs typeface="Arial" pitchFamily="34" charset="0"/>
              </a:rPr>
              <a:pPr algn="r"/>
              <a:t>2</a:t>
            </a:fld>
            <a:endParaRPr lang="en-GB" sz="1200" dirty="0">
              <a:latin typeface="Times New Roman" pitchFamily="18" charset="0"/>
              <a:cs typeface="Arial" pitchFamily="34" charset="0"/>
            </a:endParaRPr>
          </a:p>
        </p:txBody>
      </p:sp>
      <p:sp>
        <p:nvSpPr>
          <p:cNvPr id="119812"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E3E63928-A72D-4BE8-A7A6-ABF2FC391835}" type="slidenum">
              <a:rPr lang="en-US" sz="1200">
                <a:latin typeface="Times New Roman" pitchFamily="18" charset="0"/>
                <a:cs typeface="Arial" pitchFamily="34" charset="0"/>
              </a:rPr>
              <a:pPr algn="r" defTabSz="941242"/>
              <a:t>2</a:t>
            </a:fld>
            <a:endParaRPr lang="en-US" sz="1200" dirty="0">
              <a:latin typeface="Times New Roman" pitchFamily="18" charset="0"/>
              <a:cs typeface="Arial" pitchFamily="34" charset="0"/>
            </a:endParaRPr>
          </a:p>
        </p:txBody>
      </p:sp>
      <p:sp>
        <p:nvSpPr>
          <p:cNvPr id="119813"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7B0C05E3-208C-4533-BE2F-13E648C42A92}" type="slidenum">
              <a:rPr lang="en-US" sz="1200">
                <a:latin typeface="Times New Roman" pitchFamily="18" charset="0"/>
                <a:cs typeface="Arial" pitchFamily="34" charset="0"/>
              </a:rPr>
              <a:pPr algn="r" defTabSz="941242"/>
              <a:t>2</a:t>
            </a:fld>
            <a:endParaRPr lang="en-US" sz="1200" dirty="0">
              <a:latin typeface="Times New Roman" pitchFamily="18" charset="0"/>
              <a:cs typeface="Arial" pitchFamily="34" charset="0"/>
            </a:endParaRPr>
          </a:p>
        </p:txBody>
      </p:sp>
      <p:sp>
        <p:nvSpPr>
          <p:cNvPr id="119814"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119815" name="Rectangle 3"/>
          <p:cNvSpPr>
            <a:spLocks noGrp="1" noChangeArrowheads="1"/>
          </p:cNvSpPr>
          <p:nvPr>
            <p:ph type="body" idx="1"/>
          </p:nvPr>
        </p:nvSpPr>
        <p:spPr bwMode="auto">
          <a:noFill/>
        </p:spPr>
        <p:txBody>
          <a:bodyPr wrap="square" lIns="94168" tIns="47085" rIns="94168" bIns="47085"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2D456EB-A529-4F79-BFAD-6B131B360558}"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26" tIns="45712" rIns="91426" bIns="45712" anchor="b"/>
          <a:lstStyle/>
          <a:p>
            <a:pPr algn="r"/>
            <a:fld id="{0083919F-44F2-4AB7-A5CD-D1166CA00B35}" type="slidenum">
              <a:rPr lang="en-GB" sz="1200">
                <a:cs typeface="Arial" charset="0"/>
              </a:rPr>
              <a:pPr algn="r"/>
              <a:t>8</a:t>
            </a:fld>
            <a:endParaRPr lang="en-GB" sz="1200" dirty="0">
              <a:cs typeface="Arial" charset="0"/>
            </a:endParaRPr>
          </a:p>
        </p:txBody>
      </p:sp>
      <p:sp>
        <p:nvSpPr>
          <p:cNvPr id="183299" name="Rectangle 7"/>
          <p:cNvSpPr txBox="1">
            <a:spLocks noGrp="1" noChangeArrowheads="1"/>
          </p:cNvSpPr>
          <p:nvPr/>
        </p:nvSpPr>
        <p:spPr bwMode="auto">
          <a:xfrm>
            <a:off x="3884614" y="8685213"/>
            <a:ext cx="2971800" cy="457200"/>
          </a:xfrm>
          <a:prstGeom prst="rect">
            <a:avLst/>
          </a:prstGeom>
          <a:noFill/>
          <a:ln w="9525">
            <a:noFill/>
            <a:miter lim="800000"/>
            <a:headEnd/>
            <a:tailEnd/>
          </a:ln>
        </p:spPr>
        <p:txBody>
          <a:bodyPr lIns="91426" tIns="45712" rIns="91426" bIns="45712" anchor="b"/>
          <a:lstStyle/>
          <a:p>
            <a:pPr algn="r"/>
            <a:fld id="{93645741-4B49-495E-BAD7-3B23A138C96E}" type="slidenum">
              <a:rPr lang="en-US" sz="1200">
                <a:latin typeface="Times New Roman" pitchFamily="18" charset="0"/>
                <a:cs typeface="Arial" charset="0"/>
              </a:rPr>
              <a:pPr algn="r"/>
              <a:t>8</a:t>
            </a:fld>
            <a:endParaRPr lang="en-GB" sz="1200" dirty="0">
              <a:latin typeface="Times New Roman" pitchFamily="18" charset="0"/>
              <a:cs typeface="Arial" charset="0"/>
            </a:endParaRPr>
          </a:p>
        </p:txBody>
      </p:sp>
      <p:sp>
        <p:nvSpPr>
          <p:cNvPr id="183300"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33050420-BA93-4436-A876-34002ECB1E8F}" type="slidenum">
              <a:rPr lang="en-US" sz="1200">
                <a:latin typeface="Times New Roman" pitchFamily="18" charset="0"/>
                <a:cs typeface="Arial" charset="0"/>
              </a:rPr>
              <a:pPr algn="r" defTabSz="941242"/>
              <a:t>8</a:t>
            </a:fld>
            <a:endParaRPr lang="en-US" sz="1200" dirty="0">
              <a:latin typeface="Times New Roman" pitchFamily="18" charset="0"/>
              <a:cs typeface="Arial" charset="0"/>
            </a:endParaRPr>
          </a:p>
        </p:txBody>
      </p:sp>
      <p:sp>
        <p:nvSpPr>
          <p:cNvPr id="183301"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5DEED0B8-195C-42FA-88AE-FA3D6A4F81F0}" type="slidenum">
              <a:rPr lang="en-US" sz="1200">
                <a:latin typeface="Times New Roman" pitchFamily="18" charset="0"/>
                <a:cs typeface="Arial" charset="0"/>
              </a:rPr>
              <a:pPr algn="r" defTabSz="941242"/>
              <a:t>8</a:t>
            </a:fld>
            <a:endParaRPr lang="en-US" sz="1200" dirty="0">
              <a:latin typeface="Times New Roman" pitchFamily="18" charset="0"/>
              <a:cs typeface="Arial" charset="0"/>
            </a:endParaRPr>
          </a:p>
        </p:txBody>
      </p:sp>
      <p:sp>
        <p:nvSpPr>
          <p:cNvPr id="183302"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183303" name="Rectangle 3"/>
          <p:cNvSpPr>
            <a:spLocks noGrp="1" noChangeArrowheads="1"/>
          </p:cNvSpPr>
          <p:nvPr>
            <p:ph type="body" idx="1"/>
          </p:nvPr>
        </p:nvSpPr>
        <p:spPr bwMode="auto">
          <a:noFill/>
        </p:spPr>
        <p:txBody>
          <a:bodyPr wrap="square" lIns="94168" tIns="47085" rIns="94168" bIns="47085" numCol="1" anchor="t" anchorCtr="0" compatLnSpc="1">
            <a:prstTxWarp prst="textNoShape">
              <a:avLst/>
            </a:prstTxWarp>
          </a:bodyPr>
          <a:lstStyle/>
          <a:p>
            <a:pPr eaLnBrk="1" hangingPunct="1"/>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886200" y="8683626"/>
            <a:ext cx="2970213" cy="458788"/>
          </a:xfrm>
          <a:prstGeom prst="rect">
            <a:avLst/>
          </a:prstGeom>
          <a:noFill/>
          <a:ln w="9525">
            <a:noFill/>
            <a:miter lim="800000"/>
            <a:headEnd/>
            <a:tailEnd/>
          </a:ln>
        </p:spPr>
        <p:txBody>
          <a:bodyPr lIns="94093" tIns="47047" rIns="94093" bIns="47047" anchor="b"/>
          <a:lstStyle/>
          <a:p>
            <a:pPr algn="r" defTabSz="939654"/>
            <a:fld id="{2956590A-CA8E-4795-A90C-CE9C0387D0F4}" type="slidenum">
              <a:rPr lang="en-US" sz="1200"/>
              <a:pPr algn="r" defTabSz="939654"/>
              <a:t>10</a:t>
            </a:fld>
            <a:endParaRPr lang="en-US" sz="1200" dirty="0"/>
          </a:p>
        </p:txBody>
      </p:sp>
      <p:sp>
        <p:nvSpPr>
          <p:cNvPr id="123907" name="Rectangle 7"/>
          <p:cNvSpPr txBox="1">
            <a:spLocks noGrp="1" noChangeArrowheads="1"/>
          </p:cNvSpPr>
          <p:nvPr/>
        </p:nvSpPr>
        <p:spPr bwMode="auto">
          <a:xfrm>
            <a:off x="3886200" y="8683626"/>
            <a:ext cx="2970213" cy="458788"/>
          </a:xfrm>
          <a:prstGeom prst="rect">
            <a:avLst/>
          </a:prstGeom>
          <a:noFill/>
          <a:ln w="9525">
            <a:noFill/>
            <a:miter lim="800000"/>
            <a:headEnd/>
            <a:tailEnd/>
          </a:ln>
        </p:spPr>
        <p:txBody>
          <a:bodyPr lIns="94093" tIns="47047" rIns="94093" bIns="47047" anchor="b"/>
          <a:lstStyle/>
          <a:p>
            <a:pPr algn="r" defTabSz="939654"/>
            <a:fld id="{A0B18625-1BE9-4308-9264-94B64AB106B3}" type="slidenum">
              <a:rPr lang="en-US" sz="1200"/>
              <a:pPr algn="r" defTabSz="939654"/>
              <a:t>10</a:t>
            </a:fld>
            <a:endParaRPr lang="en-US" sz="1200" dirty="0"/>
          </a:p>
        </p:txBody>
      </p:sp>
      <p:sp>
        <p:nvSpPr>
          <p:cNvPr id="123908" name="Rectangle 2"/>
          <p:cNvSpPr>
            <a:spLocks noGrp="1" noRot="1" noChangeAspect="1" noChangeArrowheads="1" noTextEdit="1"/>
          </p:cNvSpPr>
          <p:nvPr>
            <p:ph type="sldImg"/>
          </p:nvPr>
        </p:nvSpPr>
        <p:spPr bwMode="auto">
          <a:xfrm>
            <a:off x="1143000" y="687388"/>
            <a:ext cx="4570413" cy="3427412"/>
          </a:xfrm>
          <a:noFill/>
          <a:ln>
            <a:solidFill>
              <a:srgbClr val="000000"/>
            </a:solidFill>
            <a:miter lim="800000"/>
            <a:headEnd/>
            <a:tailEnd/>
          </a:ln>
        </p:spPr>
      </p:sp>
      <p:sp>
        <p:nvSpPr>
          <p:cNvPr id="123909" name="Rectangle 3"/>
          <p:cNvSpPr>
            <a:spLocks noGrp="1" noChangeArrowheads="1"/>
          </p:cNvSpPr>
          <p:nvPr>
            <p:ph type="body" idx="1"/>
          </p:nvPr>
        </p:nvSpPr>
        <p:spPr bwMode="auto">
          <a:xfrm>
            <a:off x="687388" y="4344989"/>
            <a:ext cx="5483225" cy="4111625"/>
          </a:xfrm>
          <a:noFill/>
        </p:spPr>
        <p:txBody>
          <a:bodyPr wrap="square" lIns="94093" tIns="47047" rIns="94093" bIns="47047"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p:spPr>
      </p:sp>
      <p:sp>
        <p:nvSpPr>
          <p:cNvPr id="176131" name="Rectangle 3"/>
          <p:cNvSpPr>
            <a:spLocks noGrp="1" noChangeArrowheads="1"/>
          </p:cNvSpPr>
          <p:nvPr>
            <p:ph type="body" idx="1"/>
          </p:nvPr>
        </p:nvSpPr>
        <p:spPr bwMode="auto">
          <a:xfrm>
            <a:off x="688048" y="4344317"/>
            <a:ext cx="5481909" cy="4112969"/>
          </a:xfrm>
          <a:noFill/>
        </p:spPr>
        <p:txBody>
          <a:bodyPr lIns="91353" tIns="45676" rIns="91353" bIns="45676"/>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p:spPr>
      </p:sp>
      <p:sp>
        <p:nvSpPr>
          <p:cNvPr id="176131" name="Rectangle 3"/>
          <p:cNvSpPr>
            <a:spLocks noGrp="1" noChangeArrowheads="1"/>
          </p:cNvSpPr>
          <p:nvPr>
            <p:ph type="body" idx="1"/>
          </p:nvPr>
        </p:nvSpPr>
        <p:spPr bwMode="auto">
          <a:xfrm>
            <a:off x="688048" y="4344317"/>
            <a:ext cx="5481909" cy="4112969"/>
          </a:xfrm>
          <a:noFill/>
        </p:spPr>
        <p:txBody>
          <a:bodyPr lIns="91353" tIns="45676" rIns="91353" bIns="45676"/>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xfrm>
            <a:off x="935614" y="687868"/>
            <a:ext cx="4986773" cy="3429182"/>
          </a:xfrm>
          <a:noFill/>
          <a:ln>
            <a:solidFill>
              <a:srgbClr val="000000"/>
            </a:solidFill>
            <a:miter lim="800000"/>
            <a:headEnd/>
            <a:tailEnd/>
          </a:ln>
        </p:spPr>
      </p:sp>
      <p:sp>
        <p:nvSpPr>
          <p:cNvPr id="160771" name="Rectangle 3"/>
          <p:cNvSpPr>
            <a:spLocks noGrp="1" noChangeArrowheads="1"/>
          </p:cNvSpPr>
          <p:nvPr>
            <p:ph type="body" idx="1"/>
          </p:nvPr>
        </p:nvSpPr>
        <p:spPr bwMode="auto">
          <a:xfrm>
            <a:off x="687388" y="4344989"/>
            <a:ext cx="5483225" cy="4111625"/>
          </a:xfrm>
          <a:noFill/>
        </p:spPr>
        <p:txBody>
          <a:bodyPr wrap="square" lIns="91353" tIns="45676" rIns="91353" bIns="45676"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xfrm>
            <a:off x="935614" y="687868"/>
            <a:ext cx="4986773" cy="3429182"/>
          </a:xfrm>
          <a:noFill/>
          <a:ln>
            <a:solidFill>
              <a:srgbClr val="000000"/>
            </a:solidFill>
            <a:miter lim="800000"/>
            <a:headEnd/>
            <a:tailEnd/>
          </a:ln>
        </p:spPr>
      </p:sp>
      <p:sp>
        <p:nvSpPr>
          <p:cNvPr id="160771" name="Rectangle 3"/>
          <p:cNvSpPr>
            <a:spLocks noGrp="1" noChangeArrowheads="1"/>
          </p:cNvSpPr>
          <p:nvPr>
            <p:ph type="body" idx="1"/>
          </p:nvPr>
        </p:nvSpPr>
        <p:spPr bwMode="auto">
          <a:xfrm>
            <a:off x="687388" y="4344989"/>
            <a:ext cx="5483225" cy="4111625"/>
          </a:xfrm>
          <a:noFill/>
        </p:spPr>
        <p:txBody>
          <a:bodyPr wrap="square" lIns="91353" tIns="45676" rIns="91353" bIns="45676"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EE6A4A3-0DB6-46C1-98A5-55A55B7F5A93}" type="slidenum">
              <a:rPr lang="en-GB" sz="1200">
                <a:cs typeface="Arial" charset="0"/>
              </a:rPr>
              <a:pPr algn="r"/>
              <a:t>15</a:t>
            </a:fld>
            <a:endParaRPr lang="en-GB" sz="1200">
              <a:cs typeface="Arial" charset="0"/>
            </a:endParaRPr>
          </a:p>
        </p:txBody>
      </p:sp>
      <p:sp>
        <p:nvSpPr>
          <p:cNvPr id="16589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4BCCB8A-022A-4DEE-9178-4ED75736F5E5}" type="slidenum">
              <a:rPr lang="en-US" sz="1200">
                <a:latin typeface="Times New Roman" pitchFamily="18" charset="0"/>
                <a:cs typeface="Arial" charset="0"/>
              </a:rPr>
              <a:pPr algn="r"/>
              <a:t>15</a:t>
            </a:fld>
            <a:endParaRPr lang="en-GB" sz="1200">
              <a:latin typeface="Times New Roman" pitchFamily="18" charset="0"/>
              <a:cs typeface="Arial" charset="0"/>
            </a:endParaRPr>
          </a:p>
        </p:txBody>
      </p:sp>
      <p:sp>
        <p:nvSpPr>
          <p:cNvPr id="165892"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83" tIns="47092" rIns="94183" bIns="47092" anchor="b"/>
          <a:lstStyle/>
          <a:p>
            <a:pPr algn="r" defTabSz="941388"/>
            <a:fld id="{46D4ADAE-F05F-4C8C-8070-81F0E31CA558}" type="slidenum">
              <a:rPr lang="en-US" sz="1200">
                <a:latin typeface="Times New Roman" pitchFamily="18" charset="0"/>
                <a:cs typeface="Arial" charset="0"/>
              </a:rPr>
              <a:pPr algn="r" defTabSz="941388"/>
              <a:t>15</a:t>
            </a:fld>
            <a:endParaRPr lang="en-US" sz="1200">
              <a:latin typeface="Times New Roman" pitchFamily="18" charset="0"/>
              <a:cs typeface="Arial" charset="0"/>
            </a:endParaRPr>
          </a:p>
        </p:txBody>
      </p:sp>
      <p:sp>
        <p:nvSpPr>
          <p:cNvPr id="165893"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4183" tIns="47092" rIns="94183" bIns="47092" anchor="b"/>
          <a:lstStyle/>
          <a:p>
            <a:pPr algn="r" defTabSz="941388"/>
            <a:fld id="{910E2DEE-F679-4DD3-9C92-F9103A09B961}" type="slidenum">
              <a:rPr lang="en-US" sz="1200">
                <a:latin typeface="Times New Roman" pitchFamily="18" charset="0"/>
                <a:cs typeface="Arial" charset="0"/>
              </a:rPr>
              <a:pPr algn="r" defTabSz="941388"/>
              <a:t>15</a:t>
            </a:fld>
            <a:endParaRPr lang="en-US" sz="1200">
              <a:latin typeface="Times New Roman" pitchFamily="18" charset="0"/>
              <a:cs typeface="Arial" charset="0"/>
            </a:endParaRPr>
          </a:p>
        </p:txBody>
      </p:sp>
      <p:sp>
        <p:nvSpPr>
          <p:cNvPr id="165894"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165895" name="Rectangle 3"/>
          <p:cNvSpPr>
            <a:spLocks noGrp="1" noChangeArrowheads="1"/>
          </p:cNvSpPr>
          <p:nvPr>
            <p:ph type="body" idx="1"/>
          </p:nvPr>
        </p:nvSpPr>
        <p:spPr bwMode="auto">
          <a:noFill/>
        </p:spPr>
        <p:txBody>
          <a:bodyPr wrap="square" lIns="94183" tIns="47092" rIns="94183" bIns="47092"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xfrm>
            <a:off x="937197" y="686418"/>
            <a:ext cx="4982024" cy="3426278"/>
          </a:xfrm>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lIns="94168" tIns="47085" rIns="94168" bIns="47085" numCol="1" anchor="t" anchorCtr="0" compatLnSpc="1">
            <a:prstTxWarp prst="textNoShape">
              <a:avLst/>
            </a:prstTxWarp>
          </a:bodyPr>
          <a:lstStyle/>
          <a:p>
            <a:pPr eaLnBrk="1" hangingPunct="1"/>
            <a:endParaRPr lang="en-GB" smtClean="0"/>
          </a:p>
        </p:txBody>
      </p:sp>
      <p:sp>
        <p:nvSpPr>
          <p:cNvPr id="143364" name="Slide Number Placeholder 3"/>
          <p:cNvSpPr txBox="1">
            <a:spLocks noGrp="1"/>
          </p:cNvSpPr>
          <p:nvPr/>
        </p:nvSpPr>
        <p:spPr bwMode="auto">
          <a:xfrm>
            <a:off x="3886200" y="8685213"/>
            <a:ext cx="2970213" cy="457200"/>
          </a:xfrm>
          <a:prstGeom prst="rect">
            <a:avLst/>
          </a:prstGeom>
          <a:noFill/>
          <a:ln w="9525">
            <a:noFill/>
            <a:miter lim="800000"/>
            <a:headEnd/>
            <a:tailEnd/>
          </a:ln>
        </p:spPr>
        <p:txBody>
          <a:bodyPr lIns="94168" tIns="47085" rIns="94168" bIns="47085" anchor="b"/>
          <a:lstStyle/>
          <a:p>
            <a:pPr algn="r" defTabSz="941242"/>
            <a:fld id="{456F5B82-0465-485D-B385-75EC45259DB7}" type="slidenum">
              <a:rPr lang="en-US" sz="1200">
                <a:latin typeface="Times New Roman" pitchFamily="18" charset="0"/>
                <a:ea typeface="MS PGothic" pitchFamily="34" charset="-128"/>
              </a:rPr>
              <a:pPr algn="r" defTabSz="941242"/>
              <a:t>17</a:t>
            </a:fld>
            <a:endParaRPr lang="en-US" sz="1200" dirty="0">
              <a:latin typeface="Times New Roman" pitchFamily="18" charset="0"/>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3884614" y="8686801"/>
            <a:ext cx="2971800" cy="455613"/>
          </a:xfrm>
          <a:prstGeom prst="rect">
            <a:avLst/>
          </a:prstGeom>
          <a:noFill/>
          <a:ln w="9525">
            <a:noFill/>
            <a:miter lim="800000"/>
            <a:headEnd/>
            <a:tailEnd/>
          </a:ln>
        </p:spPr>
        <p:txBody>
          <a:bodyPr lIns="91544" tIns="45772" rIns="91544" bIns="45772" anchor="b"/>
          <a:lstStyle/>
          <a:p>
            <a:pPr algn="r" defTabSz="915846"/>
            <a:fld id="{E5051795-0140-4D7A-8CEA-8188CA08C602}" type="slidenum">
              <a:rPr lang="en-GB" sz="1200">
                <a:cs typeface="Arial" pitchFamily="34" charset="0"/>
              </a:rPr>
              <a:pPr algn="r" defTabSz="915846"/>
              <a:t>18</a:t>
            </a:fld>
            <a:endParaRPr lang="en-GB" sz="1200" dirty="0">
              <a:cs typeface="Arial" pitchFamily="34" charset="0"/>
            </a:endParaRPr>
          </a:p>
        </p:txBody>
      </p:sp>
      <p:sp>
        <p:nvSpPr>
          <p:cNvPr id="156675" name="Rectangle 7"/>
          <p:cNvSpPr txBox="1">
            <a:spLocks noGrp="1" noChangeArrowheads="1"/>
          </p:cNvSpPr>
          <p:nvPr/>
        </p:nvSpPr>
        <p:spPr bwMode="auto">
          <a:xfrm>
            <a:off x="3884614" y="8686801"/>
            <a:ext cx="2971800" cy="455613"/>
          </a:xfrm>
          <a:prstGeom prst="rect">
            <a:avLst/>
          </a:prstGeom>
          <a:noFill/>
          <a:ln w="9525">
            <a:noFill/>
            <a:miter lim="800000"/>
            <a:headEnd/>
            <a:tailEnd/>
          </a:ln>
        </p:spPr>
        <p:txBody>
          <a:bodyPr lIns="91537" tIns="45767" rIns="91537" bIns="45767" anchor="b"/>
          <a:lstStyle/>
          <a:p>
            <a:pPr algn="r"/>
            <a:fld id="{C0062CC2-C872-4592-8EA7-AB0CB6BF6B10}" type="slidenum">
              <a:rPr lang="en-US" sz="1200">
                <a:solidFill>
                  <a:schemeClr val="accent2"/>
                </a:solidFill>
                <a:latin typeface="Comic Sans MS" pitchFamily="66" charset="0"/>
                <a:cs typeface="Arial" pitchFamily="34" charset="0"/>
              </a:rPr>
              <a:pPr algn="r"/>
              <a:t>18</a:t>
            </a:fld>
            <a:endParaRPr lang="en-US" sz="1200" dirty="0">
              <a:solidFill>
                <a:schemeClr val="accent2"/>
              </a:solidFill>
              <a:latin typeface="Comic Sans MS" pitchFamily="66" charset="0"/>
              <a:cs typeface="Arial" pitchFamily="34" charset="0"/>
            </a:endParaRPr>
          </a:p>
        </p:txBody>
      </p:sp>
      <p:sp>
        <p:nvSpPr>
          <p:cNvPr id="156676" name="Rectangle 2"/>
          <p:cNvSpPr>
            <a:spLocks noGrp="1" noRot="1" noChangeAspect="1" noChangeArrowheads="1" noTextEdit="1"/>
          </p:cNvSpPr>
          <p:nvPr>
            <p:ph type="sldImg"/>
          </p:nvPr>
        </p:nvSpPr>
        <p:spPr bwMode="auto">
          <a:xfrm>
            <a:off x="937197" y="686418"/>
            <a:ext cx="4985190" cy="3427730"/>
          </a:xfrm>
          <a:noFill/>
          <a:ln>
            <a:solidFill>
              <a:srgbClr val="000000"/>
            </a:solidFill>
            <a:miter lim="800000"/>
            <a:headEnd/>
            <a:tailEnd/>
          </a:ln>
        </p:spPr>
      </p:sp>
      <p:sp>
        <p:nvSpPr>
          <p:cNvPr id="156677" name="Rectangle 3"/>
          <p:cNvSpPr>
            <a:spLocks noGrp="1" noChangeArrowheads="1"/>
          </p:cNvSpPr>
          <p:nvPr>
            <p:ph type="body" idx="1"/>
          </p:nvPr>
        </p:nvSpPr>
        <p:spPr bwMode="auto">
          <a:xfrm>
            <a:off x="687388" y="4343400"/>
            <a:ext cx="5483225" cy="4114800"/>
          </a:xfrm>
          <a:noFill/>
        </p:spPr>
        <p:txBody>
          <a:bodyPr wrap="square" lIns="91544" tIns="45772" rIns="91544" bIns="45772" numCol="1" anchor="t" anchorCtr="0" compatLnSpc="1">
            <a:prstTxWarp prst="textNoShape">
              <a:avLst/>
            </a:prstTxWarp>
          </a:bodyPr>
          <a:lstStyle/>
          <a:p>
            <a:pPr eaLnBrk="1" hangingPunct="1">
              <a:spcBef>
                <a:spcPct val="0"/>
              </a:spcBef>
            </a:pPr>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84614" y="8683626"/>
            <a:ext cx="2971800" cy="458788"/>
          </a:xfrm>
          <a:prstGeom prst="rect">
            <a:avLst/>
          </a:prstGeom>
          <a:noFill/>
          <a:ln w="9525">
            <a:noFill/>
            <a:miter lim="800000"/>
            <a:headEnd/>
            <a:tailEnd/>
          </a:ln>
        </p:spPr>
        <p:txBody>
          <a:bodyPr lIns="94133" tIns="47067" rIns="94133" bIns="47067" anchor="b"/>
          <a:lstStyle/>
          <a:p>
            <a:pPr algn="r" defTabSz="941242"/>
            <a:fld id="{0453F22B-5E9D-46C1-892E-E19CC9BB73A4}" type="slidenum">
              <a:rPr lang="en-US" sz="1200"/>
              <a:pPr algn="r" defTabSz="941242"/>
              <a:t>19</a:t>
            </a:fld>
            <a:endParaRPr lang="en-US" sz="1200" dirty="0"/>
          </a:p>
        </p:txBody>
      </p:sp>
      <p:sp>
        <p:nvSpPr>
          <p:cNvPr id="159747" name="Rectangle 7"/>
          <p:cNvSpPr txBox="1">
            <a:spLocks noGrp="1" noChangeArrowheads="1"/>
          </p:cNvSpPr>
          <p:nvPr/>
        </p:nvSpPr>
        <p:spPr bwMode="auto">
          <a:xfrm>
            <a:off x="3884614" y="8683626"/>
            <a:ext cx="2971800" cy="458788"/>
          </a:xfrm>
          <a:prstGeom prst="rect">
            <a:avLst/>
          </a:prstGeom>
          <a:noFill/>
          <a:ln w="9525">
            <a:noFill/>
            <a:miter lim="800000"/>
            <a:headEnd/>
            <a:tailEnd/>
          </a:ln>
        </p:spPr>
        <p:txBody>
          <a:bodyPr lIns="94133" tIns="47067" rIns="94133" bIns="47067" anchor="b"/>
          <a:lstStyle/>
          <a:p>
            <a:pPr algn="r" defTabSz="941242"/>
            <a:fld id="{296D7AD6-F0A9-4042-9E7D-CE4A1AC89823}" type="slidenum">
              <a:rPr lang="en-US" sz="1200">
                <a:cs typeface="Arial" pitchFamily="34" charset="0"/>
              </a:rPr>
              <a:pPr algn="r" defTabSz="941242"/>
              <a:t>19</a:t>
            </a:fld>
            <a:endParaRPr lang="en-US" sz="1200" dirty="0">
              <a:cs typeface="Arial" pitchFamily="34" charset="0"/>
            </a:endParaRPr>
          </a:p>
        </p:txBody>
      </p:sp>
      <p:sp>
        <p:nvSpPr>
          <p:cNvPr id="159748" name="Rectangle 2"/>
          <p:cNvSpPr>
            <a:spLocks noGrp="1" noRot="1" noChangeAspect="1" noChangeArrowheads="1" noTextEdit="1"/>
          </p:cNvSpPr>
          <p:nvPr>
            <p:ph type="sldImg"/>
          </p:nvPr>
        </p:nvSpPr>
        <p:spPr bwMode="auto">
          <a:xfrm>
            <a:off x="938780" y="686418"/>
            <a:ext cx="4982023" cy="3426278"/>
          </a:xfrm>
          <a:noFill/>
          <a:ln>
            <a:solidFill>
              <a:srgbClr val="000000"/>
            </a:solidFill>
            <a:miter lim="800000"/>
            <a:headEnd/>
            <a:tailEnd/>
          </a:ln>
        </p:spPr>
      </p:sp>
      <p:sp>
        <p:nvSpPr>
          <p:cNvPr id="159749" name="Rectangle 3"/>
          <p:cNvSpPr>
            <a:spLocks noGrp="1" noChangeArrowheads="1"/>
          </p:cNvSpPr>
          <p:nvPr>
            <p:ph type="body" idx="1"/>
          </p:nvPr>
        </p:nvSpPr>
        <p:spPr bwMode="auto">
          <a:xfrm>
            <a:off x="685800" y="4346576"/>
            <a:ext cx="5486400" cy="4111625"/>
          </a:xfrm>
          <a:noFill/>
        </p:spPr>
        <p:txBody>
          <a:bodyPr wrap="square" lIns="94133" tIns="47067" rIns="94133" bIns="47067"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486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2D456EB-A529-4F79-BFAD-6B131B360558}" type="slidenum">
              <a:rPr lang="en-GB" smtClean="0"/>
              <a:pPr/>
              <a:t>24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1082920C-CBE0-5B42-842F-9144F8EF8BA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082920C-CBE0-5B42-842F-9144F8EF8BA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1082920C-CBE0-5B42-842F-9144F8EF8BA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1082920C-CBE0-5B42-842F-9144F8EF8BA8}"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1082920C-CBE0-5B42-842F-9144F8EF8BA8}" type="datetimeFigureOut">
              <a:rPr lang="en-US" smtClean="0"/>
              <a:pPr/>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082920C-CBE0-5B42-842F-9144F8EF8BA8}" type="datetimeFigureOut">
              <a:rPr lang="en-US" smtClean="0"/>
              <a:pPr/>
              <a:t>3/2/2016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82920C-CBE0-5B42-842F-9144F8EF8BA8}" type="datetimeFigureOut">
              <a:rPr lang="en-US" smtClean="0"/>
              <a:pPr/>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082920C-CBE0-5B42-842F-9144F8EF8BA8}"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082920C-CBE0-5B42-842F-9144F8EF8BA8}"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082920C-CBE0-5B42-842F-9144F8EF8BA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082920C-CBE0-5B42-842F-9144F8EF8BA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A8F5C-1BDC-E74F-BA21-B1CA103FB8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82920C-CBE0-5B42-842F-9144F8EF8BA8}" type="datetimeFigureOut">
              <a:rPr lang="en-US" smtClean="0"/>
              <a:pPr/>
              <a:t>3/2/2016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A8F5C-1BDC-E74F-BA21-B1CA103FB8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image" Target="../media/image9.jpeg"/><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hyperlink" Target="http://www.google.co.uk/url?sa=i&amp;rct=j&amp;q=&amp;esrc=s&amp;source=images&amp;cd=&amp;cad=rja&amp;uact=8&amp;ved=0CAcQjRw&amp;url=http://en.wikipedia.org/wiki/Keffiyeh&amp;ei=NbMEVeakE8GwUdGbhPgI&amp;bvm=bv.88198703,d.d24&amp;psig=AFQjCNFF8OmoAWwYHMz2O06uJVeHUoLDfw&amp;ust=1426457458657373" TargetMode="External"/><Relationship Id="rId18" Type="http://schemas.openxmlformats.org/officeDocument/2006/relationships/image" Target="../media/image57.jpeg"/><Relationship Id="rId3" Type="http://schemas.openxmlformats.org/officeDocument/2006/relationships/image" Target="../media/image47.jpeg"/><Relationship Id="rId7" Type="http://schemas.openxmlformats.org/officeDocument/2006/relationships/hyperlink" Target="https://www.google.co.uk/url?sa=i&amp;rct=j&amp;q=&amp;esrc=s&amp;source=images&amp;cd=&amp;cad=rja&amp;uact=8&amp;ved=0CAcQjRw&amp;url=https://www.tumblr.com/tagged/iraqi-dress&amp;ei=UqsEVbKFBIG7UY2PgPgL&amp;bvm=bv.88198703,d.d24&amp;psig=AFQjCNG8NLXWhvFThhbgnPxSKLEYtPWPaQ&amp;ust=1426455723345889" TargetMode="External"/><Relationship Id="rId12" Type="http://schemas.openxmlformats.org/officeDocument/2006/relationships/image" Target="../media/image54.jpeg"/><Relationship Id="rId17" Type="http://schemas.openxmlformats.org/officeDocument/2006/relationships/hyperlink" Target="http://www.google.co.uk/url?sa=i&amp;rct=j&amp;q=&amp;esrc=s&amp;source=images&amp;cd=&amp;cad=rja&amp;uact=8&amp;ved=0ahUKEwiPupSQnL3KAhUDwxQKHdLXCLMQjRwIBw&amp;url=http://www.claytonladuerotary.org/64b08e-pictures-of-traditional-dress-of-uae-dress-discount&amp;psig=AFQjCNGl_kik-VZu9D675KPk305EIN-C_Q&amp;ust=1453545239122535" TargetMode="External"/><Relationship Id="rId2" Type="http://schemas.openxmlformats.org/officeDocument/2006/relationships/image" Target="../media/image46.jpeg"/><Relationship Id="rId16"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hyperlink" Target="http://www.moroccansensation.com/wp-content/uploads/2013/03/hillary-clinton-moroccan-caftan-takchita.jpg" TargetMode="External"/><Relationship Id="rId5" Type="http://schemas.openxmlformats.org/officeDocument/2006/relationships/image" Target="../media/image49.png"/><Relationship Id="rId15" Type="http://schemas.openxmlformats.org/officeDocument/2006/relationships/hyperlink" Target="http://www.google.co.uk/url?sa=i&amp;rct=j&amp;q=&amp;esrc=s&amp;source=images&amp;cd=&amp;cad=rja&amp;uact=8&amp;ved=0CAcQjRw&amp;url=http://www.travel-images.com/photo/photo-palest21.html&amp;ei=ULMEVe-nJ8arUdLFgMgE&amp;bvm=bv.88198703,d.d24&amp;psig=AFQjCNFF8OmoAWwYHMz2O06uJVeHUoLDfw&amp;ust=1426457458657373" TargetMode="External"/><Relationship Id="rId10" Type="http://schemas.openxmlformats.org/officeDocument/2006/relationships/image" Target="../media/image53.jpeg"/><Relationship Id="rId4" Type="http://schemas.openxmlformats.org/officeDocument/2006/relationships/image" Target="../media/image48.png"/><Relationship Id="rId9" Type="http://schemas.openxmlformats.org/officeDocument/2006/relationships/image" Target="../media/image52.jpeg"/><Relationship Id="rId1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2" name="Picture 2" descr="http://www.flightnetwork.com/blog/wp-content/uploads/2015/02/istock_000054630904_large.jpg"/>
          <p:cNvPicPr>
            <a:picLocks noChangeAspect="1" noChangeArrowheads="1"/>
          </p:cNvPicPr>
          <p:nvPr/>
        </p:nvPicPr>
        <p:blipFill>
          <a:blip r:embed="rId3" cstate="print"/>
          <a:srcRect/>
          <a:stretch>
            <a:fillRect/>
          </a:stretch>
        </p:blipFill>
        <p:spPr bwMode="auto">
          <a:xfrm>
            <a:off x="0" y="0"/>
            <a:ext cx="9148878" cy="6858000"/>
          </a:xfrm>
          <a:prstGeom prst="rect">
            <a:avLst/>
          </a:prstGeom>
          <a:noFill/>
        </p:spPr>
      </p:pic>
      <p:sp>
        <p:nvSpPr>
          <p:cNvPr id="7" name="Rectangle 6"/>
          <p:cNvSpPr/>
          <p:nvPr/>
        </p:nvSpPr>
        <p:spPr>
          <a:xfrm>
            <a:off x="0" y="0"/>
            <a:ext cx="9148878" cy="553998"/>
          </a:xfrm>
          <a:prstGeom prst="rect">
            <a:avLst/>
          </a:prstGeom>
        </p:spPr>
        <p:txBody>
          <a:bodyPr wrap="square">
            <a:spAutoFit/>
          </a:bodyPr>
          <a:lstStyle/>
          <a:p>
            <a:pPr>
              <a:defRPr/>
            </a:pPr>
            <a:r>
              <a:rPr lang="en-US" sz="3000" b="1" dirty="0" smtClean="0">
                <a:ln w="11430"/>
              </a:rPr>
              <a:t>Raising the standard of Arabic, Islamic and Social Studies</a:t>
            </a:r>
            <a:endParaRPr lang="en-US" sz="3000" b="1" dirty="0">
              <a:ln w="1143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5" name="Picture 4" descr="teamwork4.jpg"/>
          <p:cNvPicPr>
            <a:picLocks noChangeAspect="1"/>
          </p:cNvPicPr>
          <p:nvPr/>
        </p:nvPicPr>
        <p:blipFill>
          <a:blip r:embed="rId3" cstate="print"/>
          <a:stretch>
            <a:fillRect/>
          </a:stretch>
        </p:blipFill>
        <p:spPr>
          <a:xfrm>
            <a:off x="0" y="0"/>
            <a:ext cx="9144000" cy="6858000"/>
          </a:xfrm>
          <a:prstGeom prst="rect">
            <a:avLst/>
          </a:prstGeom>
        </p:spPr>
      </p:pic>
      <p:sp>
        <p:nvSpPr>
          <p:cNvPr id="6" name="Rectangle 5"/>
          <p:cNvSpPr>
            <a:spLocks noChangeArrowheads="1"/>
          </p:cNvSpPr>
          <p:nvPr/>
        </p:nvSpPr>
        <p:spPr bwMode="auto">
          <a:xfrm>
            <a:off x="3613525" y="6205339"/>
            <a:ext cx="2596234" cy="646331"/>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en-GB" sz="3600" dirty="0" smtClean="0">
                <a:effectLst>
                  <a:outerShdw blurRad="38100" dist="38100" dir="2700000" algn="tl">
                    <a:srgbClr val="000000">
                      <a:alpha val="43137"/>
                    </a:srgbClr>
                  </a:outerShdw>
                </a:effectLst>
                <a:latin typeface="Arial" charset="0"/>
              </a:rPr>
              <a:t>Team/moral</a:t>
            </a:r>
            <a:endParaRPr lang="en-US" sz="3600" dirty="0">
              <a:effectLst>
                <a:outerShdw blurRad="38100" dist="38100" dir="2700000" algn="tl">
                  <a:srgbClr val="000000">
                    <a:alpha val="43137"/>
                  </a:srgbClr>
                </a:outerShdw>
              </a:effectLst>
              <a:latin typeface="Arial" charset="0"/>
            </a:endParaRPr>
          </a:p>
        </p:txBody>
      </p:sp>
      <p:sp>
        <p:nvSpPr>
          <p:cNvPr id="4" name="Rectangle 3"/>
          <p:cNvSpPr>
            <a:spLocks noChangeArrowheads="1"/>
          </p:cNvSpPr>
          <p:nvPr/>
        </p:nvSpPr>
        <p:spPr bwMode="auto">
          <a:xfrm>
            <a:off x="57850" y="46365"/>
            <a:ext cx="2390398" cy="646331"/>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en-GB" sz="3600" dirty="0" smtClean="0">
                <a:latin typeface="Arial" charset="0"/>
              </a:rPr>
              <a:t>Strategies </a:t>
            </a:r>
            <a:endParaRPr lang="en-US" sz="3600" dirty="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70010" y="36989"/>
            <a:ext cx="4899602" cy="523220"/>
          </a:xfrm>
          <a:prstGeom prst="rect">
            <a:avLst/>
          </a:prstGeom>
        </p:spPr>
        <p:txBody>
          <a:bodyPr wrap="square">
            <a:spAutoFit/>
          </a:bodyPr>
          <a:lstStyle/>
          <a:p>
            <a:r>
              <a:rPr lang="en-US" sz="2800" b="1" dirty="0"/>
              <a:t>Raising standards in </a:t>
            </a:r>
            <a:r>
              <a:rPr lang="en-US" sz="2800" b="1" dirty="0" smtClean="0"/>
              <a:t>pedagogy.</a:t>
            </a:r>
            <a:r>
              <a:rPr lang="en-GB" sz="2800" b="1" dirty="0" smtClean="0"/>
              <a:t> </a:t>
            </a:r>
            <a:endParaRPr lang="en-US" sz="2800" b="1" dirty="0"/>
          </a:p>
        </p:txBody>
      </p:sp>
      <p:sp>
        <p:nvSpPr>
          <p:cNvPr id="3" name="Rectangle 2"/>
          <p:cNvSpPr/>
          <p:nvPr/>
        </p:nvSpPr>
        <p:spPr>
          <a:xfrm>
            <a:off x="3331029" y="560209"/>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b="1" dirty="0" smtClean="0"/>
              <a:t>Evaluation of current position and provision</a:t>
            </a:r>
            <a:endParaRPr lang="en-GB" b="1" dirty="0"/>
          </a:p>
        </p:txBody>
      </p:sp>
      <p:sp>
        <p:nvSpPr>
          <p:cNvPr id="5" name="Rectangle 4"/>
          <p:cNvSpPr/>
          <p:nvPr/>
        </p:nvSpPr>
        <p:spPr>
          <a:xfrm>
            <a:off x="5192557" y="1881624"/>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b="1" dirty="0" smtClean="0"/>
              <a:t>Review, reflect, react</a:t>
            </a:r>
            <a:endParaRPr lang="en-GB" b="1" dirty="0"/>
          </a:p>
        </p:txBody>
      </p:sp>
      <p:sp>
        <p:nvSpPr>
          <p:cNvPr id="8" name="Rectangle 7"/>
          <p:cNvSpPr/>
          <p:nvPr/>
        </p:nvSpPr>
        <p:spPr>
          <a:xfrm>
            <a:off x="3497056" y="3052805"/>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Up-to-date with teaching and learning strategies.</a:t>
            </a:r>
          </a:p>
          <a:p>
            <a:pPr algn="ctr"/>
            <a:r>
              <a:rPr lang="en-GB" sz="1600" dirty="0" smtClean="0"/>
              <a:t>CPD</a:t>
            </a:r>
            <a:endParaRPr lang="en-GB" sz="1600" dirty="0"/>
          </a:p>
        </p:txBody>
      </p:sp>
      <p:sp>
        <p:nvSpPr>
          <p:cNvPr id="10" name="Rectangle 9"/>
          <p:cNvSpPr/>
          <p:nvPr/>
        </p:nvSpPr>
        <p:spPr>
          <a:xfrm>
            <a:off x="3502498" y="5651073"/>
            <a:ext cx="2117273"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Review of current summative/diagnostic tests </a:t>
            </a:r>
          </a:p>
          <a:p>
            <a:pPr algn="ctr"/>
            <a:r>
              <a:rPr lang="en-GB" sz="1600" dirty="0" smtClean="0"/>
              <a:t>Validity and reliability</a:t>
            </a:r>
          </a:p>
        </p:txBody>
      </p:sp>
      <p:sp>
        <p:nvSpPr>
          <p:cNvPr id="14" name="Rectangle 13"/>
          <p:cNvSpPr/>
          <p:nvPr/>
        </p:nvSpPr>
        <p:spPr>
          <a:xfrm>
            <a:off x="1856010" y="1881624"/>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b="1" dirty="0" smtClean="0"/>
              <a:t>Action plan</a:t>
            </a:r>
          </a:p>
          <a:p>
            <a:pPr algn="ctr"/>
            <a:r>
              <a:rPr lang="en-GB" dirty="0" smtClean="0"/>
              <a:t>Measurable, timed</a:t>
            </a:r>
            <a:endParaRPr lang="en-GB" dirty="0"/>
          </a:p>
        </p:txBody>
      </p:sp>
      <p:sp>
        <p:nvSpPr>
          <p:cNvPr id="15" name="Rectangle 14"/>
          <p:cNvSpPr/>
          <p:nvPr/>
        </p:nvSpPr>
        <p:spPr>
          <a:xfrm>
            <a:off x="6248473" y="3052805"/>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Monitoring and evaluating the work in the department</a:t>
            </a:r>
          </a:p>
          <a:p>
            <a:pPr algn="ctr"/>
            <a:r>
              <a:rPr lang="en-GB" sz="1600" dirty="0" smtClean="0"/>
              <a:t>Book scrutiny/SEN/</a:t>
            </a:r>
            <a:endParaRPr lang="en-GB" sz="1600" dirty="0"/>
          </a:p>
        </p:txBody>
      </p:sp>
      <p:sp>
        <p:nvSpPr>
          <p:cNvPr id="18" name="Rectangle 17"/>
          <p:cNvSpPr/>
          <p:nvPr/>
        </p:nvSpPr>
        <p:spPr>
          <a:xfrm>
            <a:off x="882149" y="5651073"/>
            <a:ext cx="2122715" cy="1012371"/>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High expectations.</a:t>
            </a:r>
          </a:p>
          <a:p>
            <a:pPr algn="ctr"/>
            <a:r>
              <a:rPr lang="en-GB" sz="1600" dirty="0" smtClean="0"/>
              <a:t>Raising the bar</a:t>
            </a:r>
            <a:endParaRPr lang="en-GB" sz="1600" dirty="0"/>
          </a:p>
        </p:txBody>
      </p:sp>
      <p:sp>
        <p:nvSpPr>
          <p:cNvPr id="20" name="Rectangle 19"/>
          <p:cNvSpPr/>
          <p:nvPr/>
        </p:nvSpPr>
        <p:spPr>
          <a:xfrm>
            <a:off x="6253915" y="5651073"/>
            <a:ext cx="2122715" cy="1012371"/>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Effective measure of teaching and learning.</a:t>
            </a:r>
          </a:p>
        </p:txBody>
      </p:sp>
      <p:sp>
        <p:nvSpPr>
          <p:cNvPr id="21" name="Rectangle 20"/>
          <p:cNvSpPr/>
          <p:nvPr/>
        </p:nvSpPr>
        <p:spPr>
          <a:xfrm>
            <a:off x="882149" y="3052805"/>
            <a:ext cx="2122715" cy="1012371"/>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New curriculum </a:t>
            </a:r>
          </a:p>
          <a:p>
            <a:pPr algn="ctr"/>
            <a:r>
              <a:rPr lang="en-GB" sz="1600" dirty="0" smtClean="0"/>
              <a:t>Meaningful, fun and allows progression</a:t>
            </a:r>
            <a:endParaRPr lang="en-GB" sz="1600" dirty="0"/>
          </a:p>
        </p:txBody>
      </p:sp>
      <p:sp>
        <p:nvSpPr>
          <p:cNvPr id="24" name="Curved Left Arrow 23"/>
          <p:cNvSpPr/>
          <p:nvPr/>
        </p:nvSpPr>
        <p:spPr>
          <a:xfrm flipH="1">
            <a:off x="2429950" y="1037242"/>
            <a:ext cx="542555" cy="756307"/>
          </a:xfrm>
          <a:prstGeom prst="curvedLeftArrow">
            <a:avLst>
              <a:gd name="adj1" fmla="val 25000"/>
              <a:gd name="adj2" fmla="val 75369"/>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6" name="Curved Left Arrow 15"/>
          <p:cNvSpPr/>
          <p:nvPr/>
        </p:nvSpPr>
        <p:spPr>
          <a:xfrm flipH="1">
            <a:off x="4332157" y="1672599"/>
            <a:ext cx="542555" cy="756307"/>
          </a:xfrm>
          <a:prstGeom prst="curvedLeftArrow">
            <a:avLst>
              <a:gd name="adj1" fmla="val 25000"/>
              <a:gd name="adj2" fmla="val 75369"/>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7" name="TextBox 16"/>
          <p:cNvSpPr txBox="1"/>
          <p:nvPr/>
        </p:nvSpPr>
        <p:spPr>
          <a:xfrm>
            <a:off x="9833769" y="5596533"/>
            <a:ext cx="184666" cy="369332"/>
          </a:xfrm>
          <a:prstGeom prst="rect">
            <a:avLst/>
          </a:prstGeom>
          <a:noFill/>
        </p:spPr>
        <p:txBody>
          <a:bodyPr wrap="none" rtlCol="0">
            <a:spAutoFit/>
          </a:bodyPr>
          <a:lstStyle/>
          <a:p>
            <a:endParaRPr lang="en-US" dirty="0"/>
          </a:p>
        </p:txBody>
      </p:sp>
      <p:sp>
        <p:nvSpPr>
          <p:cNvPr id="19" name="Rectangle 18"/>
          <p:cNvSpPr/>
          <p:nvPr/>
        </p:nvSpPr>
        <p:spPr>
          <a:xfrm>
            <a:off x="6253915" y="4342037"/>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AFL</a:t>
            </a:r>
            <a:r>
              <a:rPr lang="en-GB" sz="1600" dirty="0" smtClean="0"/>
              <a:t> at the heart of the teaching practice.</a:t>
            </a:r>
          </a:p>
          <a:p>
            <a:pPr algn="ctr"/>
            <a:r>
              <a:rPr lang="en-GB" sz="1600" dirty="0" smtClean="0"/>
              <a:t>Feedback</a:t>
            </a:r>
            <a:endParaRPr lang="en-GB" sz="1600" dirty="0"/>
          </a:p>
        </p:txBody>
      </p:sp>
      <p:sp>
        <p:nvSpPr>
          <p:cNvPr id="22" name="Rectangle 21"/>
          <p:cNvSpPr/>
          <p:nvPr/>
        </p:nvSpPr>
        <p:spPr>
          <a:xfrm>
            <a:off x="882149" y="4342037"/>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dirty="0" smtClean="0"/>
              <a:t>Resources and resourcing.</a:t>
            </a:r>
            <a:endParaRPr lang="en-GB" dirty="0"/>
          </a:p>
        </p:txBody>
      </p:sp>
      <p:sp>
        <p:nvSpPr>
          <p:cNvPr id="23" name="Rectangle 22"/>
          <p:cNvSpPr/>
          <p:nvPr/>
        </p:nvSpPr>
        <p:spPr>
          <a:xfrm>
            <a:off x="3497056" y="4342037"/>
            <a:ext cx="2117273"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dirty="0" smtClean="0"/>
              <a:t>Active-learning and learner-centred teaching and learning</a:t>
            </a:r>
            <a:endParaRPr lang="en-GB"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creen Shot 2016-03-01 at 09.14.10.png"/>
          <p:cNvPicPr>
            <a:picLocks noChangeAspect="1"/>
          </p:cNvPicPr>
          <p:nvPr/>
        </p:nvPicPr>
        <p:blipFill>
          <a:blip r:embed="rId2"/>
          <a:srcRect l="1640" t="9609" r="2906" b="11603"/>
          <a:stretch>
            <a:fillRect/>
          </a:stretch>
        </p:blipFill>
        <p:spPr>
          <a:xfrm>
            <a:off x="169223" y="2251373"/>
            <a:ext cx="8728364" cy="4502727"/>
          </a:xfrm>
          <a:prstGeom prst="rect">
            <a:avLst/>
          </a:prstGeom>
        </p:spPr>
      </p:pic>
      <p:pic>
        <p:nvPicPr>
          <p:cNvPr id="16" name="Picture 15" descr="Screen Shot 2016-03-01 at 09.13.58.png"/>
          <p:cNvPicPr>
            <a:picLocks noChangeAspect="1"/>
          </p:cNvPicPr>
          <p:nvPr/>
        </p:nvPicPr>
        <p:blipFill>
          <a:blip r:embed="rId3"/>
          <a:srcRect l="16979" t="18609" r="22415" b="10684"/>
          <a:stretch>
            <a:fillRect/>
          </a:stretch>
        </p:blipFill>
        <p:spPr>
          <a:xfrm>
            <a:off x="2527781" y="465828"/>
            <a:ext cx="6543649" cy="4771410"/>
          </a:xfrm>
          <a:prstGeom prst="rect">
            <a:avLst/>
          </a:prstGeom>
        </p:spPr>
      </p:pic>
      <p:sp>
        <p:nvSpPr>
          <p:cNvPr id="17" name="Rectangle 16"/>
          <p:cNvSpPr/>
          <p:nvPr/>
        </p:nvSpPr>
        <p:spPr>
          <a:xfrm>
            <a:off x="33230" y="23999"/>
            <a:ext cx="5600812" cy="461665"/>
          </a:xfrm>
          <a:prstGeom prst="rect">
            <a:avLst/>
          </a:prstGeom>
        </p:spPr>
        <p:txBody>
          <a:bodyPr wrap="none">
            <a:spAutoFit/>
          </a:bodyPr>
          <a:lstStyle/>
          <a:p>
            <a:pPr algn="ctr"/>
            <a:r>
              <a:rPr lang="en-GB" sz="2400" b="1" dirty="0" smtClean="0"/>
              <a:t>Effective measure of teaching and learning</a:t>
            </a:r>
          </a:p>
        </p:txBody>
      </p:sp>
      <p:sp>
        <p:nvSpPr>
          <p:cNvPr id="18" name="Rectangle 17"/>
          <p:cNvSpPr/>
          <p:nvPr/>
        </p:nvSpPr>
        <p:spPr>
          <a:xfrm>
            <a:off x="1542122" y="531152"/>
            <a:ext cx="1614745" cy="369332"/>
          </a:xfrm>
          <a:prstGeom prst="rect">
            <a:avLst/>
          </a:prstGeom>
        </p:spPr>
        <p:txBody>
          <a:bodyPr wrap="none">
            <a:spAutoFit/>
          </a:bodyPr>
          <a:lstStyle/>
          <a:p>
            <a:r>
              <a:rPr lang="en-GB" b="1" dirty="0" smtClean="0"/>
              <a:t>Data collection </a:t>
            </a:r>
            <a:endParaRPr lang="en-US" dirty="0"/>
          </a:p>
        </p:txBody>
      </p:sp>
      <p:sp>
        <p:nvSpPr>
          <p:cNvPr id="19" name="Rectangle 18"/>
          <p:cNvSpPr/>
          <p:nvPr/>
        </p:nvSpPr>
        <p:spPr>
          <a:xfrm>
            <a:off x="405066" y="1085150"/>
            <a:ext cx="2122715" cy="10123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600" b="1" dirty="0" smtClean="0"/>
              <a:t>Effective measure of teaching and learning.</a:t>
            </a:r>
          </a:p>
        </p:txBody>
      </p:sp>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0940" y="594544"/>
            <a:ext cx="8361919" cy="523220"/>
          </a:xfrm>
          <a:prstGeom prst="rect">
            <a:avLst/>
          </a:prstGeom>
        </p:spPr>
        <p:txBody>
          <a:bodyPr wrap="square">
            <a:spAutoFit/>
          </a:bodyPr>
          <a:lstStyle/>
          <a:p>
            <a:pPr algn="ctr"/>
            <a:r>
              <a:rPr lang="en-US" sz="2800" b="1" dirty="0" smtClean="0"/>
              <a:t>Qualifications</a:t>
            </a:r>
            <a:endParaRPr lang="en-US" sz="2800" b="1" dirty="0"/>
          </a:p>
        </p:txBody>
      </p:sp>
      <p:sp>
        <p:nvSpPr>
          <p:cNvPr id="4" name="Rectangle 3"/>
          <p:cNvSpPr/>
          <p:nvPr/>
        </p:nvSpPr>
        <p:spPr>
          <a:xfrm>
            <a:off x="882149" y="2110091"/>
            <a:ext cx="2122715" cy="1012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b="1" dirty="0" smtClean="0"/>
              <a:t>GCSE</a:t>
            </a:r>
            <a:endParaRPr lang="en-GB" sz="1200" dirty="0"/>
          </a:p>
        </p:txBody>
      </p:sp>
      <p:sp>
        <p:nvSpPr>
          <p:cNvPr id="5" name="Rectangle 4"/>
          <p:cNvSpPr/>
          <p:nvPr/>
        </p:nvSpPr>
        <p:spPr>
          <a:xfrm>
            <a:off x="3497056" y="2110091"/>
            <a:ext cx="2117273" cy="1012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b="1" dirty="0" smtClean="0"/>
              <a:t>IGCSE</a:t>
            </a:r>
          </a:p>
        </p:txBody>
      </p:sp>
      <p:sp>
        <p:nvSpPr>
          <p:cNvPr id="6" name="Rectangle 5"/>
          <p:cNvSpPr/>
          <p:nvPr/>
        </p:nvSpPr>
        <p:spPr>
          <a:xfrm>
            <a:off x="6150465" y="2110091"/>
            <a:ext cx="2122715" cy="1012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b="1" dirty="0" smtClean="0"/>
              <a:t>AS</a:t>
            </a:r>
            <a:endParaRPr lang="en-GB" sz="2000" b="1" dirty="0"/>
          </a:p>
        </p:txBody>
      </p:sp>
      <p:sp>
        <p:nvSpPr>
          <p:cNvPr id="7" name="Rectangle 6"/>
          <p:cNvSpPr/>
          <p:nvPr/>
        </p:nvSpPr>
        <p:spPr>
          <a:xfrm>
            <a:off x="3497056" y="3634127"/>
            <a:ext cx="2122715" cy="1012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b="1" dirty="0" smtClean="0"/>
              <a:t>GCSE RS</a:t>
            </a:r>
            <a:endParaRPr lang="en-GB" sz="2000" b="1" dirty="0"/>
          </a:p>
        </p:txBody>
      </p:sp>
      <p:sp>
        <p:nvSpPr>
          <p:cNvPr id="8" name="Rectangle 7"/>
          <p:cNvSpPr/>
          <p:nvPr/>
        </p:nvSpPr>
        <p:spPr>
          <a:xfrm>
            <a:off x="882149" y="3634127"/>
            <a:ext cx="2117273" cy="1012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b="1" dirty="0" smtClean="0"/>
              <a:t>A2</a:t>
            </a:r>
            <a:endParaRPr lang="en-GB" sz="2000" b="1" dirty="0"/>
          </a:p>
        </p:txBody>
      </p:sp>
      <p:sp>
        <p:nvSpPr>
          <p:cNvPr id="9" name="Rectangle 8"/>
          <p:cNvSpPr/>
          <p:nvPr/>
        </p:nvSpPr>
        <p:spPr>
          <a:xfrm>
            <a:off x="6150465" y="3640433"/>
            <a:ext cx="2122715" cy="1012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b="1" dirty="0" smtClean="0"/>
              <a:t>IB</a:t>
            </a:r>
            <a:endParaRPr lang="en-GB" sz="2000" b="1" dirty="0"/>
          </a:p>
        </p:txBody>
      </p:sp>
      <p:pic>
        <p:nvPicPr>
          <p:cNvPr id="11" name="Picture 10"/>
          <p:cNvPicPr>
            <a:picLocks noChangeAspect="1"/>
          </p:cNvPicPr>
          <p:nvPr/>
        </p:nvPicPr>
        <p:blipFill>
          <a:blip r:embed="rId2"/>
          <a:stretch>
            <a:fillRect/>
          </a:stretch>
        </p:blipFill>
        <p:spPr>
          <a:xfrm>
            <a:off x="313506" y="5652721"/>
            <a:ext cx="2052020" cy="890613"/>
          </a:xfrm>
          <a:prstGeom prst="rect">
            <a:avLst/>
          </a:prstGeom>
        </p:spPr>
      </p:pic>
      <p:pic>
        <p:nvPicPr>
          <p:cNvPr id="12" name="Picture 11"/>
          <p:cNvPicPr>
            <a:picLocks noChangeAspect="1"/>
          </p:cNvPicPr>
          <p:nvPr/>
        </p:nvPicPr>
        <p:blipFill>
          <a:blip r:embed="rId3"/>
          <a:stretch>
            <a:fillRect/>
          </a:stretch>
        </p:blipFill>
        <p:spPr>
          <a:xfrm>
            <a:off x="4261393" y="5563267"/>
            <a:ext cx="3016768" cy="980067"/>
          </a:xfrm>
          <a:prstGeom prst="rect">
            <a:avLst/>
          </a:prstGeom>
        </p:spPr>
      </p:pic>
      <p:pic>
        <p:nvPicPr>
          <p:cNvPr id="13" name="Picture 12"/>
          <p:cNvPicPr>
            <a:picLocks noChangeAspect="1"/>
          </p:cNvPicPr>
          <p:nvPr/>
        </p:nvPicPr>
        <p:blipFill>
          <a:blip r:embed="rId4"/>
          <a:stretch>
            <a:fillRect/>
          </a:stretch>
        </p:blipFill>
        <p:spPr>
          <a:xfrm>
            <a:off x="2462982" y="5793996"/>
            <a:ext cx="1798411" cy="749338"/>
          </a:xfrm>
          <a:prstGeom prst="rect">
            <a:avLst/>
          </a:prstGeom>
        </p:spPr>
      </p:pic>
      <p:pic>
        <p:nvPicPr>
          <p:cNvPr id="15" name="Picture 14"/>
          <p:cNvPicPr>
            <a:picLocks noChangeAspect="1"/>
          </p:cNvPicPr>
          <p:nvPr/>
        </p:nvPicPr>
        <p:blipFill>
          <a:blip r:embed="rId5"/>
          <a:stretch>
            <a:fillRect/>
          </a:stretch>
        </p:blipFill>
        <p:spPr>
          <a:xfrm>
            <a:off x="7613443" y="5248601"/>
            <a:ext cx="1319473" cy="129473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261" y="123849"/>
            <a:ext cx="8316562" cy="523220"/>
          </a:xfrm>
          <a:prstGeom prst="rect">
            <a:avLst/>
          </a:prstGeom>
        </p:spPr>
        <p:txBody>
          <a:bodyPr wrap="square">
            <a:spAutoFit/>
          </a:bodyPr>
          <a:lstStyle/>
          <a:p>
            <a:pPr algn="ctr"/>
            <a:r>
              <a:rPr lang="en-US" sz="2800" b="1" dirty="0" smtClean="0"/>
              <a:t>The presence of the faculty in the school.</a:t>
            </a:r>
            <a:endParaRPr lang="en-US" sz="2800" b="1" dirty="0"/>
          </a:p>
        </p:txBody>
      </p:sp>
      <p:sp>
        <p:nvSpPr>
          <p:cNvPr id="3" name="Oval 2"/>
          <p:cNvSpPr/>
          <p:nvPr/>
        </p:nvSpPr>
        <p:spPr>
          <a:xfrm>
            <a:off x="1480453" y="1959429"/>
            <a:ext cx="2002980" cy="154572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smtClean="0"/>
              <a:t>Assemblies</a:t>
            </a:r>
            <a:endParaRPr lang="en-GB" b="1" dirty="0"/>
          </a:p>
        </p:txBody>
      </p:sp>
      <p:sp>
        <p:nvSpPr>
          <p:cNvPr id="4" name="Oval 3"/>
          <p:cNvSpPr/>
          <p:nvPr/>
        </p:nvSpPr>
        <p:spPr>
          <a:xfrm>
            <a:off x="3614053" y="1959429"/>
            <a:ext cx="2002980" cy="154572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smtClean="0"/>
              <a:t>Displays</a:t>
            </a:r>
          </a:p>
          <a:p>
            <a:pPr algn="ctr"/>
            <a:r>
              <a:rPr lang="en-GB" sz="1600" dirty="0" smtClean="0"/>
              <a:t>Promote Arabic language and culture</a:t>
            </a:r>
            <a:r>
              <a:rPr lang="en-GB" sz="1600" b="1" dirty="0" smtClean="0"/>
              <a:t> </a:t>
            </a:r>
            <a:endParaRPr lang="en-GB" sz="1600" b="1" dirty="0"/>
          </a:p>
        </p:txBody>
      </p:sp>
      <p:sp>
        <p:nvSpPr>
          <p:cNvPr id="5" name="Oval 4"/>
          <p:cNvSpPr/>
          <p:nvPr/>
        </p:nvSpPr>
        <p:spPr>
          <a:xfrm>
            <a:off x="5725881" y="1959429"/>
            <a:ext cx="2002980" cy="154572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smtClean="0"/>
              <a:t>Events </a:t>
            </a:r>
            <a:endParaRPr lang="en-GB" b="1" dirty="0"/>
          </a:p>
        </p:txBody>
      </p:sp>
      <p:sp>
        <p:nvSpPr>
          <p:cNvPr id="6" name="Oval 5"/>
          <p:cNvSpPr/>
          <p:nvPr/>
        </p:nvSpPr>
        <p:spPr>
          <a:xfrm>
            <a:off x="1328005" y="3908023"/>
            <a:ext cx="2002980" cy="154572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smtClean="0"/>
              <a:t>Trips</a:t>
            </a:r>
            <a:endParaRPr lang="en-GB" b="1" dirty="0"/>
          </a:p>
        </p:txBody>
      </p:sp>
      <p:sp>
        <p:nvSpPr>
          <p:cNvPr id="8" name="Oval 7"/>
          <p:cNvSpPr/>
          <p:nvPr/>
        </p:nvSpPr>
        <p:spPr>
          <a:xfrm>
            <a:off x="3635825" y="3908023"/>
            <a:ext cx="2002980" cy="154572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smtClean="0"/>
              <a:t>Cross-curricular events</a:t>
            </a:r>
            <a:endParaRPr lang="en-GB" b="1" dirty="0"/>
          </a:p>
        </p:txBody>
      </p:sp>
      <p:sp>
        <p:nvSpPr>
          <p:cNvPr id="9" name="Oval 8"/>
          <p:cNvSpPr/>
          <p:nvPr/>
        </p:nvSpPr>
        <p:spPr>
          <a:xfrm>
            <a:off x="5747653" y="3908023"/>
            <a:ext cx="2002980" cy="154572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smtClean="0"/>
              <a:t>House system</a:t>
            </a:r>
            <a:endParaRPr lang="en-GB"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5" descr="http://www.arnewde.com/wp-content/uploads/2010/05/Morocco-Mall-in-Casablanca.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36196" name="Rectangle 3"/>
          <p:cNvSpPr>
            <a:spLocks noChangeArrowheads="1"/>
          </p:cNvSpPr>
          <p:nvPr/>
        </p:nvSpPr>
        <p:spPr bwMode="auto">
          <a:xfrm>
            <a:off x="214313" y="4572000"/>
            <a:ext cx="2028825" cy="400050"/>
          </a:xfrm>
          <a:prstGeom prst="rect">
            <a:avLst/>
          </a:prstGeom>
          <a:noFill/>
          <a:ln w="9525">
            <a:noFill/>
            <a:miter lim="800000"/>
            <a:headEnd/>
            <a:tailEnd/>
          </a:ln>
        </p:spPr>
        <p:txBody>
          <a:bodyPr wrap="none">
            <a:spAutoFit/>
          </a:bodyPr>
          <a:lstStyle/>
          <a:p>
            <a:pPr algn="ctr"/>
            <a:r>
              <a:rPr lang="en-GB" sz="2000" b="1" dirty="0">
                <a:solidFill>
                  <a:schemeClr val="bg1"/>
                </a:solidFill>
                <a:cs typeface="Arial" charset="0"/>
              </a:rPr>
              <a:t>Casablanca Mall</a:t>
            </a:r>
          </a:p>
        </p:txBody>
      </p:sp>
      <p:sp>
        <p:nvSpPr>
          <p:cNvPr id="6" name="Text Box 3"/>
          <p:cNvSpPr txBox="1">
            <a:spLocks noChangeArrowheads="1"/>
          </p:cNvSpPr>
          <p:nvPr/>
        </p:nvSpPr>
        <p:spPr bwMode="auto">
          <a:xfrm>
            <a:off x="76200" y="3630"/>
            <a:ext cx="4191000" cy="58477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marL="457200" indent="-457200" algn="ctr">
              <a:defRPr/>
            </a:pPr>
            <a:r>
              <a:rPr lang="en-GB" sz="3200" dirty="0" smtClean="0">
                <a:cs typeface="Arial" charset="0"/>
              </a:rPr>
              <a:t>Technology</a:t>
            </a:r>
            <a:endParaRPr lang="en-GB" sz="3200" dirty="0">
              <a:cs typeface="Arial" charset="0"/>
            </a:endParaRPr>
          </a:p>
        </p:txBody>
      </p:sp>
      <p:pic>
        <p:nvPicPr>
          <p:cNvPr id="73735" name="Picture 7" descr="\\psf\Host\Users\louischerkaoui26\Desktop\Screen shot 2011-03-26 at 12.12.41.png"/>
          <p:cNvPicPr>
            <a:picLocks noChangeAspect="1" noChangeArrowheads="1"/>
          </p:cNvPicPr>
          <p:nvPr/>
        </p:nvPicPr>
        <p:blipFill>
          <a:blip r:embed="rId3"/>
          <a:srcRect l="18333" t="17999" r="43333" b="20667"/>
          <a:stretch>
            <a:fillRect/>
          </a:stretch>
        </p:blipFill>
        <p:spPr bwMode="auto">
          <a:xfrm>
            <a:off x="0" y="3759932"/>
            <a:ext cx="2608545" cy="2608545"/>
          </a:xfrm>
          <a:prstGeom prst="rect">
            <a:avLst/>
          </a:prstGeom>
          <a:noFill/>
          <a:ln w="9525">
            <a:noFill/>
            <a:miter lim="800000"/>
            <a:headEnd/>
            <a:tailEnd/>
          </a:ln>
        </p:spPr>
      </p:pic>
      <p:pic>
        <p:nvPicPr>
          <p:cNvPr id="11" name="Picture 10"/>
          <p:cNvPicPr>
            <a:picLocks noChangeAspect="1"/>
          </p:cNvPicPr>
          <p:nvPr/>
        </p:nvPicPr>
        <p:blipFill>
          <a:blip r:embed="rId4"/>
          <a:srcRect b="7029"/>
          <a:stretch>
            <a:fillRect/>
          </a:stretch>
        </p:blipFill>
        <p:spPr>
          <a:xfrm>
            <a:off x="6038273" y="2010903"/>
            <a:ext cx="2622261" cy="2606709"/>
          </a:xfrm>
          <a:prstGeom prst="rect">
            <a:avLst/>
          </a:prstGeom>
        </p:spPr>
      </p:pic>
      <p:pic>
        <p:nvPicPr>
          <p:cNvPr id="15" name="Picture 14"/>
          <p:cNvPicPr>
            <a:picLocks noChangeAspect="1"/>
          </p:cNvPicPr>
          <p:nvPr/>
        </p:nvPicPr>
        <p:blipFill>
          <a:blip r:embed="rId5"/>
          <a:stretch>
            <a:fillRect/>
          </a:stretch>
        </p:blipFill>
        <p:spPr>
          <a:xfrm>
            <a:off x="18048" y="2161065"/>
            <a:ext cx="2893292" cy="1687753"/>
          </a:xfrm>
          <a:prstGeom prst="rect">
            <a:avLst/>
          </a:prstGeom>
        </p:spPr>
      </p:pic>
      <p:pic>
        <p:nvPicPr>
          <p:cNvPr id="17" name="Picture 16"/>
          <p:cNvPicPr>
            <a:picLocks noChangeAspect="1"/>
          </p:cNvPicPr>
          <p:nvPr/>
        </p:nvPicPr>
        <p:blipFill>
          <a:blip r:embed="rId6"/>
          <a:stretch>
            <a:fillRect/>
          </a:stretch>
        </p:blipFill>
        <p:spPr>
          <a:xfrm>
            <a:off x="4572000" y="0"/>
            <a:ext cx="4556413" cy="975035"/>
          </a:xfrm>
          <a:prstGeom prst="rect">
            <a:avLst/>
          </a:prstGeom>
        </p:spPr>
      </p:pic>
      <p:pic>
        <p:nvPicPr>
          <p:cNvPr id="18" name="Picture 17"/>
          <p:cNvPicPr>
            <a:picLocks noChangeAspect="1"/>
          </p:cNvPicPr>
          <p:nvPr/>
        </p:nvPicPr>
        <p:blipFill>
          <a:blip r:embed="rId7"/>
          <a:stretch>
            <a:fillRect/>
          </a:stretch>
        </p:blipFill>
        <p:spPr>
          <a:xfrm>
            <a:off x="5269594" y="900935"/>
            <a:ext cx="3832615" cy="1056656"/>
          </a:xfrm>
          <a:prstGeom prst="rect">
            <a:avLst/>
          </a:prstGeom>
        </p:spPr>
      </p:pic>
      <p:pic>
        <p:nvPicPr>
          <p:cNvPr id="19" name="Picture 18"/>
          <p:cNvPicPr>
            <a:picLocks noChangeAspect="1"/>
          </p:cNvPicPr>
          <p:nvPr/>
        </p:nvPicPr>
        <p:blipFill>
          <a:blip r:embed="rId8"/>
          <a:stretch>
            <a:fillRect/>
          </a:stretch>
        </p:blipFill>
        <p:spPr>
          <a:xfrm>
            <a:off x="43858" y="515860"/>
            <a:ext cx="3239077" cy="891100"/>
          </a:xfrm>
          <a:prstGeom prst="rect">
            <a:avLst/>
          </a:prstGeom>
        </p:spPr>
      </p:pic>
      <p:pic>
        <p:nvPicPr>
          <p:cNvPr id="20" name="Picture 19"/>
          <p:cNvPicPr>
            <a:picLocks noChangeAspect="1"/>
          </p:cNvPicPr>
          <p:nvPr/>
        </p:nvPicPr>
        <p:blipFill>
          <a:blip r:embed="rId9"/>
          <a:stretch>
            <a:fillRect/>
          </a:stretch>
        </p:blipFill>
        <p:spPr>
          <a:xfrm>
            <a:off x="0" y="5900629"/>
            <a:ext cx="1797989" cy="957371"/>
          </a:xfrm>
          <a:prstGeom prst="rect">
            <a:avLst/>
          </a:prstGeom>
        </p:spPr>
      </p:pic>
      <p:pic>
        <p:nvPicPr>
          <p:cNvPr id="22" name="Picture 21"/>
          <p:cNvPicPr>
            <a:picLocks noChangeAspect="1"/>
          </p:cNvPicPr>
          <p:nvPr/>
        </p:nvPicPr>
        <p:blipFill>
          <a:blip r:embed="rId10"/>
          <a:stretch>
            <a:fillRect/>
          </a:stretch>
        </p:blipFill>
        <p:spPr>
          <a:xfrm>
            <a:off x="3117273" y="2298268"/>
            <a:ext cx="2921000" cy="1435100"/>
          </a:xfrm>
          <a:prstGeom prst="rect">
            <a:avLst/>
          </a:prstGeom>
        </p:spPr>
      </p:pic>
      <p:pic>
        <p:nvPicPr>
          <p:cNvPr id="23" name="Picture 22"/>
          <p:cNvPicPr>
            <a:picLocks noChangeAspect="1"/>
          </p:cNvPicPr>
          <p:nvPr/>
        </p:nvPicPr>
        <p:blipFill>
          <a:blip r:embed="rId11"/>
          <a:stretch>
            <a:fillRect/>
          </a:stretch>
        </p:blipFill>
        <p:spPr>
          <a:xfrm>
            <a:off x="3545640" y="4061689"/>
            <a:ext cx="5598360" cy="761999"/>
          </a:xfrm>
          <a:prstGeom prst="rect">
            <a:avLst/>
          </a:prstGeom>
        </p:spPr>
      </p:pic>
      <p:pic>
        <p:nvPicPr>
          <p:cNvPr id="24" name="Picture 23"/>
          <p:cNvPicPr>
            <a:picLocks noChangeAspect="1"/>
          </p:cNvPicPr>
          <p:nvPr/>
        </p:nvPicPr>
        <p:blipFill>
          <a:blip r:embed="rId12"/>
          <a:stretch>
            <a:fillRect/>
          </a:stretch>
        </p:blipFill>
        <p:spPr>
          <a:xfrm>
            <a:off x="4749565" y="4972050"/>
            <a:ext cx="3910969" cy="1846846"/>
          </a:xfrm>
          <a:prstGeom prst="rect">
            <a:avLst/>
          </a:prstGeom>
        </p:spPr>
      </p:pic>
      <p:pic>
        <p:nvPicPr>
          <p:cNvPr id="25" name="Picture 4" descr="\\psf\Host\Users\louischerkaoui26\Desktop\Screen shot 2011-03-26 at 12.13.34.png"/>
          <p:cNvPicPr>
            <a:picLocks noChangeAspect="1" noChangeArrowheads="1"/>
          </p:cNvPicPr>
          <p:nvPr/>
        </p:nvPicPr>
        <p:blipFill>
          <a:blip r:embed="rId13"/>
          <a:srcRect l="25833" t="30000" r="51028" b="31332"/>
          <a:stretch>
            <a:fillRect/>
          </a:stretch>
        </p:blipFill>
        <p:spPr bwMode="auto">
          <a:xfrm>
            <a:off x="7158183" y="4786343"/>
            <a:ext cx="1983502" cy="2071657"/>
          </a:xfrm>
          <a:prstGeom prst="rect">
            <a:avLst/>
          </a:prstGeom>
          <a:noFill/>
          <a:ln w="9525">
            <a:noFill/>
            <a:miter lim="800000"/>
            <a:headEnd/>
            <a:tailEnd/>
          </a:ln>
        </p:spPr>
      </p:pic>
      <p:pic>
        <p:nvPicPr>
          <p:cNvPr id="26" name="Picture 25"/>
          <p:cNvPicPr>
            <a:picLocks noChangeAspect="1"/>
          </p:cNvPicPr>
          <p:nvPr/>
        </p:nvPicPr>
        <p:blipFill>
          <a:blip r:embed="rId14"/>
          <a:stretch>
            <a:fillRect/>
          </a:stretch>
        </p:blipFill>
        <p:spPr>
          <a:xfrm>
            <a:off x="2660721" y="3759932"/>
            <a:ext cx="2286000" cy="1179635"/>
          </a:xfrm>
          <a:prstGeom prst="rect">
            <a:avLst/>
          </a:prstGeom>
        </p:spPr>
      </p:pic>
      <p:pic>
        <p:nvPicPr>
          <p:cNvPr id="29" name="Picture 28"/>
          <p:cNvPicPr>
            <a:picLocks noChangeAspect="1"/>
          </p:cNvPicPr>
          <p:nvPr/>
        </p:nvPicPr>
        <p:blipFill>
          <a:blip r:embed="rId15"/>
          <a:stretch>
            <a:fillRect/>
          </a:stretch>
        </p:blipFill>
        <p:spPr>
          <a:xfrm>
            <a:off x="2079781" y="3166559"/>
            <a:ext cx="1097818" cy="1097818"/>
          </a:xfrm>
          <a:prstGeom prst="rect">
            <a:avLst/>
          </a:prstGeom>
        </p:spPr>
      </p:pic>
      <p:pic>
        <p:nvPicPr>
          <p:cNvPr id="30" name="Picture 29"/>
          <p:cNvPicPr>
            <a:picLocks noChangeAspect="1"/>
          </p:cNvPicPr>
          <p:nvPr/>
        </p:nvPicPr>
        <p:blipFill>
          <a:blip r:embed="rId16"/>
          <a:stretch>
            <a:fillRect/>
          </a:stretch>
        </p:blipFill>
        <p:spPr>
          <a:xfrm>
            <a:off x="3282935" y="3342409"/>
            <a:ext cx="2730500" cy="673100"/>
          </a:xfrm>
          <a:prstGeom prst="rect">
            <a:avLst/>
          </a:prstGeom>
        </p:spPr>
      </p:pic>
      <p:pic>
        <p:nvPicPr>
          <p:cNvPr id="31" name="Picture 30"/>
          <p:cNvPicPr>
            <a:picLocks noChangeAspect="1"/>
          </p:cNvPicPr>
          <p:nvPr/>
        </p:nvPicPr>
        <p:blipFill>
          <a:blip r:embed="rId17"/>
          <a:stretch>
            <a:fillRect/>
          </a:stretch>
        </p:blipFill>
        <p:spPr>
          <a:xfrm>
            <a:off x="4749565" y="5485434"/>
            <a:ext cx="4352644" cy="546611"/>
          </a:xfrm>
          <a:prstGeom prst="rect">
            <a:avLst/>
          </a:prstGeom>
          <a:solidFill>
            <a:schemeClr val="bg1"/>
          </a:solidFill>
        </p:spPr>
      </p:pic>
      <p:pic>
        <p:nvPicPr>
          <p:cNvPr id="32" name="Picture 31"/>
          <p:cNvPicPr>
            <a:picLocks noChangeAspect="1"/>
          </p:cNvPicPr>
          <p:nvPr/>
        </p:nvPicPr>
        <p:blipFill>
          <a:blip r:embed="rId18"/>
          <a:stretch>
            <a:fillRect/>
          </a:stretch>
        </p:blipFill>
        <p:spPr>
          <a:xfrm>
            <a:off x="0" y="3433259"/>
            <a:ext cx="2198247" cy="831118"/>
          </a:xfrm>
          <a:prstGeom prst="rect">
            <a:avLst/>
          </a:prstGeom>
        </p:spPr>
      </p:pic>
      <p:pic>
        <p:nvPicPr>
          <p:cNvPr id="33" name="Picture 32"/>
          <p:cNvPicPr>
            <a:picLocks noChangeAspect="1"/>
          </p:cNvPicPr>
          <p:nvPr/>
        </p:nvPicPr>
        <p:blipFill>
          <a:blip r:embed="rId19"/>
          <a:stretch>
            <a:fillRect/>
          </a:stretch>
        </p:blipFill>
        <p:spPr>
          <a:xfrm>
            <a:off x="6832023" y="1679918"/>
            <a:ext cx="2270186" cy="1315938"/>
          </a:xfrm>
          <a:prstGeom prst="rect">
            <a:avLst/>
          </a:prstGeom>
        </p:spPr>
      </p:pic>
      <p:pic>
        <p:nvPicPr>
          <p:cNvPr id="34" name="Picture 33"/>
          <p:cNvPicPr>
            <a:picLocks noChangeAspect="1"/>
          </p:cNvPicPr>
          <p:nvPr/>
        </p:nvPicPr>
        <p:blipFill>
          <a:blip r:embed="rId20"/>
          <a:stretch>
            <a:fillRect/>
          </a:stretch>
        </p:blipFill>
        <p:spPr>
          <a:xfrm>
            <a:off x="3282935" y="448806"/>
            <a:ext cx="1723954" cy="817851"/>
          </a:xfrm>
          <a:prstGeom prst="rect">
            <a:avLst/>
          </a:prstGeom>
        </p:spPr>
      </p:pic>
      <p:pic>
        <p:nvPicPr>
          <p:cNvPr id="35" name="Picture 34"/>
          <p:cNvPicPr>
            <a:picLocks noChangeAspect="1"/>
          </p:cNvPicPr>
          <p:nvPr/>
        </p:nvPicPr>
        <p:blipFill>
          <a:blip r:embed="rId21"/>
          <a:stretch>
            <a:fillRect/>
          </a:stretch>
        </p:blipFill>
        <p:spPr>
          <a:xfrm>
            <a:off x="6562209" y="3385282"/>
            <a:ext cx="2540000" cy="749300"/>
          </a:xfrm>
          <a:prstGeom prst="rect">
            <a:avLst/>
          </a:prstGeom>
        </p:spPr>
      </p:pic>
      <p:pic>
        <p:nvPicPr>
          <p:cNvPr id="37" name="Picture 36"/>
          <p:cNvPicPr>
            <a:picLocks noChangeAspect="1"/>
          </p:cNvPicPr>
          <p:nvPr/>
        </p:nvPicPr>
        <p:blipFill>
          <a:blip r:embed="rId22"/>
          <a:stretch>
            <a:fillRect/>
          </a:stretch>
        </p:blipFill>
        <p:spPr>
          <a:xfrm>
            <a:off x="4946721" y="4672554"/>
            <a:ext cx="2787389" cy="598991"/>
          </a:xfrm>
          <a:prstGeom prst="rect">
            <a:avLst/>
          </a:prstGeom>
        </p:spPr>
      </p:pic>
      <p:pic>
        <p:nvPicPr>
          <p:cNvPr id="38" name="Picture 37"/>
          <p:cNvPicPr>
            <a:picLocks noChangeAspect="1"/>
          </p:cNvPicPr>
          <p:nvPr/>
        </p:nvPicPr>
        <p:blipFill>
          <a:blip r:embed="rId23"/>
          <a:stretch>
            <a:fillRect/>
          </a:stretch>
        </p:blipFill>
        <p:spPr>
          <a:xfrm>
            <a:off x="2647213" y="4924829"/>
            <a:ext cx="2126344" cy="945042"/>
          </a:xfrm>
          <a:prstGeom prst="rect">
            <a:avLst/>
          </a:prstGeom>
          <a:solidFill>
            <a:schemeClr val="bg1"/>
          </a:solidFill>
        </p:spPr>
      </p:pic>
      <p:pic>
        <p:nvPicPr>
          <p:cNvPr id="39" name="Picture 38"/>
          <p:cNvPicPr>
            <a:picLocks noChangeAspect="1"/>
          </p:cNvPicPr>
          <p:nvPr/>
        </p:nvPicPr>
        <p:blipFill>
          <a:blip r:embed="rId24"/>
          <a:stretch>
            <a:fillRect/>
          </a:stretch>
        </p:blipFill>
        <p:spPr>
          <a:xfrm>
            <a:off x="7701128" y="4134582"/>
            <a:ext cx="1401081" cy="1298856"/>
          </a:xfrm>
          <a:prstGeom prst="rect">
            <a:avLst/>
          </a:prstGeom>
        </p:spPr>
      </p:pic>
      <p:pic>
        <p:nvPicPr>
          <p:cNvPr id="40" name="Picture 39"/>
          <p:cNvPicPr>
            <a:picLocks noChangeAspect="1"/>
          </p:cNvPicPr>
          <p:nvPr/>
        </p:nvPicPr>
        <p:blipFill>
          <a:blip r:embed="rId25"/>
          <a:srcRect b="5569"/>
          <a:stretch>
            <a:fillRect/>
          </a:stretch>
        </p:blipFill>
        <p:spPr>
          <a:xfrm>
            <a:off x="2432933" y="5635336"/>
            <a:ext cx="2316632" cy="1236209"/>
          </a:xfrm>
          <a:prstGeom prst="rect">
            <a:avLst/>
          </a:prstGeom>
        </p:spPr>
      </p:pic>
      <p:pic>
        <p:nvPicPr>
          <p:cNvPr id="41" name="Picture 40"/>
          <p:cNvPicPr>
            <a:picLocks noChangeAspect="1"/>
          </p:cNvPicPr>
          <p:nvPr/>
        </p:nvPicPr>
        <p:blipFill>
          <a:blip r:embed="rId26"/>
          <a:stretch>
            <a:fillRect/>
          </a:stretch>
        </p:blipFill>
        <p:spPr>
          <a:xfrm>
            <a:off x="1593114" y="5635336"/>
            <a:ext cx="1300048" cy="1222664"/>
          </a:xfrm>
          <a:prstGeom prst="rect">
            <a:avLst/>
          </a:prstGeom>
        </p:spPr>
      </p:pic>
      <p:pic>
        <p:nvPicPr>
          <p:cNvPr id="42" name="Picture 41"/>
          <p:cNvPicPr>
            <a:picLocks noChangeAspect="1"/>
          </p:cNvPicPr>
          <p:nvPr/>
        </p:nvPicPr>
        <p:blipFill>
          <a:blip r:embed="rId27"/>
          <a:stretch>
            <a:fillRect/>
          </a:stretch>
        </p:blipFill>
        <p:spPr>
          <a:xfrm>
            <a:off x="3890818" y="6158496"/>
            <a:ext cx="2147455" cy="660400"/>
          </a:xfrm>
          <a:prstGeom prst="rect">
            <a:avLst/>
          </a:prstGeom>
        </p:spPr>
      </p:pic>
      <p:pic>
        <p:nvPicPr>
          <p:cNvPr id="43" name="Picture 42"/>
          <p:cNvPicPr>
            <a:picLocks noChangeAspect="1"/>
          </p:cNvPicPr>
          <p:nvPr/>
        </p:nvPicPr>
        <p:blipFill>
          <a:blip r:embed="rId28"/>
          <a:srcRect t="12399"/>
          <a:stretch>
            <a:fillRect/>
          </a:stretch>
        </p:blipFill>
        <p:spPr>
          <a:xfrm>
            <a:off x="3182582" y="1232943"/>
            <a:ext cx="2954482" cy="1019360"/>
          </a:xfrm>
          <a:prstGeom prst="rect">
            <a:avLst/>
          </a:prstGeom>
        </p:spPr>
      </p:pic>
      <p:pic>
        <p:nvPicPr>
          <p:cNvPr id="44" name="Picture 5" descr="\\psf\Host\Users\louischerkaoui26\Desktop\Screen shot 2011-03-26 at 12.13.11.png"/>
          <p:cNvPicPr>
            <a:picLocks noChangeAspect="1" noChangeArrowheads="1"/>
          </p:cNvPicPr>
          <p:nvPr/>
        </p:nvPicPr>
        <p:blipFill>
          <a:blip r:embed="rId29"/>
          <a:srcRect l="17500" t="35333" r="43333" b="38000"/>
          <a:stretch>
            <a:fillRect/>
          </a:stretch>
        </p:blipFill>
        <p:spPr bwMode="auto">
          <a:xfrm>
            <a:off x="76201" y="1150539"/>
            <a:ext cx="3101398" cy="13195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4" name="Picture 4" descr="Colored door in the desert,Morocco"/>
          <p:cNvPicPr>
            <a:picLocks noChangeAspect="1" noChangeArrowheads="1"/>
          </p:cNvPicPr>
          <p:nvPr/>
        </p:nvPicPr>
        <p:blipFill>
          <a:blip r:embed="rId3" cstate="print"/>
          <a:srcRect/>
          <a:stretch>
            <a:fillRect/>
          </a:stretch>
        </p:blipFill>
        <p:spPr bwMode="auto">
          <a:xfrm>
            <a:off x="1" y="0"/>
            <a:ext cx="9144000" cy="6858000"/>
          </a:xfrm>
          <a:prstGeom prst="rect">
            <a:avLst/>
          </a:prstGeom>
          <a:noFill/>
        </p:spPr>
      </p:pic>
      <p:sp>
        <p:nvSpPr>
          <p:cNvPr id="8" name="Rectangle 7"/>
          <p:cNvSpPr>
            <a:spLocks noChangeArrowheads="1"/>
          </p:cNvSpPr>
          <p:nvPr/>
        </p:nvSpPr>
        <p:spPr bwMode="auto">
          <a:xfrm>
            <a:off x="0" y="5349679"/>
            <a:ext cx="9097362" cy="14465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en-US" sz="4400" b="1" dirty="0" smtClean="0">
                <a:ln w="11430"/>
              </a:rPr>
              <a:t>What is the first thing you think about </a:t>
            </a:r>
          </a:p>
          <a:p>
            <a:pPr>
              <a:defRPr/>
            </a:pPr>
            <a:r>
              <a:rPr lang="en-US" sz="4400" b="1" dirty="0" smtClean="0">
                <a:ln w="11430"/>
              </a:rPr>
              <a:t>when you hear the word Arab?</a:t>
            </a:r>
            <a:endParaRPr lang="en-US" sz="4400" b="1" dirty="0">
              <a:ln w="11430"/>
            </a:endParaRPr>
          </a:p>
        </p:txBody>
      </p:sp>
      <p:sp>
        <p:nvSpPr>
          <p:cNvPr id="4" name="Rectangle 3"/>
          <p:cNvSpPr/>
          <p:nvPr/>
        </p:nvSpPr>
        <p:spPr>
          <a:xfrm>
            <a:off x="0" y="3860396"/>
            <a:ext cx="5706009" cy="1107996"/>
          </a:xfrm>
          <a:prstGeom prst="rect">
            <a:avLst/>
          </a:prstGeom>
        </p:spPr>
        <p:txBody>
          <a:bodyPr wrap="none">
            <a:spAutoFit/>
          </a:bodyPr>
          <a:lstStyle/>
          <a:p>
            <a:r>
              <a:rPr lang="en-US" sz="6600" b="1" dirty="0" smtClean="0">
                <a:ln w="11430"/>
              </a:rPr>
              <a:t>Misconceptions </a:t>
            </a:r>
            <a:endParaRPr lang="en-US" sz="6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ext Box 3"/>
          <p:cNvSpPr txBox="1">
            <a:spLocks noChangeArrowheads="1"/>
          </p:cNvSpPr>
          <p:nvPr/>
        </p:nvSpPr>
        <p:spPr bwMode="auto">
          <a:xfrm>
            <a:off x="-31750" y="-76200"/>
            <a:ext cx="1327150" cy="595313"/>
          </a:xfrm>
          <a:prstGeom prst="rect">
            <a:avLst/>
          </a:prstGeom>
          <a:noFill/>
          <a:ln w="9525">
            <a:noFill/>
            <a:miter lim="800000"/>
            <a:headEnd/>
            <a:tailEnd/>
          </a:ln>
        </p:spPr>
        <p:txBody>
          <a:bodyPr wrap="none">
            <a:spAutoFit/>
          </a:bodyPr>
          <a:lstStyle/>
          <a:p>
            <a:r>
              <a:rPr lang="en-US" sz="3300"/>
              <a:t>caabu</a:t>
            </a:r>
          </a:p>
        </p:txBody>
      </p:sp>
      <p:sp>
        <p:nvSpPr>
          <p:cNvPr id="4" name="Oval 3"/>
          <p:cNvSpPr/>
          <p:nvPr/>
        </p:nvSpPr>
        <p:spPr>
          <a:xfrm>
            <a:off x="2726258" y="1729619"/>
            <a:ext cx="3672123" cy="234647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3300" dirty="0" smtClean="0"/>
              <a:t>Cultural capital at the heard of the curriculum</a:t>
            </a:r>
            <a:endParaRPr lang="en-GB" sz="3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91493" name="Text Box 5"/>
          <p:cNvSpPr txBox="1">
            <a:spLocks noChangeArrowheads="1"/>
          </p:cNvSpPr>
          <p:nvPr/>
        </p:nvSpPr>
        <p:spPr bwMode="auto">
          <a:xfrm>
            <a:off x="76200" y="-61913"/>
            <a:ext cx="3562350" cy="595313"/>
          </a:xfrm>
          <a:prstGeom prst="rect">
            <a:avLst/>
          </a:prstGeom>
          <a:noFill/>
          <a:ln w="9525">
            <a:noFill/>
            <a:miter lim="800000"/>
            <a:headEnd/>
            <a:tailEnd/>
          </a:ln>
        </p:spPr>
        <p:txBody>
          <a:bodyPr wrap="none">
            <a:spAutoFit/>
          </a:bodyPr>
          <a:lstStyle/>
          <a:p>
            <a:r>
              <a:rPr lang="en-US" sz="3300"/>
              <a:t>Tangier, Morocco </a:t>
            </a:r>
          </a:p>
        </p:txBody>
      </p:sp>
      <p:sp>
        <p:nvSpPr>
          <p:cNvPr id="191494" name="Text Box 6"/>
          <p:cNvSpPr txBox="1">
            <a:spLocks noChangeArrowheads="1"/>
          </p:cNvSpPr>
          <p:nvPr/>
        </p:nvSpPr>
        <p:spPr bwMode="auto">
          <a:xfrm>
            <a:off x="95250" y="-76200"/>
            <a:ext cx="3562350" cy="595313"/>
          </a:xfrm>
          <a:prstGeom prst="rect">
            <a:avLst/>
          </a:prstGeom>
          <a:noFill/>
          <a:ln w="9525">
            <a:noFill/>
            <a:miter lim="800000"/>
            <a:headEnd/>
            <a:tailEnd/>
          </a:ln>
        </p:spPr>
        <p:txBody>
          <a:bodyPr wrap="none">
            <a:spAutoFit/>
          </a:bodyPr>
          <a:lstStyle/>
          <a:p>
            <a:r>
              <a:rPr lang="en-US" sz="3300"/>
              <a:t>Tangier, Morocco </a:t>
            </a:r>
          </a:p>
        </p:txBody>
      </p:sp>
      <p:sp>
        <p:nvSpPr>
          <p:cNvPr id="191495" name="Text Box 7"/>
          <p:cNvSpPr txBox="1">
            <a:spLocks noChangeArrowheads="1"/>
          </p:cNvSpPr>
          <p:nvPr/>
        </p:nvSpPr>
        <p:spPr bwMode="auto">
          <a:xfrm>
            <a:off x="95250" y="-61913"/>
            <a:ext cx="3562350" cy="595313"/>
          </a:xfrm>
          <a:prstGeom prst="rect">
            <a:avLst/>
          </a:prstGeom>
          <a:noFill/>
          <a:ln w="9525">
            <a:noFill/>
            <a:miter lim="800000"/>
            <a:headEnd/>
            <a:tailEnd/>
          </a:ln>
        </p:spPr>
        <p:txBody>
          <a:bodyPr wrap="none">
            <a:spAutoFit/>
          </a:bodyPr>
          <a:lstStyle/>
          <a:p>
            <a:r>
              <a:rPr lang="en-US" sz="3300" dirty="0"/>
              <a:t>Tangier, Morocco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1495"/>
                                        </p:tgtEl>
                                        <p:attrNameLst>
                                          <p:attrName>style.visibility</p:attrName>
                                        </p:attrNameLst>
                                      </p:cBhvr>
                                      <p:to>
                                        <p:strVal val="visible"/>
                                      </p:to>
                                    </p:set>
                                    <p:animEffect transition="in" filter="fade">
                                      <p:cBhvr>
                                        <p:cTn id="7" dur="1000"/>
                                        <p:tgtEl>
                                          <p:spTgt spid="191495"/>
                                        </p:tgtEl>
                                      </p:cBhvr>
                                    </p:animEffect>
                                    <p:anim calcmode="lin" valueType="num">
                                      <p:cBhvr>
                                        <p:cTn id="8" dur="1000" fill="hold"/>
                                        <p:tgtEl>
                                          <p:spTgt spid="191495"/>
                                        </p:tgtEl>
                                        <p:attrNameLst>
                                          <p:attrName>ppt_x</p:attrName>
                                        </p:attrNameLst>
                                      </p:cBhvr>
                                      <p:tavLst>
                                        <p:tav tm="0">
                                          <p:val>
                                            <p:strVal val="#ppt_x"/>
                                          </p:val>
                                        </p:tav>
                                        <p:tav tm="100000">
                                          <p:val>
                                            <p:strVal val="#ppt_x"/>
                                          </p:val>
                                        </p:tav>
                                      </p:tavLst>
                                    </p:anim>
                                    <p:anim calcmode="lin" valueType="num">
                                      <p:cBhvr>
                                        <p:cTn id="9" dur="1000" fill="hold"/>
                                        <p:tgtEl>
                                          <p:spTgt spid="19149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52" presetClass="entr" presetSubtype="0" fill="hold" grpId="0" nodeType="withEffect">
                                  <p:stCondLst>
                                    <p:cond delay="0"/>
                                  </p:stCondLst>
                                  <p:childTnLst>
                                    <p:set>
                                      <p:cBhvr>
                                        <p:cTn id="16" dur="1" fill="hold">
                                          <p:stCondLst>
                                            <p:cond delay="0"/>
                                          </p:stCondLst>
                                        </p:cTn>
                                        <p:tgtEl>
                                          <p:spTgt spid="191494"/>
                                        </p:tgtEl>
                                        <p:attrNameLst>
                                          <p:attrName>style.visibility</p:attrName>
                                        </p:attrNameLst>
                                      </p:cBhvr>
                                      <p:to>
                                        <p:strVal val="visible"/>
                                      </p:to>
                                    </p:set>
                                    <p:animScale>
                                      <p:cBhvr>
                                        <p:cTn id="17" dur="1000" decel="50000" fill="hold">
                                          <p:stCondLst>
                                            <p:cond delay="0"/>
                                          </p:stCondLst>
                                        </p:cTn>
                                        <p:tgtEl>
                                          <p:spTgt spid="1914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91494"/>
                                        </p:tgtEl>
                                        <p:attrNameLst>
                                          <p:attrName>ppt_x</p:attrName>
                                          <p:attrName>ppt_y</p:attrName>
                                        </p:attrNameLst>
                                      </p:cBhvr>
                                    </p:animMotion>
                                    <p:animEffect transition="in" filter="fade">
                                      <p:cBhvr>
                                        <p:cTn id="19" dur="1000"/>
                                        <p:tgtEl>
                                          <p:spTgt spid="191494"/>
                                        </p:tgtEl>
                                      </p:cBhvr>
                                    </p:animEffect>
                                  </p:childTnLst>
                                </p:cTn>
                              </p:par>
                              <p:par>
                                <p:cTn id="20" presetID="25" presetClass="entr" presetSubtype="0" fill="hold" grpId="0" nodeType="withEffect">
                                  <p:stCondLst>
                                    <p:cond delay="0"/>
                                  </p:stCondLst>
                                  <p:childTnLst>
                                    <p:set>
                                      <p:cBhvr>
                                        <p:cTn id="21" dur="1" fill="hold">
                                          <p:stCondLst>
                                            <p:cond delay="0"/>
                                          </p:stCondLst>
                                        </p:cTn>
                                        <p:tgtEl>
                                          <p:spTgt spid="191493"/>
                                        </p:tgtEl>
                                        <p:attrNameLst>
                                          <p:attrName>style.visibility</p:attrName>
                                        </p:attrNameLst>
                                      </p:cBhvr>
                                      <p:to>
                                        <p:strVal val="visible"/>
                                      </p:to>
                                    </p:set>
                                    <p:anim calcmode="lin" valueType="num">
                                      <p:cBhvr>
                                        <p:cTn id="22" dur="500" decel="50000" fill="hold">
                                          <p:stCondLst>
                                            <p:cond delay="0"/>
                                          </p:stCondLst>
                                        </p:cTn>
                                        <p:tgtEl>
                                          <p:spTgt spid="19149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9149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91493"/>
                                        </p:tgtEl>
                                        <p:attrNameLst>
                                          <p:attrName>ppt_w</p:attrName>
                                        </p:attrNameLst>
                                      </p:cBhvr>
                                      <p:tavLst>
                                        <p:tav tm="0">
                                          <p:val>
                                            <p:strVal val="#ppt_w*.05"/>
                                          </p:val>
                                        </p:tav>
                                        <p:tav tm="100000">
                                          <p:val>
                                            <p:strVal val="#ppt_w"/>
                                          </p:val>
                                        </p:tav>
                                      </p:tavLst>
                                    </p:anim>
                                    <p:anim calcmode="lin" valueType="num">
                                      <p:cBhvr>
                                        <p:cTn id="25" dur="1000" fill="hold"/>
                                        <p:tgtEl>
                                          <p:spTgt spid="19149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9149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9149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9149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91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3" grpId="0"/>
      <p:bldP spid="191494" grpId="0"/>
      <p:bldP spid="19149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3144" y="67270"/>
            <a:ext cx="8817729" cy="523220"/>
          </a:xfrm>
          <a:prstGeom prst="rect">
            <a:avLst/>
          </a:prstGeom>
        </p:spPr>
        <p:txBody>
          <a:bodyPr wrap="square">
            <a:spAutoFit/>
          </a:bodyPr>
          <a:lstStyle/>
          <a:p>
            <a:r>
              <a:rPr lang="en-US" sz="2800" dirty="0" smtClean="0"/>
              <a:t>The multi-faith nature of the Arab World</a:t>
            </a:r>
            <a:endParaRPr lang="en-US" sz="2800" dirty="0"/>
          </a:p>
        </p:txBody>
      </p:sp>
      <p:pic>
        <p:nvPicPr>
          <p:cNvPr id="7" name="Picture 6"/>
          <p:cNvPicPr>
            <a:picLocks noChangeAspect="1"/>
          </p:cNvPicPr>
          <p:nvPr/>
        </p:nvPicPr>
        <p:blipFill>
          <a:blip r:embed="rId3"/>
          <a:stretch>
            <a:fillRect/>
          </a:stretch>
        </p:blipFill>
        <p:spPr>
          <a:xfrm>
            <a:off x="173144" y="817905"/>
            <a:ext cx="3478493" cy="1633195"/>
          </a:xfrm>
          <a:prstGeom prst="rect">
            <a:avLst/>
          </a:prstGeom>
        </p:spPr>
      </p:pic>
      <p:pic>
        <p:nvPicPr>
          <p:cNvPr id="8" name="Picture 4" descr="C:\Users\Cherkaoui\Desktop\10393712_10203483998404925_6234318989364389753_n.jpg"/>
          <p:cNvPicPr>
            <a:picLocks noChangeAspect="1" noChangeArrowheads="1"/>
          </p:cNvPicPr>
          <p:nvPr/>
        </p:nvPicPr>
        <p:blipFill>
          <a:blip r:embed="rId4" cstate="print"/>
          <a:srcRect/>
          <a:stretch>
            <a:fillRect/>
          </a:stretch>
        </p:blipFill>
        <p:spPr bwMode="auto">
          <a:xfrm>
            <a:off x="3955624" y="3337691"/>
            <a:ext cx="4986074" cy="33240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ading .jpg"/>
          <p:cNvPicPr>
            <a:picLocks noChangeAspect="1"/>
          </p:cNvPicPr>
          <p:nvPr/>
        </p:nvPicPr>
        <p:blipFill>
          <a:blip r:embed="rId3" cstate="print"/>
          <a:stretch>
            <a:fillRect/>
          </a:stretch>
        </p:blipFill>
        <p:spPr>
          <a:xfrm>
            <a:off x="-1" y="990600"/>
            <a:ext cx="9144001" cy="5867400"/>
          </a:xfrm>
          <a:prstGeom prst="rect">
            <a:avLst/>
          </a:prstGeom>
        </p:spPr>
      </p:pic>
      <p:sp>
        <p:nvSpPr>
          <p:cNvPr id="5" name="Rectangle 4"/>
          <p:cNvSpPr/>
          <p:nvPr/>
        </p:nvSpPr>
        <p:spPr>
          <a:xfrm>
            <a:off x="173144" y="67270"/>
            <a:ext cx="8817729" cy="954107"/>
          </a:xfrm>
          <a:prstGeom prst="rect">
            <a:avLst/>
          </a:prstGeom>
        </p:spPr>
        <p:txBody>
          <a:bodyPr wrap="square">
            <a:spAutoFit/>
          </a:bodyPr>
          <a:lstStyle/>
          <a:p>
            <a:r>
              <a:rPr lang="en-US" sz="2800" dirty="0" smtClean="0"/>
              <a:t>The first word revealed in the </a:t>
            </a:r>
            <a:r>
              <a:rPr lang="en-US" sz="2800" b="1" dirty="0" smtClean="0"/>
              <a:t>Quran </a:t>
            </a:r>
            <a:r>
              <a:rPr lang="en-US" sz="2800" dirty="0" smtClean="0"/>
              <a:t>was "</a:t>
            </a:r>
            <a:r>
              <a:rPr lang="en-US" sz="2800" dirty="0" err="1" smtClean="0"/>
              <a:t>Iqra</a:t>
            </a:r>
            <a:r>
              <a:rPr lang="en-US" sz="2800" dirty="0" smtClean="0"/>
              <a:t>" READ! Seek knowledge! Educate yourselves! Be educated.</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cstate="print"/>
          <a:srcRect l="29137" t="14434" r="23220" b="28867"/>
          <a:stretch>
            <a:fillRect/>
          </a:stretch>
        </p:blipFill>
        <p:spPr bwMode="auto">
          <a:xfrm>
            <a:off x="0" y="0"/>
            <a:ext cx="9144000" cy="6858000"/>
          </a:xfrm>
          <a:prstGeom prst="rect">
            <a:avLst/>
          </a:prstGeom>
          <a:noFill/>
          <a:ln w="9525">
            <a:noFill/>
            <a:miter lim="800000"/>
            <a:headEnd/>
            <a:tailEnd/>
          </a:ln>
        </p:spPr>
      </p:pic>
      <p:sp>
        <p:nvSpPr>
          <p:cNvPr id="8" name="AutoShape 3"/>
          <p:cNvSpPr>
            <a:spLocks/>
          </p:cNvSpPr>
          <p:nvPr/>
        </p:nvSpPr>
        <p:spPr bwMode="auto">
          <a:xfrm rot="21446233">
            <a:off x="2607796" y="125145"/>
            <a:ext cx="5724507" cy="5675687"/>
          </a:xfrm>
          <a:prstGeom prst="roundRect">
            <a:avLst>
              <a:gd name="adj" fmla="val 5787"/>
            </a:avLst>
          </a:prstGeom>
          <a:solidFill>
            <a:srgbClr val="FFFFFF">
              <a:alpha val="74901"/>
            </a:srgbClr>
          </a:solidFill>
          <a:ln w="25400">
            <a:solidFill>
              <a:schemeClr val="tx1"/>
            </a:solidFill>
            <a:round/>
            <a:headEnd/>
            <a:tailEnd/>
          </a:ln>
        </p:spPr>
        <p:txBody>
          <a:bodyPr lIns="241300" tIns="241300" rIns="241300" bIns="241300" anchor="ctr"/>
          <a:lstStyle/>
          <a:p>
            <a:r>
              <a:rPr lang="en-GB" sz="2200" dirty="0" smtClean="0"/>
              <a:t>Muslim </a:t>
            </a:r>
            <a:r>
              <a:rPr lang="en-GB" sz="2200" dirty="0"/>
              <a:t>culture </a:t>
            </a:r>
            <a:r>
              <a:rPr lang="en-GB" sz="2200" dirty="0" smtClean="0"/>
              <a:t>illustrated in a </a:t>
            </a:r>
            <a:r>
              <a:rPr lang="en-GB" sz="2200" dirty="0"/>
              <a:t>few lines </a:t>
            </a:r>
            <a:r>
              <a:rPr lang="en-GB" sz="2200" dirty="0" smtClean="0"/>
              <a:t>by the </a:t>
            </a:r>
            <a:r>
              <a:rPr lang="en-GB" sz="2200" dirty="0"/>
              <a:t>historian James Burke about Córdoba in the 9th Century – ‘At a time when London was a tiny mud-hut village that could not boast of a single street lamp, in Córdoba there were half a million inhabitants, living in 113,000 houses. There were 700 mosques and 300 public baths spread throughout the city. The streets were paved and lit. The houses had marble balconies for summer and hot-air ducts under the mosaic floors for winter. They were adorned with gardens with artificial fountains and orchards. Paper, a material still unknown to the west, was everywhere. There were bookshops and more than seventy libraries.’</a:t>
            </a:r>
          </a:p>
        </p:txBody>
      </p:sp>
      <p:sp>
        <p:nvSpPr>
          <p:cNvPr id="9" name="TextBox 8"/>
          <p:cNvSpPr txBox="1"/>
          <p:nvPr/>
        </p:nvSpPr>
        <p:spPr>
          <a:xfrm>
            <a:off x="6687878" y="6257836"/>
            <a:ext cx="2456122" cy="600164"/>
          </a:xfrm>
          <a:prstGeom prst="rect">
            <a:avLst/>
          </a:prstGeom>
          <a:noFill/>
        </p:spPr>
        <p:txBody>
          <a:bodyPr wrap="none" rtlCol="0">
            <a:spAutoFit/>
          </a:bodyPr>
          <a:lstStyle/>
          <a:p>
            <a:r>
              <a:rPr lang="en-GB" sz="3300" b="1" dirty="0" smtClean="0">
                <a:solidFill>
                  <a:schemeClr val="bg1"/>
                </a:solidFill>
              </a:rPr>
              <a:t>Opportunity </a:t>
            </a:r>
            <a:endParaRPr lang="en-GB" sz="3300" b="1" dirty="0">
              <a:solidFill>
                <a:schemeClr val="bg1"/>
              </a:solidFill>
            </a:endParaRPr>
          </a:p>
        </p:txBody>
      </p:sp>
      <p:pic>
        <p:nvPicPr>
          <p:cNvPr id="11" name="Picture 8"/>
          <p:cNvPicPr>
            <a:picLocks noChangeAspect="1" noChangeArrowheads="1"/>
          </p:cNvPicPr>
          <p:nvPr/>
        </p:nvPicPr>
        <p:blipFill>
          <a:blip r:embed="rId4" cstate="print"/>
          <a:srcRect l="15301" t="44094" r="56644" b="20469"/>
          <a:stretch>
            <a:fillRect/>
          </a:stretch>
        </p:blipFill>
        <p:spPr bwMode="auto">
          <a:xfrm>
            <a:off x="0" y="0"/>
            <a:ext cx="2160240" cy="204654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cstate="print"/>
          <a:srcRect l="29137" t="14434" r="23220" b="28867"/>
          <a:stretch>
            <a:fillRect/>
          </a:stretch>
        </p:blipFill>
        <p:spPr bwMode="auto">
          <a:xfrm>
            <a:off x="0" y="0"/>
            <a:ext cx="9144000" cy="6858000"/>
          </a:xfrm>
          <a:prstGeom prst="rect">
            <a:avLst/>
          </a:prstGeom>
          <a:noFill/>
          <a:ln w="9525">
            <a:noFill/>
            <a:miter lim="800000"/>
            <a:headEnd/>
            <a:tailEnd/>
          </a:ln>
        </p:spPr>
      </p:pic>
      <p:sp>
        <p:nvSpPr>
          <p:cNvPr id="9" name="TextBox 8"/>
          <p:cNvSpPr txBox="1"/>
          <p:nvPr/>
        </p:nvSpPr>
        <p:spPr>
          <a:xfrm>
            <a:off x="6687878" y="6257836"/>
            <a:ext cx="2456122" cy="600164"/>
          </a:xfrm>
          <a:prstGeom prst="rect">
            <a:avLst/>
          </a:prstGeom>
          <a:noFill/>
        </p:spPr>
        <p:txBody>
          <a:bodyPr wrap="none" rtlCol="0">
            <a:spAutoFit/>
          </a:bodyPr>
          <a:lstStyle/>
          <a:p>
            <a:r>
              <a:rPr lang="en-GB" sz="3300" b="1" dirty="0" smtClean="0">
                <a:solidFill>
                  <a:schemeClr val="bg1"/>
                </a:solidFill>
              </a:rPr>
              <a:t>Opportunity </a:t>
            </a:r>
            <a:endParaRPr lang="en-GB" sz="3300" b="1" dirty="0">
              <a:solidFill>
                <a:schemeClr val="bg1"/>
              </a:solidFill>
            </a:endParaRPr>
          </a:p>
        </p:txBody>
      </p:sp>
      <p:pic>
        <p:nvPicPr>
          <p:cNvPr id="338946" name="Picture 2" descr="C:\Users\Cherkaoui\Desktop\Living Arabic\WordCloud2MostCommonlyUsedEnglishWordsofArabicOrigin[1].jpg"/>
          <p:cNvPicPr>
            <a:picLocks noChangeAspect="1" noChangeArrowheads="1"/>
          </p:cNvPicPr>
          <p:nvPr/>
        </p:nvPicPr>
        <p:blipFill>
          <a:blip r:embed="rId4" cstate="print"/>
          <a:srcRect b="11151"/>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38946"/>
                                        </p:tgtEl>
                                        <p:attrNameLst>
                                          <p:attrName>style.visibility</p:attrName>
                                        </p:attrNameLst>
                                      </p:cBhvr>
                                      <p:to>
                                        <p:strVal val="visible"/>
                                      </p:to>
                                    </p:set>
                                    <p:animEffect transition="in" filter="fade">
                                      <p:cBhvr>
                                        <p:cTn id="7" dur="770" decel="100000"/>
                                        <p:tgtEl>
                                          <p:spTgt spid="338946"/>
                                        </p:tgtEl>
                                      </p:cBhvr>
                                    </p:animEffect>
                                    <p:animScale>
                                      <p:cBhvr>
                                        <p:cTn id="8" dur="770" decel="100000"/>
                                        <p:tgtEl>
                                          <p:spTgt spid="338946"/>
                                        </p:tgtEl>
                                      </p:cBhvr>
                                      <p:from x="10000" y="10000"/>
                                      <p:to x="200000" y="450000"/>
                                    </p:animScale>
                                    <p:animScale>
                                      <p:cBhvr>
                                        <p:cTn id="9" dur="1230" accel="100000" fill="hold">
                                          <p:stCondLst>
                                            <p:cond delay="770"/>
                                          </p:stCondLst>
                                        </p:cTn>
                                        <p:tgtEl>
                                          <p:spTgt spid="338946"/>
                                        </p:tgtEl>
                                      </p:cBhvr>
                                      <p:from x="200000" y="450000"/>
                                      <p:to x="100000" y="100000"/>
                                    </p:animScale>
                                    <p:set>
                                      <p:cBhvr>
                                        <p:cTn id="10" dur="770" fill="hold"/>
                                        <p:tgtEl>
                                          <p:spTgt spid="338946"/>
                                        </p:tgtEl>
                                        <p:attrNameLst>
                                          <p:attrName>ppt_x</p:attrName>
                                        </p:attrNameLst>
                                      </p:cBhvr>
                                      <p:to>
                                        <p:strVal val="(0.5)"/>
                                      </p:to>
                                    </p:set>
                                    <p:anim from="(0.5)" to="(#ppt_x)" calcmode="lin" valueType="num">
                                      <p:cBhvr>
                                        <p:cTn id="11" dur="1230" accel="100000" fill="hold">
                                          <p:stCondLst>
                                            <p:cond delay="770"/>
                                          </p:stCondLst>
                                        </p:cTn>
                                        <p:tgtEl>
                                          <p:spTgt spid="338946"/>
                                        </p:tgtEl>
                                        <p:attrNameLst>
                                          <p:attrName>ppt_x</p:attrName>
                                        </p:attrNameLst>
                                      </p:cBhvr>
                                    </p:anim>
                                    <p:set>
                                      <p:cBhvr>
                                        <p:cTn id="12" dur="770" fill="hold"/>
                                        <p:tgtEl>
                                          <p:spTgt spid="338946"/>
                                        </p:tgtEl>
                                        <p:attrNameLst>
                                          <p:attrName>ppt_y</p:attrName>
                                        </p:attrNameLst>
                                      </p:cBhvr>
                                      <p:to>
                                        <p:strVal val="(#ppt_y+0.4)"/>
                                      </p:to>
                                    </p:set>
                                    <p:anim from="(#ppt_y+0.4)" to="(#ppt_y)" calcmode="lin" valueType="num">
                                      <p:cBhvr>
                                        <p:cTn id="13" dur="1230" accel="100000" fill="hold">
                                          <p:stCondLst>
                                            <p:cond delay="770"/>
                                          </p:stCondLst>
                                        </p:cTn>
                                        <p:tgtEl>
                                          <p:spTgt spid="33894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Screen shot 2012-03-08 at 21"/>
          <p:cNvPicPr>
            <a:picLocks noChangeAspect="1" noChangeArrowheads="1"/>
          </p:cNvPicPr>
          <p:nvPr/>
        </p:nvPicPr>
        <p:blipFill>
          <a:blip r:embed="rId3"/>
          <a:srcRect l="626" t="12000" r="1875" b="12000"/>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4" descr="Tuareg man dressed in traditional clothing posing at Ait Benhaddou Kasbah near the town of Ouarzazate , Ouarzazate , Morocco stock photo"/>
          <p:cNvPicPr>
            <a:picLocks noChangeAspect="1" noChangeArrowheads="1"/>
          </p:cNvPicPr>
          <p:nvPr/>
        </p:nvPicPr>
        <p:blipFill>
          <a:blip r:embed="rId2" cstate="print"/>
          <a:srcRect/>
          <a:stretch>
            <a:fillRect/>
          </a:stretch>
        </p:blipFill>
        <p:spPr bwMode="auto">
          <a:xfrm>
            <a:off x="228600" y="304800"/>
            <a:ext cx="2667000" cy="1776413"/>
          </a:xfrm>
          <a:prstGeom prst="rect">
            <a:avLst/>
          </a:prstGeom>
          <a:noFill/>
          <a:ln w="9525">
            <a:noFill/>
            <a:miter lim="800000"/>
            <a:headEnd/>
            <a:tailEnd/>
          </a:ln>
        </p:spPr>
      </p:pic>
      <p:pic>
        <p:nvPicPr>
          <p:cNvPr id="13316" name="Picture 6" descr="Heritage of Morocco #morocco #moroccan #man #rifle #traditional #clothing #history"/>
          <p:cNvPicPr>
            <a:picLocks noChangeAspect="1" noChangeArrowheads="1"/>
          </p:cNvPicPr>
          <p:nvPr/>
        </p:nvPicPr>
        <p:blipFill>
          <a:blip r:embed="rId3" cstate="print"/>
          <a:srcRect/>
          <a:stretch>
            <a:fillRect/>
          </a:stretch>
        </p:blipFill>
        <p:spPr bwMode="auto">
          <a:xfrm>
            <a:off x="3168351" y="4324350"/>
            <a:ext cx="1543050" cy="2381250"/>
          </a:xfrm>
          <a:prstGeom prst="rect">
            <a:avLst/>
          </a:prstGeom>
          <a:noFill/>
          <a:ln w="9525">
            <a:noFill/>
            <a:miter lim="800000"/>
            <a:headEnd/>
            <a:tailEnd/>
          </a:ln>
        </p:spPr>
      </p:pic>
      <p:pic>
        <p:nvPicPr>
          <p:cNvPr id="13317" name="Picture 11"/>
          <p:cNvPicPr>
            <a:picLocks noChangeAspect="1" noChangeArrowheads="1"/>
          </p:cNvPicPr>
          <p:nvPr/>
        </p:nvPicPr>
        <p:blipFill>
          <a:blip r:embed="rId4" cstate="print"/>
          <a:srcRect l="33749" t="47408" r="51666" b="20000"/>
          <a:stretch>
            <a:fillRect/>
          </a:stretch>
        </p:blipFill>
        <p:spPr bwMode="auto">
          <a:xfrm>
            <a:off x="3309168" y="116632"/>
            <a:ext cx="1766888" cy="2220912"/>
          </a:xfrm>
          <a:prstGeom prst="rect">
            <a:avLst/>
          </a:prstGeom>
          <a:noFill/>
          <a:ln w="9525">
            <a:noFill/>
            <a:miter lim="800000"/>
            <a:headEnd/>
            <a:tailEnd/>
          </a:ln>
        </p:spPr>
      </p:pic>
      <p:pic>
        <p:nvPicPr>
          <p:cNvPr id="13318" name="Picture 12"/>
          <p:cNvPicPr>
            <a:picLocks noChangeAspect="1" noChangeArrowheads="1"/>
          </p:cNvPicPr>
          <p:nvPr/>
        </p:nvPicPr>
        <p:blipFill>
          <a:blip r:embed="rId5" cstate="print"/>
          <a:srcRect l="33749" t="26295" r="40833" b="16667"/>
          <a:stretch>
            <a:fillRect/>
          </a:stretch>
        </p:blipFill>
        <p:spPr bwMode="auto">
          <a:xfrm>
            <a:off x="304800" y="2209800"/>
            <a:ext cx="1719263" cy="2170113"/>
          </a:xfrm>
          <a:prstGeom prst="rect">
            <a:avLst/>
          </a:prstGeom>
          <a:noFill/>
          <a:ln w="9525">
            <a:noFill/>
            <a:miter lim="800000"/>
            <a:headEnd/>
            <a:tailEnd/>
          </a:ln>
        </p:spPr>
      </p:pic>
      <p:pic>
        <p:nvPicPr>
          <p:cNvPr id="13319" name="Picture 13"/>
          <p:cNvPicPr>
            <a:picLocks noChangeAspect="1" noChangeArrowheads="1"/>
          </p:cNvPicPr>
          <p:nvPr/>
        </p:nvPicPr>
        <p:blipFill>
          <a:blip r:embed="rId6" cstate="print"/>
          <a:srcRect l="34166" t="21852" r="36667" b="7777"/>
          <a:stretch>
            <a:fillRect/>
          </a:stretch>
        </p:blipFill>
        <p:spPr bwMode="auto">
          <a:xfrm>
            <a:off x="2362200" y="2362200"/>
            <a:ext cx="1371600" cy="1862138"/>
          </a:xfrm>
          <a:prstGeom prst="rect">
            <a:avLst/>
          </a:prstGeom>
          <a:noFill/>
          <a:ln w="9525">
            <a:noFill/>
            <a:miter lim="800000"/>
            <a:headEnd/>
            <a:tailEnd/>
          </a:ln>
        </p:spPr>
      </p:pic>
      <p:pic>
        <p:nvPicPr>
          <p:cNvPr id="13320" name="Picture 16" descr="https://encrypted-tbn3.gstatic.com/images?q=tbn:ANd9GcRYqkavD_eHcdVnZia-JCQ8A6La0KUBmjrkyMe-7UMRVzXGKwQSrA">
            <a:hlinkClick r:id="rId7"/>
          </p:cNvPr>
          <p:cNvPicPr>
            <a:picLocks noChangeAspect="1" noChangeArrowheads="1"/>
          </p:cNvPicPr>
          <p:nvPr/>
        </p:nvPicPr>
        <p:blipFill>
          <a:blip r:embed="rId8" cstate="print"/>
          <a:srcRect/>
          <a:stretch>
            <a:fillRect/>
          </a:stretch>
        </p:blipFill>
        <p:spPr bwMode="auto">
          <a:xfrm>
            <a:off x="4788024" y="4509120"/>
            <a:ext cx="1447800" cy="2171700"/>
          </a:xfrm>
          <a:prstGeom prst="rect">
            <a:avLst/>
          </a:prstGeom>
          <a:noFill/>
          <a:ln w="9525">
            <a:noFill/>
            <a:miter lim="800000"/>
            <a:headEnd/>
            <a:tailEnd/>
          </a:ln>
        </p:spPr>
      </p:pic>
      <p:pic>
        <p:nvPicPr>
          <p:cNvPr id="13321" name="Picture 18" descr="http://www.fogcityjournal.com/images/photos/murad_wedding_060901/mw2w4347_std.jpg"/>
          <p:cNvPicPr>
            <a:picLocks noChangeAspect="1" noChangeArrowheads="1"/>
          </p:cNvPicPr>
          <p:nvPr/>
        </p:nvPicPr>
        <p:blipFill>
          <a:blip r:embed="rId9" cstate="print"/>
          <a:srcRect/>
          <a:stretch>
            <a:fillRect/>
          </a:stretch>
        </p:blipFill>
        <p:spPr bwMode="auto">
          <a:xfrm>
            <a:off x="117920" y="4648200"/>
            <a:ext cx="2974975" cy="2057400"/>
          </a:xfrm>
          <a:prstGeom prst="rect">
            <a:avLst/>
          </a:prstGeom>
          <a:noFill/>
          <a:ln w="9525">
            <a:noFill/>
            <a:miter lim="800000"/>
            <a:headEnd/>
            <a:tailEnd/>
          </a:ln>
        </p:spPr>
      </p:pic>
      <p:pic>
        <p:nvPicPr>
          <p:cNvPr id="13322" name="Picture 20" descr="http://www.gilestimms.com/assets/oct05/costumes_119_lower_600.jpg"/>
          <p:cNvPicPr>
            <a:picLocks noChangeAspect="1" noChangeArrowheads="1"/>
          </p:cNvPicPr>
          <p:nvPr/>
        </p:nvPicPr>
        <p:blipFill>
          <a:blip r:embed="rId10" cstate="print"/>
          <a:srcRect/>
          <a:stretch>
            <a:fillRect/>
          </a:stretch>
        </p:blipFill>
        <p:spPr bwMode="auto">
          <a:xfrm>
            <a:off x="5148064" y="2286000"/>
            <a:ext cx="3886200" cy="2079625"/>
          </a:xfrm>
          <a:prstGeom prst="rect">
            <a:avLst/>
          </a:prstGeom>
          <a:noFill/>
          <a:ln w="9525">
            <a:noFill/>
            <a:miter lim="800000"/>
            <a:headEnd/>
            <a:tailEnd/>
          </a:ln>
        </p:spPr>
      </p:pic>
      <p:pic>
        <p:nvPicPr>
          <p:cNvPr id="13323" name="Picture 22" descr="hillary clinton, moroccan caftan, moroccan kaftan, takchita,djellaba">
            <a:hlinkClick r:id="rId11"/>
          </p:cNvPr>
          <p:cNvPicPr>
            <a:picLocks noChangeAspect="1" noChangeArrowheads="1"/>
          </p:cNvPicPr>
          <p:nvPr/>
        </p:nvPicPr>
        <p:blipFill>
          <a:blip r:embed="rId12" cstate="print"/>
          <a:srcRect/>
          <a:stretch>
            <a:fillRect/>
          </a:stretch>
        </p:blipFill>
        <p:spPr bwMode="auto">
          <a:xfrm>
            <a:off x="7315200" y="228600"/>
            <a:ext cx="1630363" cy="1884363"/>
          </a:xfrm>
          <a:prstGeom prst="rect">
            <a:avLst/>
          </a:prstGeom>
          <a:noFill/>
          <a:ln w="9525">
            <a:noFill/>
            <a:miter lim="800000"/>
            <a:headEnd/>
            <a:tailEnd/>
          </a:ln>
        </p:spPr>
      </p:pic>
      <p:pic>
        <p:nvPicPr>
          <p:cNvPr id="13324" name="Picture 26" descr="https://encrypted-tbn1.gstatic.com/images?q=tbn:ANd9GcTuIjJbae8vDrj1JXvMx_8P7yHc2lqZy3vPNyiaQb5offZCwDt_aA">
            <a:hlinkClick r:id="rId13"/>
          </p:cNvPr>
          <p:cNvPicPr>
            <a:picLocks noChangeAspect="1" noChangeArrowheads="1"/>
          </p:cNvPicPr>
          <p:nvPr/>
        </p:nvPicPr>
        <p:blipFill>
          <a:blip r:embed="rId14" cstate="print"/>
          <a:srcRect/>
          <a:stretch>
            <a:fillRect/>
          </a:stretch>
        </p:blipFill>
        <p:spPr bwMode="auto">
          <a:xfrm>
            <a:off x="5638800" y="381000"/>
            <a:ext cx="1160463" cy="1547813"/>
          </a:xfrm>
          <a:prstGeom prst="rect">
            <a:avLst/>
          </a:prstGeom>
          <a:noFill/>
          <a:ln w="9525">
            <a:noFill/>
            <a:miter lim="800000"/>
            <a:headEnd/>
            <a:tailEnd/>
          </a:ln>
        </p:spPr>
      </p:pic>
      <p:pic>
        <p:nvPicPr>
          <p:cNvPr id="13325" name="Picture 28" descr="https://encrypted-tbn3.gstatic.com/images?q=tbn:ANd9GcS2KGt4HNJWg8yBRYjOpzhsLLz2xTsLicALys4NgMq86P7G_DXZ">
            <a:hlinkClick r:id="rId15"/>
          </p:cNvPr>
          <p:cNvPicPr>
            <a:picLocks noChangeAspect="1" noChangeArrowheads="1"/>
          </p:cNvPicPr>
          <p:nvPr/>
        </p:nvPicPr>
        <p:blipFill>
          <a:blip r:embed="rId16" cstate="print"/>
          <a:srcRect/>
          <a:stretch>
            <a:fillRect/>
          </a:stretch>
        </p:blipFill>
        <p:spPr bwMode="auto">
          <a:xfrm>
            <a:off x="3962400" y="2514600"/>
            <a:ext cx="1128713" cy="1700213"/>
          </a:xfrm>
          <a:prstGeom prst="rect">
            <a:avLst/>
          </a:prstGeom>
          <a:noFill/>
          <a:ln w="9525">
            <a:noFill/>
            <a:miter lim="800000"/>
            <a:headEnd/>
            <a:tailEnd/>
          </a:ln>
        </p:spPr>
      </p:pic>
      <p:pic>
        <p:nvPicPr>
          <p:cNvPr id="299010" name="Picture 2" descr="https://st1031120153.files.wordpress.com/2014/03/4467884.jpg">
            <a:hlinkClick r:id="rId17"/>
          </p:cNvPr>
          <p:cNvPicPr>
            <a:picLocks noChangeAspect="1" noChangeArrowheads="1"/>
          </p:cNvPicPr>
          <p:nvPr/>
        </p:nvPicPr>
        <p:blipFill>
          <a:blip r:embed="rId18" cstate="print"/>
          <a:srcRect/>
          <a:stretch>
            <a:fillRect/>
          </a:stretch>
        </p:blipFill>
        <p:spPr bwMode="auto">
          <a:xfrm>
            <a:off x="6310149" y="4509120"/>
            <a:ext cx="2795802" cy="2088232"/>
          </a:xfrm>
          <a:prstGeom prst="rect">
            <a:avLst/>
          </a:prstGeom>
          <a:noFill/>
        </p:spPr>
      </p:pic>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3"/>
          <p:cNvSpPr txBox="1">
            <a:spLocks noChangeArrowheads="1"/>
          </p:cNvSpPr>
          <p:nvPr/>
        </p:nvSpPr>
        <p:spPr bwMode="auto">
          <a:xfrm>
            <a:off x="136525" y="-27384"/>
            <a:ext cx="2682875" cy="523875"/>
          </a:xfrm>
          <a:prstGeom prst="rect">
            <a:avLst/>
          </a:prstGeom>
          <a:noFill/>
          <a:ln w="9525">
            <a:noFill/>
            <a:miter lim="800000"/>
            <a:headEnd/>
            <a:tailEnd/>
          </a:ln>
        </p:spPr>
        <p:txBody>
          <a:bodyPr wrap="none">
            <a:spAutoFit/>
          </a:bodyPr>
          <a:lstStyle/>
          <a:p>
            <a:r>
              <a:rPr lang="en-GB" sz="2800" b="1"/>
              <a:t>Using pictures</a:t>
            </a:r>
          </a:p>
        </p:txBody>
      </p:sp>
      <p:pic>
        <p:nvPicPr>
          <p:cNvPr id="62467" name="Picture 2" descr="C:\Users\Cherkaoui\Desktop\10848060_10203140950108932_1706143453351502633_n.jpg"/>
          <p:cNvPicPr>
            <a:picLocks noChangeAspect="1" noChangeArrowheads="1"/>
          </p:cNvPicPr>
          <p:nvPr/>
        </p:nvPicPr>
        <p:blipFill>
          <a:blip r:embed="rId3" cstate="print"/>
          <a:srcRect/>
          <a:stretch>
            <a:fillRect/>
          </a:stretch>
        </p:blipFill>
        <p:spPr bwMode="auto">
          <a:xfrm>
            <a:off x="611560" y="1340768"/>
            <a:ext cx="7848871" cy="5232581"/>
          </a:xfrm>
          <a:prstGeom prst="rect">
            <a:avLst/>
          </a:prstGeom>
          <a:noFill/>
          <a:ln w="9525">
            <a:noFill/>
            <a:miter lim="800000"/>
            <a:headEnd/>
            <a:tailEnd/>
          </a:ln>
        </p:spPr>
      </p:pic>
      <p:sp>
        <p:nvSpPr>
          <p:cNvPr id="404486" name="Rectangle 6"/>
          <p:cNvSpPr>
            <a:spLocks noChangeArrowheads="1"/>
          </p:cNvSpPr>
          <p:nvPr/>
        </p:nvSpPr>
        <p:spPr bwMode="auto">
          <a:xfrm>
            <a:off x="0" y="465605"/>
            <a:ext cx="8986028" cy="707886"/>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2000" dirty="0">
                <a:solidFill>
                  <a:srgbClr val="10131A"/>
                </a:solidFill>
                <a:latin typeface="Helvetica"/>
                <a:ea typeface="Cambria" pitchFamily="18" charset="0"/>
                <a:cs typeface="Arial" pitchFamily="34" charset="0"/>
              </a:rPr>
              <a:t>Pictures differentiate very well and enable all students, regardless of ability, to</a:t>
            </a:r>
          </a:p>
          <a:p>
            <a:pPr eaLnBrk="0" hangingPunct="0">
              <a:defRPr/>
            </a:pPr>
            <a:r>
              <a:rPr lang="en-US" sz="2000" dirty="0" smtClean="0">
                <a:solidFill>
                  <a:srgbClr val="10131A"/>
                </a:solidFill>
                <a:latin typeface="Helvetica"/>
                <a:ea typeface="Cambria" pitchFamily="18" charset="0"/>
                <a:cs typeface="Arial" pitchFamily="34" charset="0"/>
              </a:rPr>
              <a:t>Participate and </a:t>
            </a:r>
            <a:r>
              <a:rPr lang="en-US" sz="2000" dirty="0">
                <a:solidFill>
                  <a:srgbClr val="10131A"/>
                </a:solidFill>
                <a:latin typeface="Helvetica"/>
                <a:ea typeface="Cambria" pitchFamily="18" charset="0"/>
                <a:cs typeface="Arial" pitchFamily="34" charset="0"/>
              </a:rPr>
              <a:t>contribute in activities.</a:t>
            </a:r>
            <a:endParaRPr lang="en-US" sz="2000" dirty="0"/>
          </a:p>
        </p:txBody>
      </p:sp>
      <p:sp>
        <p:nvSpPr>
          <p:cNvPr id="404487" name="Rectangle 7"/>
          <p:cNvSpPr>
            <a:spLocks noChangeArrowheads="1"/>
          </p:cNvSpPr>
          <p:nvPr/>
        </p:nvSpPr>
        <p:spPr bwMode="auto">
          <a:xfrm rot="21266623">
            <a:off x="475859" y="5682835"/>
            <a:ext cx="3437159"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nchor="ctr">
            <a:spAutoFit/>
          </a:bodyPr>
          <a:lstStyle/>
          <a:p>
            <a:pPr eaLnBrk="0" hangingPunct="0">
              <a:defRPr/>
            </a:pPr>
            <a:r>
              <a:rPr lang="en-US" sz="1600" b="1" dirty="0">
                <a:solidFill>
                  <a:srgbClr val="10131A"/>
                </a:solidFill>
                <a:latin typeface="Helvetica" charset="0"/>
                <a:ea typeface="Cambria" pitchFamily="18" charset="0"/>
                <a:cs typeface="Arial" pitchFamily="34" charset="0"/>
              </a:rPr>
              <a:t>What are their hobbies/interests?</a:t>
            </a:r>
            <a:endParaRPr lang="en-US" sz="1600" b="1" dirty="0"/>
          </a:p>
        </p:txBody>
      </p:sp>
      <p:sp>
        <p:nvSpPr>
          <p:cNvPr id="62470" name="Rectangle 11"/>
          <p:cNvSpPr>
            <a:spLocks noChangeArrowheads="1"/>
          </p:cNvSpPr>
          <p:nvPr/>
        </p:nvSpPr>
        <p:spPr bwMode="auto">
          <a:xfrm rot="506097">
            <a:off x="1919311" y="1950301"/>
            <a:ext cx="2444900"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spAutoFit/>
          </a:bodyPr>
          <a:lstStyle/>
          <a:p>
            <a:r>
              <a:rPr lang="en-US" sz="1600" b="1" dirty="0">
                <a:solidFill>
                  <a:srgbClr val="10131A"/>
                </a:solidFill>
                <a:latin typeface="Helvetica"/>
                <a:ea typeface="Cambria" pitchFamily="18" charset="0"/>
                <a:cs typeface="Arial" pitchFamily="34" charset="0"/>
              </a:rPr>
              <a:t>What are their names? </a:t>
            </a:r>
            <a:endParaRPr lang="en-GB" b="1" dirty="0">
              <a:ea typeface="Cambria" pitchFamily="18" charset="0"/>
              <a:cs typeface="Arial" pitchFamily="34" charset="0"/>
            </a:endParaRPr>
          </a:p>
        </p:txBody>
      </p:sp>
      <p:sp>
        <p:nvSpPr>
          <p:cNvPr id="62471" name="Rectangle 12"/>
          <p:cNvSpPr>
            <a:spLocks noChangeArrowheads="1"/>
          </p:cNvSpPr>
          <p:nvPr/>
        </p:nvSpPr>
        <p:spPr bwMode="auto">
          <a:xfrm rot="771873">
            <a:off x="12457" y="2136397"/>
            <a:ext cx="2010487"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spAutoFit/>
          </a:bodyPr>
          <a:lstStyle/>
          <a:p>
            <a:r>
              <a:rPr lang="en-US" sz="1600" b="1" dirty="0">
                <a:solidFill>
                  <a:srgbClr val="10131A"/>
                </a:solidFill>
                <a:latin typeface="Helvetica"/>
                <a:ea typeface="Cambria" pitchFamily="18" charset="0"/>
                <a:cs typeface="Arial" pitchFamily="34" charset="0"/>
              </a:rPr>
              <a:t>How old are they? </a:t>
            </a:r>
            <a:endParaRPr lang="en-GB" b="1" dirty="0">
              <a:ea typeface="Cambria" pitchFamily="18" charset="0"/>
              <a:cs typeface="Arial" pitchFamily="34" charset="0"/>
            </a:endParaRPr>
          </a:p>
        </p:txBody>
      </p:sp>
      <p:sp>
        <p:nvSpPr>
          <p:cNvPr id="62472" name="Rectangle 13"/>
          <p:cNvSpPr>
            <a:spLocks noChangeArrowheads="1"/>
          </p:cNvSpPr>
          <p:nvPr/>
        </p:nvSpPr>
        <p:spPr bwMode="auto">
          <a:xfrm rot="21215794">
            <a:off x="330261" y="2924578"/>
            <a:ext cx="3886200" cy="33813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eaLnBrk="0" hangingPunct="0"/>
            <a:r>
              <a:rPr lang="en-US" sz="1600" b="1" dirty="0">
                <a:solidFill>
                  <a:srgbClr val="10131A"/>
                </a:solidFill>
                <a:latin typeface="Helvetica"/>
                <a:ea typeface="Cambria" pitchFamily="18" charset="0"/>
                <a:cs typeface="Arial" pitchFamily="34" charset="0"/>
              </a:rPr>
              <a:t>What are they discussing/planning?</a:t>
            </a:r>
            <a:endParaRPr lang="en-GB" sz="1600" b="1" dirty="0">
              <a:solidFill>
                <a:srgbClr val="000000"/>
              </a:solidFill>
              <a:ea typeface="Cambria" pitchFamily="18" charset="0"/>
              <a:cs typeface="Arial" pitchFamily="34" charset="0"/>
            </a:endParaRPr>
          </a:p>
        </p:txBody>
      </p:sp>
      <p:sp>
        <p:nvSpPr>
          <p:cNvPr id="62473" name="Rectangle 16"/>
          <p:cNvSpPr>
            <a:spLocks noChangeArrowheads="1"/>
          </p:cNvSpPr>
          <p:nvPr/>
        </p:nvSpPr>
        <p:spPr bwMode="auto">
          <a:xfrm>
            <a:off x="323528" y="6309320"/>
            <a:ext cx="8159824"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eaLnBrk="0" hangingPunct="0"/>
            <a:r>
              <a:rPr lang="en-US" sz="1600" b="1" dirty="0">
                <a:solidFill>
                  <a:srgbClr val="10131A"/>
                </a:solidFill>
                <a:latin typeface="Helvetica"/>
                <a:ea typeface="Cambria" pitchFamily="18" charset="0"/>
                <a:cs typeface="Arial" pitchFamily="34" charset="0"/>
              </a:rPr>
              <a:t>What time of year is it? Summer/winter/spring/ autumn? Where are they from?</a:t>
            </a:r>
            <a:endParaRPr lang="en-GB" sz="1600" b="1" dirty="0">
              <a:solidFill>
                <a:srgbClr val="000000"/>
              </a:solidFill>
              <a:ea typeface="Cambria" pitchFamily="18" charset="0"/>
              <a:cs typeface="Arial" pitchFamily="34" charset="0"/>
            </a:endParaRPr>
          </a:p>
        </p:txBody>
      </p:sp>
      <p:sp>
        <p:nvSpPr>
          <p:cNvPr id="62474" name="Rectangle 17"/>
          <p:cNvSpPr>
            <a:spLocks noChangeArrowheads="1"/>
          </p:cNvSpPr>
          <p:nvPr/>
        </p:nvSpPr>
        <p:spPr bwMode="auto">
          <a:xfrm rot="536204">
            <a:off x="5228760" y="3507839"/>
            <a:ext cx="2895600" cy="33813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eaLnBrk="0" hangingPunct="0"/>
            <a:r>
              <a:rPr lang="en-US" sz="1600" b="1" dirty="0">
                <a:solidFill>
                  <a:srgbClr val="10131A"/>
                </a:solidFill>
                <a:latin typeface="Helvetica"/>
                <a:ea typeface="Cambria" pitchFamily="18" charset="0"/>
                <a:cs typeface="Arial" pitchFamily="34" charset="0"/>
              </a:rPr>
              <a:t>Where are they from? Why?</a:t>
            </a:r>
            <a:endParaRPr lang="en-GB" sz="1600" b="1" dirty="0">
              <a:solidFill>
                <a:srgbClr val="000000"/>
              </a:solidFill>
              <a:ea typeface="Cambria" pitchFamily="18" charset="0"/>
              <a:cs typeface="Arial"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p:cNvPicPr>
            <a:picLocks noChangeAspect="1" noChangeArrowheads="1"/>
          </p:cNvPicPr>
          <p:nvPr/>
        </p:nvPicPr>
        <p:blipFill>
          <a:blip r:embed="rId3" cstate="print"/>
          <a:srcRect l="27431" t="9999" r="25323" b="4648"/>
          <a:stretch>
            <a:fillRect/>
          </a:stretch>
        </p:blipFill>
        <p:spPr bwMode="auto">
          <a:xfrm rot="612945">
            <a:off x="6443663" y="3573463"/>
            <a:ext cx="2339975" cy="2736850"/>
          </a:xfrm>
          <a:prstGeom prst="rect">
            <a:avLst/>
          </a:prstGeom>
          <a:noFill/>
          <a:ln w="9525">
            <a:noFill/>
            <a:miter lim="800000"/>
            <a:headEnd/>
            <a:tailEnd/>
          </a:ln>
        </p:spPr>
      </p:pic>
      <p:pic>
        <p:nvPicPr>
          <p:cNvPr id="77827" name="Picture 5"/>
          <p:cNvPicPr>
            <a:picLocks noChangeAspect="1" noChangeArrowheads="1"/>
          </p:cNvPicPr>
          <p:nvPr/>
        </p:nvPicPr>
        <p:blipFill>
          <a:blip r:embed="rId4" cstate="print"/>
          <a:srcRect l="17578" t="14648" r="38477" b="8203"/>
          <a:stretch>
            <a:fillRect/>
          </a:stretch>
        </p:blipFill>
        <p:spPr bwMode="auto">
          <a:xfrm rot="-286429">
            <a:off x="179388" y="98425"/>
            <a:ext cx="2201862" cy="2898775"/>
          </a:xfrm>
          <a:prstGeom prst="rect">
            <a:avLst/>
          </a:prstGeom>
          <a:noFill/>
          <a:ln w="9525">
            <a:noFill/>
            <a:miter lim="800000"/>
            <a:headEnd/>
            <a:tailEnd/>
          </a:ln>
        </p:spPr>
      </p:pic>
      <p:pic>
        <p:nvPicPr>
          <p:cNvPr id="77828" name="Picture 6" descr="Screen shot 2012-03-08 at 14"/>
          <p:cNvPicPr>
            <a:picLocks noChangeAspect="1" noChangeArrowheads="1"/>
          </p:cNvPicPr>
          <p:nvPr/>
        </p:nvPicPr>
        <p:blipFill>
          <a:blip r:embed="rId5" cstate="print"/>
          <a:srcRect l="6198" t="16063" r="29427" b="20625"/>
          <a:stretch>
            <a:fillRect/>
          </a:stretch>
        </p:blipFill>
        <p:spPr bwMode="auto">
          <a:xfrm>
            <a:off x="0" y="3140075"/>
            <a:ext cx="6048375" cy="3717925"/>
          </a:xfrm>
          <a:prstGeom prst="rect">
            <a:avLst/>
          </a:prstGeom>
          <a:noFill/>
          <a:ln w="9525">
            <a:noFill/>
            <a:miter lim="800000"/>
            <a:headEnd/>
            <a:tailEnd/>
          </a:ln>
        </p:spPr>
      </p:pic>
      <p:pic>
        <p:nvPicPr>
          <p:cNvPr id="77829" name="Picture 7" descr="Screen shot 2012-03-08 at 20"/>
          <p:cNvPicPr>
            <a:picLocks noChangeAspect="1" noChangeArrowheads="1"/>
          </p:cNvPicPr>
          <p:nvPr/>
        </p:nvPicPr>
        <p:blipFill>
          <a:blip r:embed="rId6" cstate="print"/>
          <a:srcRect l="3542" t="16061" r="46849" b="24396"/>
          <a:stretch>
            <a:fillRect/>
          </a:stretch>
        </p:blipFill>
        <p:spPr bwMode="auto">
          <a:xfrm>
            <a:off x="5148263" y="0"/>
            <a:ext cx="3995737" cy="2997200"/>
          </a:xfrm>
          <a:prstGeom prst="rect">
            <a:avLst/>
          </a:prstGeom>
          <a:noFill/>
          <a:ln w="9525">
            <a:noFill/>
            <a:miter lim="800000"/>
            <a:headEnd/>
            <a:tailEnd/>
          </a:ln>
        </p:spPr>
      </p:pic>
      <p:pic>
        <p:nvPicPr>
          <p:cNvPr id="77830" name="Picture 8" descr="Screen shot 2012-03-08 at 20"/>
          <p:cNvPicPr>
            <a:picLocks noChangeAspect="1" noChangeArrowheads="1"/>
          </p:cNvPicPr>
          <p:nvPr/>
        </p:nvPicPr>
        <p:blipFill>
          <a:blip r:embed="rId7" cstate="print"/>
          <a:srcRect l="21277" t="17958" r="50377" b="14937"/>
          <a:stretch>
            <a:fillRect/>
          </a:stretch>
        </p:blipFill>
        <p:spPr bwMode="auto">
          <a:xfrm>
            <a:off x="2627313" y="0"/>
            <a:ext cx="2239962" cy="3313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9" descr="Screen shot 2012-03-08 at 14"/>
          <p:cNvPicPr>
            <a:picLocks noChangeAspect="1" noChangeArrowheads="1"/>
          </p:cNvPicPr>
          <p:nvPr/>
        </p:nvPicPr>
        <p:blipFill>
          <a:blip r:embed="rId3" cstate="print"/>
          <a:srcRect l="2956" t="12271" r="28828" b="10605"/>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sf\Host\Users\louischerkaoui26\Desktop\Raoui\Screen shot 2010-11-26 at 07.08.09.png"/>
          <p:cNvPicPr>
            <a:picLocks noChangeAspect="1" noChangeArrowheads="1"/>
          </p:cNvPicPr>
          <p:nvPr/>
        </p:nvPicPr>
        <p:blipFill>
          <a:blip r:embed="rId3" cstate="print"/>
          <a:srcRect l="32813" t="12500" r="28125" b="21249"/>
          <a:stretch>
            <a:fillRect/>
          </a:stretch>
        </p:blipFill>
        <p:spPr bwMode="auto">
          <a:xfrm>
            <a:off x="111621" y="243731"/>
            <a:ext cx="5324475" cy="6497637"/>
          </a:xfrm>
          <a:prstGeom prst="rect">
            <a:avLst/>
          </a:prstGeom>
          <a:noFill/>
          <a:ln w="9525">
            <a:noFill/>
            <a:miter lim="800000"/>
            <a:headEnd/>
            <a:tailEnd/>
          </a:ln>
        </p:spPr>
      </p:pic>
      <p:pic>
        <p:nvPicPr>
          <p:cNvPr id="86019" name="Picture 3" descr="\\psf\Host\Users\louischerkaoui26\Desktop\Raoui\Screen shot 2010-11-26 at 07.08.46.png"/>
          <p:cNvPicPr>
            <a:picLocks noChangeAspect="1" noChangeArrowheads="1"/>
          </p:cNvPicPr>
          <p:nvPr/>
        </p:nvPicPr>
        <p:blipFill>
          <a:blip r:embed="rId4" cstate="print"/>
          <a:srcRect l="32813" t="12500" r="31250" b="26250"/>
          <a:stretch>
            <a:fillRect/>
          </a:stretch>
        </p:blipFill>
        <p:spPr bwMode="auto">
          <a:xfrm>
            <a:off x="5724128" y="1700808"/>
            <a:ext cx="2929765" cy="4896544"/>
          </a:xfrm>
          <a:prstGeom prst="rect">
            <a:avLst/>
          </a:prstGeom>
          <a:noFill/>
          <a:ln w="9525">
            <a:noFill/>
            <a:miter lim="800000"/>
            <a:headEnd/>
            <a:tailEnd/>
          </a:ln>
        </p:spPr>
      </p:pic>
      <p:sp>
        <p:nvSpPr>
          <p:cNvPr id="44041" name="Line 9"/>
          <p:cNvSpPr>
            <a:spLocks noChangeShapeType="1"/>
          </p:cNvSpPr>
          <p:nvPr/>
        </p:nvSpPr>
        <p:spPr bwMode="auto">
          <a:xfrm>
            <a:off x="1659434" y="2880568"/>
            <a:ext cx="431800" cy="0"/>
          </a:xfrm>
          <a:prstGeom prst="line">
            <a:avLst/>
          </a:prstGeom>
          <a:noFill/>
          <a:ln w="60325">
            <a:solidFill>
              <a:srgbClr val="0000FF"/>
            </a:solidFill>
            <a:round/>
            <a:headEnd/>
            <a:tailEnd/>
          </a:ln>
        </p:spPr>
        <p:txBody>
          <a:bodyPr/>
          <a:lstStyle/>
          <a:p>
            <a:endParaRPr lang="en-GB"/>
          </a:p>
        </p:txBody>
      </p:sp>
      <p:sp>
        <p:nvSpPr>
          <p:cNvPr id="44042" name="Line 10"/>
          <p:cNvSpPr>
            <a:spLocks noChangeShapeType="1"/>
          </p:cNvSpPr>
          <p:nvPr/>
        </p:nvSpPr>
        <p:spPr bwMode="auto">
          <a:xfrm>
            <a:off x="1946771" y="3744168"/>
            <a:ext cx="431800" cy="0"/>
          </a:xfrm>
          <a:prstGeom prst="line">
            <a:avLst/>
          </a:prstGeom>
          <a:noFill/>
          <a:ln w="60325">
            <a:solidFill>
              <a:srgbClr val="0000FF"/>
            </a:solidFill>
            <a:round/>
            <a:headEnd/>
            <a:tailEnd/>
          </a:ln>
        </p:spPr>
        <p:txBody>
          <a:bodyPr/>
          <a:lstStyle/>
          <a:p>
            <a:endParaRPr lang="en-GB"/>
          </a:p>
        </p:txBody>
      </p:sp>
      <p:sp>
        <p:nvSpPr>
          <p:cNvPr id="44043" name="Line 11"/>
          <p:cNvSpPr>
            <a:spLocks noChangeShapeType="1"/>
          </p:cNvSpPr>
          <p:nvPr/>
        </p:nvSpPr>
        <p:spPr bwMode="auto">
          <a:xfrm>
            <a:off x="1443534" y="6481018"/>
            <a:ext cx="431800" cy="0"/>
          </a:xfrm>
          <a:prstGeom prst="line">
            <a:avLst/>
          </a:prstGeom>
          <a:noFill/>
          <a:ln w="60325">
            <a:solidFill>
              <a:srgbClr val="0000FF"/>
            </a:solidFill>
            <a:round/>
            <a:headEnd/>
            <a:tailEnd/>
          </a:ln>
        </p:spPr>
        <p:txBody>
          <a:bodyPr/>
          <a:lstStyle/>
          <a:p>
            <a:endParaRPr lang="en-GB"/>
          </a:p>
        </p:txBody>
      </p:sp>
      <p:sp>
        <p:nvSpPr>
          <p:cNvPr id="44044" name="Line 12"/>
          <p:cNvSpPr>
            <a:spLocks noChangeShapeType="1"/>
          </p:cNvSpPr>
          <p:nvPr/>
        </p:nvSpPr>
        <p:spPr bwMode="auto">
          <a:xfrm>
            <a:off x="1730871" y="3312368"/>
            <a:ext cx="431800" cy="0"/>
          </a:xfrm>
          <a:prstGeom prst="line">
            <a:avLst/>
          </a:prstGeom>
          <a:noFill/>
          <a:ln w="60325">
            <a:solidFill>
              <a:srgbClr val="0000FF"/>
            </a:solidFill>
            <a:round/>
            <a:headEnd/>
            <a:tailEnd/>
          </a:ln>
        </p:spPr>
        <p:txBody>
          <a:bodyPr/>
          <a:lstStyle/>
          <a:p>
            <a:endParaRPr lang="en-GB"/>
          </a:p>
        </p:txBody>
      </p:sp>
      <p:sp>
        <p:nvSpPr>
          <p:cNvPr id="44045" name="Line 13"/>
          <p:cNvSpPr>
            <a:spLocks noChangeShapeType="1"/>
          </p:cNvSpPr>
          <p:nvPr/>
        </p:nvSpPr>
        <p:spPr bwMode="auto">
          <a:xfrm>
            <a:off x="1730871" y="4248993"/>
            <a:ext cx="431800" cy="0"/>
          </a:xfrm>
          <a:prstGeom prst="line">
            <a:avLst/>
          </a:prstGeom>
          <a:noFill/>
          <a:ln w="60325">
            <a:solidFill>
              <a:srgbClr val="0000FF"/>
            </a:solidFill>
            <a:round/>
            <a:headEnd/>
            <a:tailEnd/>
          </a:ln>
        </p:spPr>
        <p:txBody>
          <a:bodyPr/>
          <a:lstStyle/>
          <a:p>
            <a:endParaRPr lang="en-GB"/>
          </a:p>
        </p:txBody>
      </p:sp>
      <p:sp>
        <p:nvSpPr>
          <p:cNvPr id="44046" name="Text Box 14"/>
          <p:cNvSpPr txBox="1">
            <a:spLocks noChangeArrowheads="1"/>
          </p:cNvSpPr>
          <p:nvPr/>
        </p:nvSpPr>
        <p:spPr bwMode="auto">
          <a:xfrm rot="21329092">
            <a:off x="3432812" y="2131399"/>
            <a:ext cx="1808163" cy="400050"/>
          </a:xfrm>
          <a:prstGeom prst="rect">
            <a:avLst/>
          </a:prstGeom>
          <a:noFill/>
          <a:ln w="9525">
            <a:noFill/>
            <a:miter lim="800000"/>
            <a:headEnd/>
            <a:tailEnd/>
          </a:ln>
        </p:spPr>
        <p:txBody>
          <a:bodyPr wrap="none">
            <a:spAutoFit/>
          </a:bodyPr>
          <a:lstStyle/>
          <a:p>
            <a:r>
              <a:rPr lang="en-GB" sz="2000" b="1" dirty="0">
                <a:solidFill>
                  <a:srgbClr val="0000FF"/>
                </a:solidFill>
              </a:rPr>
              <a:t>Prepositions </a:t>
            </a:r>
          </a:p>
        </p:txBody>
      </p:sp>
      <p:sp>
        <p:nvSpPr>
          <p:cNvPr id="10" name="Text Box 14"/>
          <p:cNvSpPr txBox="1">
            <a:spLocks noChangeArrowheads="1"/>
          </p:cNvSpPr>
          <p:nvPr/>
        </p:nvSpPr>
        <p:spPr bwMode="auto">
          <a:xfrm rot="21190732">
            <a:off x="3654233" y="3374548"/>
            <a:ext cx="1532022" cy="400110"/>
          </a:xfrm>
          <a:prstGeom prst="rect">
            <a:avLst/>
          </a:prstGeom>
          <a:noFill/>
          <a:ln w="9525">
            <a:noFill/>
            <a:miter lim="800000"/>
            <a:headEnd/>
            <a:tailEnd/>
          </a:ln>
        </p:spPr>
        <p:txBody>
          <a:bodyPr wrap="none">
            <a:spAutoFit/>
          </a:bodyPr>
          <a:lstStyle/>
          <a:p>
            <a:r>
              <a:rPr lang="en-GB" sz="2000" b="1" dirty="0" smtClean="0">
                <a:solidFill>
                  <a:srgbClr val="0000FF"/>
                </a:solidFill>
              </a:rPr>
              <a:t>Connectives </a:t>
            </a:r>
            <a:endParaRPr lang="en-GB" sz="2000" b="1" dirty="0">
              <a:solidFill>
                <a:srgbClr val="0000FF"/>
              </a:solidFill>
            </a:endParaRPr>
          </a:p>
        </p:txBody>
      </p:sp>
      <p:sp>
        <p:nvSpPr>
          <p:cNvPr id="11" name="Text Box 14"/>
          <p:cNvSpPr txBox="1">
            <a:spLocks noChangeArrowheads="1"/>
          </p:cNvSpPr>
          <p:nvPr/>
        </p:nvSpPr>
        <p:spPr bwMode="auto">
          <a:xfrm rot="368407">
            <a:off x="3942911" y="2752798"/>
            <a:ext cx="841897" cy="400110"/>
          </a:xfrm>
          <a:prstGeom prst="rect">
            <a:avLst/>
          </a:prstGeom>
          <a:noFill/>
          <a:ln w="9525">
            <a:noFill/>
            <a:miter lim="800000"/>
            <a:headEnd/>
            <a:tailEnd/>
          </a:ln>
        </p:spPr>
        <p:txBody>
          <a:bodyPr wrap="none">
            <a:spAutoFit/>
          </a:bodyPr>
          <a:lstStyle/>
          <a:p>
            <a:r>
              <a:rPr lang="en-GB" sz="2000" b="1" dirty="0" smtClean="0">
                <a:solidFill>
                  <a:srgbClr val="0000FF"/>
                </a:solidFill>
              </a:rPr>
              <a:t>Verbs </a:t>
            </a:r>
            <a:endParaRPr lang="en-GB" sz="2000" b="1" dirty="0">
              <a:solidFill>
                <a:srgbClr val="0000FF"/>
              </a:solidFill>
            </a:endParaRPr>
          </a:p>
        </p:txBody>
      </p:sp>
      <p:pic>
        <p:nvPicPr>
          <p:cNvPr id="140290" name="Picture 2" descr="C:\Users\Cherkaoui\Music\Souad Massi\Raoui\Folder.jpg"/>
          <p:cNvPicPr>
            <a:picLocks noChangeAspect="1" noChangeArrowheads="1"/>
          </p:cNvPicPr>
          <p:nvPr/>
        </p:nvPicPr>
        <p:blipFill>
          <a:blip r:embed="rId5" cstate="print"/>
          <a:srcRect/>
          <a:stretch>
            <a:fillRect/>
          </a:stretch>
        </p:blipFill>
        <p:spPr bwMode="auto">
          <a:xfrm>
            <a:off x="7507932" y="100236"/>
            <a:ext cx="1528564" cy="1528564"/>
          </a:xfrm>
          <a:prstGeom prst="rect">
            <a:avLst/>
          </a:prstGeom>
          <a:noFill/>
        </p:spPr>
      </p:pic>
      <p:sp>
        <p:nvSpPr>
          <p:cNvPr id="14" name="Rectangle 13"/>
          <p:cNvSpPr/>
          <p:nvPr/>
        </p:nvSpPr>
        <p:spPr>
          <a:xfrm>
            <a:off x="5808539" y="116632"/>
            <a:ext cx="1859805" cy="461665"/>
          </a:xfrm>
          <a:prstGeom prst="rect">
            <a:avLst/>
          </a:prstGeom>
        </p:spPr>
        <p:txBody>
          <a:bodyPr wrap="none">
            <a:spAutoFit/>
          </a:bodyPr>
          <a:lstStyle/>
          <a:p>
            <a:r>
              <a:rPr lang="en-GB" sz="2400" b="1" dirty="0" smtClean="0">
                <a:effectLst>
                  <a:outerShdw blurRad="38100" dist="38100" dir="2700000" algn="tl">
                    <a:srgbClr val="000000">
                      <a:alpha val="43137"/>
                    </a:srgbClr>
                  </a:outerShdw>
                </a:effectLst>
              </a:rPr>
              <a:t>Souad </a:t>
            </a:r>
            <a:r>
              <a:rPr lang="en-GB" sz="2400" b="1" dirty="0" err="1" smtClean="0">
                <a:effectLst>
                  <a:outerShdw blurRad="38100" dist="38100" dir="2700000" algn="tl">
                    <a:srgbClr val="000000">
                      <a:alpha val="43137"/>
                    </a:srgbClr>
                  </a:outerShdw>
                </a:effectLst>
              </a:rPr>
              <a:t>Massi</a:t>
            </a:r>
            <a:r>
              <a:rPr lang="en-GB" sz="2400" b="1" dirty="0" smtClean="0">
                <a:effectLst>
                  <a:outerShdw blurRad="38100" dist="38100" dir="2700000" algn="tl">
                    <a:srgbClr val="000000">
                      <a:alpha val="43137"/>
                    </a:srgbClr>
                  </a:outerShdw>
                </a:effectLst>
              </a:rPr>
              <a:t> </a:t>
            </a:r>
            <a:endParaRPr lang="en-GB" sz="2400" dirty="0">
              <a:effectLst>
                <a:outerShdw blurRad="38100" dist="38100" dir="2700000" algn="tl">
                  <a:srgbClr val="000000">
                    <a:alpha val="43137"/>
                  </a:srgbClr>
                </a:outerShdw>
              </a:effectLst>
            </a:endParaRPr>
          </a:p>
        </p:txBody>
      </p:sp>
      <p:sp>
        <p:nvSpPr>
          <p:cNvPr id="15" name="Text Box 14"/>
          <p:cNvSpPr txBox="1">
            <a:spLocks noChangeArrowheads="1"/>
          </p:cNvSpPr>
          <p:nvPr/>
        </p:nvSpPr>
        <p:spPr bwMode="auto">
          <a:xfrm>
            <a:off x="2987824" y="1196752"/>
            <a:ext cx="841897" cy="400110"/>
          </a:xfrm>
          <a:prstGeom prst="rect">
            <a:avLst/>
          </a:prstGeom>
          <a:noFill/>
          <a:ln w="9525">
            <a:noFill/>
            <a:miter lim="800000"/>
            <a:headEnd/>
            <a:tailEnd/>
          </a:ln>
        </p:spPr>
        <p:txBody>
          <a:bodyPr wrap="none">
            <a:spAutoFit/>
          </a:bodyPr>
          <a:lstStyle/>
          <a:p>
            <a:r>
              <a:rPr lang="en-GB" sz="2000" b="1" dirty="0" smtClean="0">
                <a:solidFill>
                  <a:srgbClr val="0000FF"/>
                </a:solidFill>
              </a:rPr>
              <a:t>Verbs </a:t>
            </a:r>
            <a:endParaRPr lang="en-GB" sz="2000" b="1" dirty="0">
              <a:solidFill>
                <a:srgbClr val="0000FF"/>
              </a:solidFill>
            </a:endParaRPr>
          </a:p>
        </p:txBody>
      </p:sp>
      <p:sp>
        <p:nvSpPr>
          <p:cNvPr id="16" name="Text Box 14"/>
          <p:cNvSpPr txBox="1">
            <a:spLocks noChangeArrowheads="1"/>
          </p:cNvSpPr>
          <p:nvPr/>
        </p:nvSpPr>
        <p:spPr bwMode="auto">
          <a:xfrm rot="319795">
            <a:off x="3434380" y="4091769"/>
            <a:ext cx="1885453" cy="400110"/>
          </a:xfrm>
          <a:prstGeom prst="rect">
            <a:avLst/>
          </a:prstGeom>
          <a:noFill/>
          <a:ln w="9525">
            <a:noFill/>
            <a:miter lim="800000"/>
            <a:headEnd/>
            <a:tailEnd/>
          </a:ln>
        </p:spPr>
        <p:txBody>
          <a:bodyPr wrap="none">
            <a:spAutoFit/>
          </a:bodyPr>
          <a:lstStyle/>
          <a:p>
            <a:r>
              <a:rPr lang="en-GB" sz="2000" b="1" dirty="0" smtClean="0">
                <a:solidFill>
                  <a:srgbClr val="0000FF"/>
                </a:solidFill>
              </a:rPr>
              <a:t>Time sequences</a:t>
            </a:r>
            <a:endParaRPr lang="en-GB" sz="2000" b="1" dirty="0">
              <a:solidFill>
                <a:srgbClr val="0000FF"/>
              </a:solidFill>
            </a:endParaRPr>
          </a:p>
        </p:txBody>
      </p:sp>
      <p:sp>
        <p:nvSpPr>
          <p:cNvPr id="17" name="Text Box 14"/>
          <p:cNvSpPr txBox="1">
            <a:spLocks noChangeArrowheads="1"/>
          </p:cNvSpPr>
          <p:nvPr/>
        </p:nvSpPr>
        <p:spPr bwMode="auto">
          <a:xfrm rot="21190732">
            <a:off x="3726917" y="4875388"/>
            <a:ext cx="1341265" cy="400110"/>
          </a:xfrm>
          <a:prstGeom prst="rect">
            <a:avLst/>
          </a:prstGeom>
          <a:noFill/>
          <a:ln w="9525">
            <a:noFill/>
            <a:miter lim="800000"/>
            <a:headEnd/>
            <a:tailEnd/>
          </a:ln>
        </p:spPr>
        <p:txBody>
          <a:bodyPr wrap="none">
            <a:spAutoFit/>
          </a:bodyPr>
          <a:lstStyle/>
          <a:p>
            <a:r>
              <a:rPr lang="en-GB" sz="2000" b="1" dirty="0" smtClean="0">
                <a:solidFill>
                  <a:srgbClr val="0000FF"/>
                </a:solidFill>
              </a:rPr>
              <a:t>Adjectives </a:t>
            </a:r>
            <a:endParaRPr lang="en-GB" sz="2000" b="1" dirty="0">
              <a:solidFill>
                <a:srgbClr val="0000FF"/>
              </a:solidFill>
            </a:endParaRPr>
          </a:p>
        </p:txBody>
      </p:sp>
      <p:sp>
        <p:nvSpPr>
          <p:cNvPr id="18" name="Text Box 14"/>
          <p:cNvSpPr txBox="1">
            <a:spLocks noChangeArrowheads="1"/>
          </p:cNvSpPr>
          <p:nvPr/>
        </p:nvSpPr>
        <p:spPr bwMode="auto">
          <a:xfrm rot="448547">
            <a:off x="3615285" y="5746801"/>
            <a:ext cx="1423147" cy="400110"/>
          </a:xfrm>
          <a:prstGeom prst="rect">
            <a:avLst/>
          </a:prstGeom>
          <a:noFill/>
          <a:ln w="9525">
            <a:noFill/>
            <a:miter lim="800000"/>
            <a:headEnd/>
            <a:tailEnd/>
          </a:ln>
        </p:spPr>
        <p:txBody>
          <a:bodyPr wrap="none">
            <a:spAutoFit/>
          </a:bodyPr>
          <a:lstStyle/>
          <a:p>
            <a:r>
              <a:rPr lang="en-GB" sz="2000" b="1" dirty="0" smtClean="0">
                <a:solidFill>
                  <a:srgbClr val="0000FF"/>
                </a:solidFill>
              </a:rPr>
              <a:t>Intensifiers </a:t>
            </a:r>
            <a:endParaRPr lang="en-GB" sz="2000" b="1" dirty="0">
              <a:solidFill>
                <a:srgbClr val="0000FF"/>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2" descr="Koutoubia"/>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9" name="Rectangle 3"/>
          <p:cNvSpPr>
            <a:spLocks/>
          </p:cNvSpPr>
          <p:nvPr/>
        </p:nvSpPr>
        <p:spPr bwMode="auto">
          <a:xfrm>
            <a:off x="0" y="0"/>
            <a:ext cx="9144000" cy="863600"/>
          </a:xfrm>
          <a:prstGeom prst="rect">
            <a:avLst/>
          </a:prstGeom>
          <a:noFill/>
          <a:ln w="9525">
            <a:noFill/>
            <a:miter lim="800000"/>
            <a:headEnd/>
            <a:tailEnd/>
          </a:ln>
        </p:spPr>
        <p:txBody>
          <a:bodyPr/>
          <a:lstStyle/>
          <a:p>
            <a:pPr>
              <a:lnSpc>
                <a:spcPct val="90000"/>
              </a:lnSpc>
            </a:pPr>
            <a:r>
              <a:rPr lang="en-GB" sz="4400" b="1" dirty="0" smtClean="0">
                <a:solidFill>
                  <a:schemeClr val="bg1"/>
                </a:solidFill>
              </a:rPr>
              <a:t>Why invest in Arabic?</a:t>
            </a:r>
            <a:endParaRPr lang="en-GB" sz="4400" dirty="0" smtClean="0">
              <a:solidFill>
                <a:schemeClr val="bg1"/>
              </a:solidFill>
            </a:endParaRPr>
          </a:p>
          <a:p>
            <a:pPr>
              <a:lnSpc>
                <a:spcPct val="90000"/>
              </a:lnSpc>
            </a:pPr>
            <a:endParaRPr lang="en-GB" sz="4400" dirty="0">
              <a:solidFill>
                <a:schemeClr val="bg1"/>
              </a:solidFill>
            </a:endParaRPr>
          </a:p>
          <a:p>
            <a:pPr>
              <a:lnSpc>
                <a:spcPct val="90000"/>
              </a:lnSpc>
            </a:pPr>
            <a:endParaRPr lang="en-GB" sz="4400" dirty="0">
              <a:solidFill>
                <a:schemeClr val="bg1"/>
              </a:solidFill>
            </a:endParaRPr>
          </a:p>
          <a:p>
            <a:pPr>
              <a:lnSpc>
                <a:spcPct val="90000"/>
              </a:lnSpc>
            </a:pPr>
            <a:endParaRPr lang="en-GB" sz="4400" dirty="0">
              <a:solidFill>
                <a:schemeClr val="bg1"/>
              </a:solidFill>
            </a:endParaRPr>
          </a:p>
          <a:p>
            <a:pPr>
              <a:lnSpc>
                <a:spcPct val="90000"/>
              </a:lnSpc>
            </a:pPr>
            <a:endParaRPr lang="en-GB" sz="4400" dirty="0">
              <a:solidFill>
                <a:schemeClr val="bg1"/>
              </a:solidFill>
            </a:endParaRPr>
          </a:p>
          <a:p>
            <a:pPr>
              <a:lnSpc>
                <a:spcPct val="90000"/>
              </a:lnSpc>
            </a:pPr>
            <a:endParaRPr lang="en-GB" sz="4400" dirty="0">
              <a:solidFill>
                <a:schemeClr val="bg1"/>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0" y="0"/>
            <a:ext cx="4495800" cy="6494463"/>
          </a:xfrm>
          <a:prstGeom prst="rect">
            <a:avLst/>
          </a:prstGeom>
          <a:noFill/>
          <a:ln w="9525">
            <a:noFill/>
            <a:miter lim="800000"/>
            <a:headEnd/>
            <a:tailEnd/>
          </a:ln>
        </p:spPr>
        <p:txBody>
          <a:bodyPr>
            <a:spAutoFit/>
          </a:bodyPr>
          <a:lstStyle/>
          <a:p>
            <a:pPr defTabSz="457200"/>
            <a:r>
              <a:rPr lang="en-US" sz="3200">
                <a:latin typeface="Tahoma" pitchFamily="34" charset="0"/>
                <a:ea typeface="MS PGothic" pitchFamily="34" charset="-128"/>
                <a:cs typeface="Tahoma" pitchFamily="34" charset="0"/>
              </a:rPr>
              <a:t>	</a:t>
            </a:r>
            <a:r>
              <a:rPr lang="en-US" sz="3200" b="1">
                <a:latin typeface="Tahoma" pitchFamily="34" charset="0"/>
                <a:ea typeface="MS PGothic" pitchFamily="34" charset="-128"/>
                <a:cs typeface="Tahoma" pitchFamily="34" charset="0"/>
              </a:rPr>
              <a:t>Native speakers</a:t>
            </a:r>
          </a:p>
          <a:p>
            <a:pPr defTabSz="457200"/>
            <a:r>
              <a:rPr lang="en-US" sz="3200">
                <a:latin typeface="Tahoma" pitchFamily="34" charset="0"/>
                <a:ea typeface="MS PGothic" pitchFamily="34" charset="-128"/>
                <a:cs typeface="Tahoma" pitchFamily="34" charset="0"/>
              </a:rPr>
              <a:t>	CIA World Fact Book</a:t>
            </a:r>
          </a:p>
          <a:p>
            <a:pPr algn="ctr" defTabSz="457200"/>
            <a:endParaRPr lang="en-US" sz="3200">
              <a:latin typeface="Tahoma" pitchFamily="34" charset="0"/>
              <a:ea typeface="MS PGothic" pitchFamily="34" charset="-128"/>
              <a:cs typeface="Tahoma" pitchFamily="34" charset="0"/>
            </a:endParaRPr>
          </a:p>
          <a:p>
            <a:pPr defTabSz="457200"/>
            <a:r>
              <a:rPr lang="en-US" sz="3200">
                <a:latin typeface="Tahoma" pitchFamily="34" charset="0"/>
                <a:ea typeface="MS PGothic" pitchFamily="34" charset="-128"/>
                <a:cs typeface="Tahoma" pitchFamily="34" charset="0"/>
              </a:rPr>
              <a:t>	Mandarin		12.65%</a:t>
            </a:r>
          </a:p>
          <a:p>
            <a:pPr defTabSz="457200"/>
            <a:r>
              <a:rPr lang="en-US" sz="3200">
                <a:latin typeface="Tahoma" pitchFamily="34" charset="0"/>
                <a:ea typeface="MS PGothic" pitchFamily="34" charset="-128"/>
                <a:cs typeface="Tahoma" pitchFamily="34" charset="0"/>
              </a:rPr>
              <a:t>	Spanish 		4.93%</a:t>
            </a:r>
          </a:p>
          <a:p>
            <a:pPr defTabSz="457200"/>
            <a:r>
              <a:rPr lang="en-US" sz="3200">
                <a:latin typeface="Tahoma" pitchFamily="34" charset="0"/>
                <a:ea typeface="MS PGothic" pitchFamily="34" charset="-128"/>
                <a:cs typeface="Tahoma" pitchFamily="34" charset="0"/>
              </a:rPr>
              <a:t>	English 		4.91%</a:t>
            </a:r>
          </a:p>
          <a:p>
            <a:pPr defTabSz="457200"/>
            <a:r>
              <a:rPr lang="en-US" sz="3200">
                <a:latin typeface="Tahoma" pitchFamily="34" charset="0"/>
                <a:ea typeface="MS PGothic" pitchFamily="34" charset="-128"/>
                <a:cs typeface="Tahoma" pitchFamily="34" charset="0"/>
              </a:rPr>
              <a:t>	Arabic 			3.31%</a:t>
            </a:r>
          </a:p>
          <a:p>
            <a:pPr defTabSz="457200"/>
            <a:r>
              <a:rPr lang="en-US" sz="3200">
                <a:latin typeface="Tahoma" pitchFamily="34" charset="0"/>
                <a:ea typeface="MS PGothic" pitchFamily="34" charset="-128"/>
                <a:cs typeface="Tahoma" pitchFamily="34" charset="0"/>
              </a:rPr>
              <a:t>	Hindi 			2.73%</a:t>
            </a:r>
          </a:p>
          <a:p>
            <a:pPr defTabSz="457200"/>
            <a:r>
              <a:rPr lang="en-US" sz="3200">
                <a:latin typeface="Tahoma" pitchFamily="34" charset="0"/>
                <a:ea typeface="MS PGothic" pitchFamily="34" charset="-128"/>
                <a:cs typeface="Tahoma" pitchFamily="34" charset="0"/>
              </a:rPr>
              <a:t>	Bengali 		2.71% 	Portuguese 	2.67% 	Russian 		2.16%</a:t>
            </a:r>
          </a:p>
          <a:p>
            <a:pPr defTabSz="457200"/>
            <a:r>
              <a:rPr lang="en-US" sz="3200">
                <a:latin typeface="Tahoma" pitchFamily="34" charset="0"/>
                <a:ea typeface="MS PGothic" pitchFamily="34" charset="-128"/>
                <a:cs typeface="Tahoma" pitchFamily="34" charset="0"/>
              </a:rPr>
              <a:t>	Japanese 		1.83% 	German 		1.35%</a:t>
            </a:r>
          </a:p>
        </p:txBody>
      </p:sp>
      <p:pic>
        <p:nvPicPr>
          <p:cNvPr id="16" name="Picture 15" descr="european_day_languages_talktome1.gif"/>
          <p:cNvPicPr>
            <a:picLocks noChangeAspect="1"/>
          </p:cNvPicPr>
          <p:nvPr/>
        </p:nvPicPr>
        <p:blipFill>
          <a:blip r:embed="rId2"/>
          <a:srcRect/>
          <a:stretch>
            <a:fillRect/>
          </a:stretch>
        </p:blipFill>
        <p:spPr bwMode="auto">
          <a:xfrm>
            <a:off x="4343400" y="685800"/>
            <a:ext cx="4654550" cy="5199063"/>
          </a:xfrm>
          <a:prstGeom prst="rect">
            <a:avLst/>
          </a:prstGeom>
          <a:noFill/>
          <a:ln w="9525">
            <a:noFill/>
            <a:miter lim="800000"/>
            <a:headEnd/>
            <a:tailEnd/>
          </a:ln>
        </p:spPr>
      </p:pic>
      <p:pic>
        <p:nvPicPr>
          <p:cNvPr id="4" name="Picture 3"/>
          <p:cNvPicPr>
            <a:picLocks noChangeAspect="1"/>
          </p:cNvPicPr>
          <p:nvPr/>
        </p:nvPicPr>
        <p:blipFill>
          <a:blip r:embed="rId3"/>
          <a:stretch>
            <a:fillRect/>
          </a:stretch>
        </p:blipFill>
        <p:spPr>
          <a:xfrm>
            <a:off x="5268437" y="4943445"/>
            <a:ext cx="1732208" cy="18828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2000"/>
                                        <p:tgtEl>
                                          <p:spTgt spid="8"/>
                                        </p:tgtEl>
                                      </p:cBhvr>
                                    </p:animEffect>
                                    <p:set>
                                      <p:cBhvr>
                                        <p:cTn id="15" dur="1" fill="hold">
                                          <p:stCondLst>
                                            <p:cond delay="1999"/>
                                          </p:stCondLst>
                                        </p:cTn>
                                        <p:tgtEl>
                                          <p:spTgt spid="8"/>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2000"/>
                                        <p:tgtEl>
                                          <p:spTgt spid="16"/>
                                        </p:tgtEl>
                                      </p:cBhvr>
                                    </p:animEffect>
                                    <p:set>
                                      <p:cBhvr>
                                        <p:cTn id="18" dur="1" fill="hold">
                                          <p:stCondLst>
                                            <p:cond delay="1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5" descr="Picture 3.png"/>
          <p:cNvPicPr>
            <a:picLocks noChangeAspect="1"/>
          </p:cNvPicPr>
          <p:nvPr/>
        </p:nvPicPr>
        <p:blipFill>
          <a:blip r:embed="rId2"/>
          <a:srcRect/>
          <a:stretch>
            <a:fillRect/>
          </a:stretch>
        </p:blipFill>
        <p:spPr bwMode="auto">
          <a:xfrm>
            <a:off x="0" y="-26988"/>
            <a:ext cx="9144000" cy="685800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wedge">
                                      <p:cBhvr>
                                        <p:cTn id="7" dur="2000"/>
                                        <p:tgtEl>
                                          <p:spTgt spid="430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43010"/>
                                        </p:tgtEl>
                                      </p:cBhvr>
                                    </p:animEffect>
                                    <p:set>
                                      <p:cBhvr>
                                        <p:cTn id="12" dur="1" fill="hold">
                                          <p:stCondLst>
                                            <p:cond delay="1999"/>
                                          </p:stCondLst>
                                        </p:cTn>
                                        <p:tgtEl>
                                          <p:spTgt spid="430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796" y="-17808"/>
            <a:ext cx="3290705" cy="523220"/>
          </a:xfrm>
          <a:prstGeom prst="rect">
            <a:avLst/>
          </a:prstGeom>
        </p:spPr>
        <p:txBody>
          <a:bodyPr wrap="square">
            <a:spAutoFit/>
          </a:bodyPr>
          <a:lstStyle/>
          <a:p>
            <a:r>
              <a:rPr lang="en-GB" sz="2800" b="1" dirty="0" smtClean="0"/>
              <a:t>Why invest in Arabic</a:t>
            </a:r>
            <a:endParaRPr lang="en-US" sz="2800" b="1" dirty="0"/>
          </a:p>
        </p:txBody>
      </p:sp>
      <p:pic>
        <p:nvPicPr>
          <p:cNvPr id="14" name="Picture 13" descr="Screen Shot 2016-03-01 at 09.48.27.png"/>
          <p:cNvPicPr>
            <a:picLocks noChangeAspect="1"/>
          </p:cNvPicPr>
          <p:nvPr/>
        </p:nvPicPr>
        <p:blipFill>
          <a:blip r:embed="rId3"/>
          <a:srcRect l="6660" t="14058" r="1799" b="12609"/>
          <a:stretch>
            <a:fillRect/>
          </a:stretch>
        </p:blipFill>
        <p:spPr>
          <a:xfrm>
            <a:off x="2138372" y="11935"/>
            <a:ext cx="7055307" cy="3532520"/>
          </a:xfrm>
          <a:prstGeom prst="rect">
            <a:avLst/>
          </a:prstGeom>
        </p:spPr>
      </p:pic>
      <p:pic>
        <p:nvPicPr>
          <p:cNvPr id="18" name="Picture 17" descr="Screen Shot 2016-03-01 at 09.47.40.png"/>
          <p:cNvPicPr>
            <a:picLocks noChangeAspect="1"/>
          </p:cNvPicPr>
          <p:nvPr/>
        </p:nvPicPr>
        <p:blipFill>
          <a:blip r:embed="rId4"/>
          <a:srcRect l="7607" t="13030" r="3283" b="8697"/>
          <a:stretch>
            <a:fillRect/>
          </a:stretch>
        </p:blipFill>
        <p:spPr>
          <a:xfrm>
            <a:off x="23095" y="1496798"/>
            <a:ext cx="8000995" cy="4392471"/>
          </a:xfrm>
          <a:prstGeom prst="rect">
            <a:avLst/>
          </a:prstGeom>
        </p:spPr>
      </p:pic>
      <p:pic>
        <p:nvPicPr>
          <p:cNvPr id="20" name="Picture 19" descr="Screen Shot 2016-03-01 at 09.47.15.png"/>
          <p:cNvPicPr>
            <a:picLocks noChangeAspect="1"/>
          </p:cNvPicPr>
          <p:nvPr/>
        </p:nvPicPr>
        <p:blipFill>
          <a:blip r:embed="rId5"/>
          <a:srcRect l="7039" t="29545" r="3693" b="31010"/>
          <a:stretch>
            <a:fillRect/>
          </a:stretch>
        </p:blipFill>
        <p:spPr>
          <a:xfrm>
            <a:off x="371033" y="4435195"/>
            <a:ext cx="8772968" cy="2422806"/>
          </a:xfrm>
          <a:prstGeom prst="rect">
            <a:avLst/>
          </a:prstGeom>
        </p:spPr>
      </p:pic>
      <p:pic>
        <p:nvPicPr>
          <p:cNvPr id="21" name="Picture 20" descr="Screen Shot 2016-03-01 at 09.48.04.png"/>
          <p:cNvPicPr>
            <a:picLocks noChangeAspect="1"/>
          </p:cNvPicPr>
          <p:nvPr/>
        </p:nvPicPr>
        <p:blipFill>
          <a:blip r:embed="rId6"/>
          <a:srcRect l="6311" t="29424" r="40409" b="20475"/>
          <a:stretch>
            <a:fillRect/>
          </a:stretch>
        </p:blipFill>
        <p:spPr>
          <a:xfrm>
            <a:off x="23095" y="560787"/>
            <a:ext cx="9066612" cy="53284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accel="50000" decel="5000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900" decel="100000" fill="hold"/>
                                        <p:tgtEl>
                                          <p:spTgt spid="2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261" y="-202716"/>
            <a:ext cx="8316562" cy="923330"/>
          </a:xfrm>
          <a:prstGeom prst="rect">
            <a:avLst/>
          </a:prstGeom>
        </p:spPr>
        <p:txBody>
          <a:bodyPr wrap="square">
            <a:spAutoFit/>
          </a:bodyPr>
          <a:lstStyle/>
          <a:p>
            <a:pPr algn="ctr"/>
            <a:r>
              <a:rPr lang="en-US" sz="5400" b="1" dirty="0" smtClean="0"/>
              <a:t> </a:t>
            </a:r>
            <a:r>
              <a:rPr lang="en-US" sz="5400" b="1" dirty="0" err="1" smtClean="0"/>
              <a:t>www.arabalicious.com</a:t>
            </a:r>
            <a:r>
              <a:rPr lang="en-US" sz="5400" b="1" dirty="0" smtClean="0"/>
              <a:t> </a:t>
            </a:r>
            <a:endParaRPr lang="en-US" sz="5400" b="1" dirty="0"/>
          </a:p>
        </p:txBody>
      </p:sp>
      <p:pic>
        <p:nvPicPr>
          <p:cNvPr id="12" name="Picture 11" descr="Screen Shot 2016-03-01 at 12.51.24.png"/>
          <p:cNvPicPr>
            <a:picLocks noChangeAspect="1"/>
          </p:cNvPicPr>
          <p:nvPr/>
        </p:nvPicPr>
        <p:blipFill>
          <a:blip r:embed="rId2"/>
          <a:srcRect l="11728" t="5229" r="4936" b="11531"/>
          <a:stretch>
            <a:fillRect/>
          </a:stretch>
        </p:blipFill>
        <p:spPr>
          <a:xfrm>
            <a:off x="0" y="647069"/>
            <a:ext cx="4381568" cy="2735309"/>
          </a:xfrm>
          <a:prstGeom prst="rect">
            <a:avLst/>
          </a:prstGeom>
        </p:spPr>
      </p:pic>
      <p:pic>
        <p:nvPicPr>
          <p:cNvPr id="13" name="Picture 12" descr="Screen Shot 2016-03-01 at 12.51.02.png"/>
          <p:cNvPicPr>
            <a:picLocks noChangeAspect="1"/>
          </p:cNvPicPr>
          <p:nvPr/>
        </p:nvPicPr>
        <p:blipFill>
          <a:blip r:embed="rId3"/>
          <a:srcRect l="17251" t="5237" r="13438" b="10212"/>
          <a:stretch>
            <a:fillRect/>
          </a:stretch>
        </p:blipFill>
        <p:spPr>
          <a:xfrm>
            <a:off x="0" y="3382378"/>
            <a:ext cx="4591739" cy="3500871"/>
          </a:xfrm>
          <a:prstGeom prst="rect">
            <a:avLst/>
          </a:prstGeom>
        </p:spPr>
      </p:pic>
      <p:pic>
        <p:nvPicPr>
          <p:cNvPr id="14" name="Picture 13" descr="Screen Shot 2016-03-01 at 12.50.51.png"/>
          <p:cNvPicPr>
            <a:picLocks noChangeAspect="1"/>
          </p:cNvPicPr>
          <p:nvPr/>
        </p:nvPicPr>
        <p:blipFill>
          <a:blip r:embed="rId4"/>
          <a:srcRect l="16705" t="6929" r="11124" b="9621"/>
          <a:stretch>
            <a:fillRect/>
          </a:stretch>
        </p:blipFill>
        <p:spPr>
          <a:xfrm>
            <a:off x="4295734" y="870114"/>
            <a:ext cx="4677922" cy="3380652"/>
          </a:xfrm>
          <a:prstGeom prst="rect">
            <a:avLst/>
          </a:prstGeom>
        </p:spPr>
      </p:pic>
      <p:pic>
        <p:nvPicPr>
          <p:cNvPr id="15" name="Picture 14" descr="Screen Shot 2016-03-01 at 12.50.31.png"/>
          <p:cNvPicPr>
            <a:picLocks noChangeAspect="1"/>
          </p:cNvPicPr>
          <p:nvPr/>
        </p:nvPicPr>
        <p:blipFill>
          <a:blip r:embed="rId5"/>
          <a:srcRect l="18289" t="3796" r="13762" b="7953"/>
          <a:stretch>
            <a:fillRect/>
          </a:stretch>
        </p:blipFill>
        <p:spPr>
          <a:xfrm>
            <a:off x="4773557" y="3182108"/>
            <a:ext cx="4370443" cy="354766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TotalTime>
  <Words>447</Words>
  <Application>Microsoft Office PowerPoint</Application>
  <PresentationFormat>On-screen Show (4:3)</PresentationFormat>
  <Paragraphs>114</Paragraphs>
  <Slides>25</Slides>
  <Notes>15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Taoufiq Cherkaoui</dc:creator>
  <cp:lastModifiedBy>Rachael Edgar</cp:lastModifiedBy>
  <cp:revision>102</cp:revision>
  <dcterms:created xsi:type="dcterms:W3CDTF">2016-03-02T07:07:44Z</dcterms:created>
  <dcterms:modified xsi:type="dcterms:W3CDTF">2016-03-02T07:39:23Z</dcterms:modified>
</cp:coreProperties>
</file>