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2BCBA-3A3E-4DC3-819A-D718A30A6AAB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DADC0-96AA-4F7F-92C8-7B98CB04D0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75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Begin every lesson with 5 question to include a mixture of lower order and deep level questioning. Relate</a:t>
            </a:r>
            <a:r>
              <a:rPr lang="en-GB" baseline="0" dirty="0" smtClean="0"/>
              <a:t> these to the Super 16.</a:t>
            </a:r>
          </a:p>
          <a:p>
            <a:endParaRPr lang="en-GB" baseline="0" dirty="0" smtClean="0"/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Spaced learning and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Ebbginhaus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forgetting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curve?Include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questions which are based on the previous lesson and others based on what students learnt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weeks or months ago.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REMEMBER =</a:t>
            </a:r>
            <a:r>
              <a:rPr lang="en-GB" baseline="0" dirty="0" smtClean="0"/>
              <a:t> RECALL QUESTION ( USUALLY FROM THE PREVIOUS LESSON)</a:t>
            </a:r>
          </a:p>
          <a:p>
            <a:r>
              <a:rPr lang="en-GB" baseline="0" dirty="0" smtClean="0"/>
              <a:t>EXAMINE= COMPREHENSION QUESTION ( USUALLY RELATED TO PRIOR LEARNING FROM A DIFFERENT TOPIC)</a:t>
            </a:r>
          </a:p>
          <a:p>
            <a:r>
              <a:rPr lang="en-GB" baseline="0" dirty="0" smtClean="0"/>
              <a:t>EXPAND= ANALYSIS QUESTION</a:t>
            </a:r>
          </a:p>
          <a:p>
            <a:r>
              <a:rPr lang="en-GB" baseline="0" dirty="0" smtClean="0"/>
              <a:t>COLLABORATE= STUDENTS ARE ALLOWED TO WORK TOGETHER ON THIS QUESTION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3E2FA-4E0D-46C0-B947-FB02072BE1C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71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680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71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21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94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488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549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03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82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35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70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15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7B1C3-B5C8-4E54-BB3F-173BD8993FC0}" type="datetimeFigureOut">
              <a:rPr lang="en-GB" smtClean="0"/>
              <a:t>19/07/2016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A088B-FD14-4FAF-96DB-09A826627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30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02378"/>
              </p:ext>
            </p:extLst>
          </p:nvPr>
        </p:nvGraphicFramePr>
        <p:xfrm>
          <a:off x="-16818" y="1422828"/>
          <a:ext cx="9119642" cy="5435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402"/>
                <a:gridCol w="6732240"/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SUPER 16</a:t>
                      </a:r>
                      <a:r>
                        <a:rPr lang="en-GB" sz="2400" b="1" baseline="0" dirty="0" smtClean="0"/>
                        <a:t> SKILL</a:t>
                      </a:r>
                      <a:endParaRPr lang="en-GB" sz="24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 smtClean="0"/>
                        <a:t>CHALLENGE</a:t>
                      </a:r>
                      <a:endParaRPr lang="en-GB" sz="32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604783">
                <a:tc>
                  <a:txBody>
                    <a:bodyPr/>
                    <a:lstStyle/>
                    <a:p>
                      <a:r>
                        <a:rPr lang="en-GB" sz="3200" b="1" dirty="0" smtClean="0"/>
                        <a:t>REMEMBER</a:t>
                      </a:r>
                      <a:endParaRPr lang="en-GB" sz="32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What is Dr Jekyll’s first name?</a:t>
                      </a:r>
                      <a:endParaRPr lang="en-GB" sz="20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r>
                        <a:rPr lang="en-GB" sz="3200" b="1" dirty="0" smtClean="0"/>
                        <a:t>REMEMBER</a:t>
                      </a:r>
                      <a:endParaRPr lang="en-GB" sz="32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“God</a:t>
                      </a:r>
                      <a:r>
                        <a:rPr lang="en-GB" sz="2000" baseline="0" dirty="0" smtClean="0"/>
                        <a:t> bless me, the man seems hardly human! Something </a:t>
                      </a:r>
                      <a:r>
                        <a:rPr lang="en-GB" sz="2000" b="1" u="sng" baseline="0" dirty="0" smtClean="0"/>
                        <a:t>troglodytic </a:t>
                      </a:r>
                      <a:r>
                        <a:rPr lang="en-GB" sz="2000" baseline="0" dirty="0" smtClean="0"/>
                        <a:t>shall we say?””</a:t>
                      </a:r>
                    </a:p>
                    <a:p>
                      <a:pPr algn="ctr"/>
                      <a:r>
                        <a:rPr lang="en-GB" sz="2000" b="1" baseline="0" dirty="0" smtClean="0"/>
                        <a:t>What does troglodytic mean?</a:t>
                      </a:r>
                      <a:endParaRPr lang="en-GB" sz="20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80805">
                <a:tc>
                  <a:txBody>
                    <a:bodyPr/>
                    <a:lstStyle/>
                    <a:p>
                      <a:r>
                        <a:rPr lang="en-GB" sz="3200" b="1" dirty="0" smtClean="0"/>
                        <a:t>EXAMINE</a:t>
                      </a:r>
                      <a:endParaRPr lang="en-GB" sz="32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In 3 sentences, describe how Bod’s</a:t>
                      </a:r>
                      <a:r>
                        <a:rPr lang="en-GB" sz="2000" b="1" baseline="0" dirty="0" smtClean="0"/>
                        <a:t> experiences in the Graveyard book changed over the course of the novel.</a:t>
                      </a:r>
                      <a:endParaRPr lang="en-GB" sz="20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lang="en-GB" sz="3200" b="1" dirty="0" smtClean="0"/>
                        <a:t>EXPAND</a:t>
                      </a:r>
                      <a:endParaRPr lang="en-GB" sz="32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smtClean="0"/>
                        <a:t>“Oh</a:t>
                      </a:r>
                      <a:r>
                        <a:rPr lang="en-GB" sz="2000" b="0" baseline="0" dirty="0" smtClean="0"/>
                        <a:t> my poor old Henry Jekyll, if ever I read Satan’s signature on a face, it is that of your new friend”</a:t>
                      </a:r>
                    </a:p>
                    <a:p>
                      <a:pPr algn="ctr"/>
                      <a:r>
                        <a:rPr lang="en-GB" sz="2000" b="1" dirty="0" smtClean="0"/>
                        <a:t>What</a:t>
                      </a:r>
                      <a:r>
                        <a:rPr lang="en-GB" sz="2000" b="1" baseline="0" dirty="0" smtClean="0"/>
                        <a:t> techniques are being used in this piece of evidence? Explore the effect on the reader</a:t>
                      </a:r>
                      <a:endParaRPr lang="en-GB" sz="20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153985">
                <a:tc>
                  <a:txBody>
                    <a:bodyPr/>
                    <a:lstStyle/>
                    <a:p>
                      <a:r>
                        <a:rPr lang="en-GB" sz="2800" b="1" dirty="0" smtClean="0"/>
                        <a:t>COLLABORATE</a:t>
                      </a:r>
                      <a:endParaRPr lang="en-GB" sz="2800" b="1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Working with a partner</a:t>
                      </a:r>
                      <a:r>
                        <a:rPr lang="en-GB" sz="2000" b="1" baseline="0" dirty="0" smtClean="0"/>
                        <a:t> discuss what you think will happen in Chapter Two of the story:</a:t>
                      </a:r>
                    </a:p>
                    <a:p>
                      <a:pPr algn="ctr"/>
                      <a:endParaRPr lang="en-GB" sz="1900" b="1" baseline="0" dirty="0" smtClean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1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212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Edgar</dc:creator>
  <cp:lastModifiedBy>Rachael Edgar</cp:lastModifiedBy>
  <cp:revision>2</cp:revision>
  <dcterms:created xsi:type="dcterms:W3CDTF">2016-06-22T05:21:06Z</dcterms:created>
  <dcterms:modified xsi:type="dcterms:W3CDTF">2016-07-19T12:51:19Z</dcterms:modified>
</cp:coreProperties>
</file>