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801600" cy="9601200" type="A3"/>
  <p:notesSz cx="9926638" cy="14355763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5050"/>
    <a:srgbClr val="CCCCFF"/>
    <a:srgbClr val="FF9933"/>
    <a:srgbClr val="FFFF66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20" d="100"/>
          <a:sy n="20" d="100"/>
        </p:scale>
        <p:origin x="-3036" y="-115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2FBE-1EA8-4918-84D7-437959CB89F1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4192-1199-4210-BCAC-DA7707F58A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945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2FBE-1EA8-4918-84D7-437959CB89F1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4192-1199-4210-BCAC-DA7707F58A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951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2FBE-1EA8-4918-84D7-437959CB89F1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4192-1199-4210-BCAC-DA7707F58A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99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2FBE-1EA8-4918-84D7-437959CB89F1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4192-1199-4210-BCAC-DA7707F58A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884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2FBE-1EA8-4918-84D7-437959CB89F1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4192-1199-4210-BCAC-DA7707F58A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080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2FBE-1EA8-4918-84D7-437959CB89F1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4192-1199-4210-BCAC-DA7707F58A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155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2FBE-1EA8-4918-84D7-437959CB89F1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4192-1199-4210-BCAC-DA7707F58A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063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2FBE-1EA8-4918-84D7-437959CB89F1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4192-1199-4210-BCAC-DA7707F58A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45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2FBE-1EA8-4918-84D7-437959CB89F1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4192-1199-4210-BCAC-DA7707F58A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06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2FBE-1EA8-4918-84D7-437959CB89F1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4192-1199-4210-BCAC-DA7707F58A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933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2FBE-1EA8-4918-84D7-437959CB89F1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4192-1199-4210-BCAC-DA7707F58A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917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92FBE-1EA8-4918-84D7-437959CB89F1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14192-1199-4210-BCAC-DA7707F58A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895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gif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137104" y="408111"/>
            <a:ext cx="3187919" cy="8784977"/>
          </a:xfrm>
          <a:prstGeom prst="rect">
            <a:avLst/>
          </a:prstGeom>
          <a:gradFill flip="none" rotWithShape="1">
            <a:gsLst>
              <a:gs pos="0">
                <a:srgbClr val="CCCCFF">
                  <a:shade val="30000"/>
                  <a:satMod val="115000"/>
                </a:srgbClr>
              </a:gs>
              <a:gs pos="50000">
                <a:srgbClr val="CCCCFF">
                  <a:shade val="67500"/>
                  <a:satMod val="115000"/>
                </a:srgbClr>
              </a:gs>
              <a:gs pos="100000">
                <a:srgbClr val="CCCCFF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  </a:t>
            </a:r>
            <a:br>
              <a:rPr lang="en-GB" sz="1200" dirty="0" smtClean="0">
                <a:solidFill>
                  <a:schemeClr val="tx1"/>
                </a:solidFill>
              </a:rPr>
            </a:br>
            <a:endParaRPr lang="en-GB" sz="1200" dirty="0" smtClean="0">
              <a:solidFill>
                <a:schemeClr val="tx1"/>
              </a:solidFill>
            </a:endParaRPr>
          </a:p>
          <a:p>
            <a:endParaRPr lang="en-GB" sz="1400" dirty="0" smtClean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288984"/>
              </p:ext>
            </p:extLst>
          </p:nvPr>
        </p:nvGraphicFramePr>
        <p:xfrm>
          <a:off x="9186507" y="425302"/>
          <a:ext cx="3138516" cy="8767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9258"/>
                <a:gridCol w="1569258"/>
              </a:tblGrid>
              <a:tr h="630281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Writing Techniques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630281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Short sentence for emphasis</a:t>
                      </a:r>
                      <a:endParaRPr lang="en-GB" sz="12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630281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Paragraph</a:t>
                      </a:r>
                      <a:r>
                        <a:rPr lang="en-GB" sz="1200" baseline="0" dirty="0" smtClean="0"/>
                        <a:t> length</a:t>
                      </a:r>
                      <a:endParaRPr lang="en-GB" sz="12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630281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Advanced punctuation</a:t>
                      </a:r>
                      <a:endParaRPr lang="en-GB" sz="12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690192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Starting</a:t>
                      </a:r>
                      <a:r>
                        <a:rPr lang="en-GB" sz="1200" baseline="0" dirty="0" smtClean="0"/>
                        <a:t> with different word types (verb, adjective, connective)</a:t>
                      </a:r>
                      <a:endParaRPr lang="en-GB" sz="12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630281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Verbs for connotation</a:t>
                      </a:r>
                      <a:endParaRPr lang="en-GB" sz="12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630281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Formality adjusted for effect</a:t>
                      </a:r>
                      <a:endParaRPr lang="en-GB" sz="12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630281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Connections</a:t>
                      </a:r>
                      <a:r>
                        <a:rPr lang="en-GB" sz="1200" baseline="0" dirty="0" smtClean="0"/>
                        <a:t> between paragraphs</a:t>
                      </a:r>
                      <a:endParaRPr lang="en-GB" sz="12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630281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Use of connectives</a:t>
                      </a:r>
                      <a:endParaRPr lang="en-GB" sz="1200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630281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Use of signposts</a:t>
                      </a:r>
                      <a:endParaRPr lang="en-GB" sz="1200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630281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Use</a:t>
                      </a:r>
                      <a:r>
                        <a:rPr lang="en-GB" sz="1200" baseline="0" dirty="0" smtClean="0"/>
                        <a:t> of phrase words</a:t>
                      </a:r>
                      <a:endParaRPr lang="en-GB" sz="1200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887390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Embedded subordinate clause</a:t>
                      </a:r>
                      <a:endParaRPr lang="en-GB" sz="1200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887390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Use of language techniques specialised to writing type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76986" y="190213"/>
            <a:ext cx="12342663" cy="9148762"/>
          </a:xfrm>
          <a:prstGeom prst="rect">
            <a:avLst/>
          </a:prstGeom>
          <a:noFill/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24136" y="408112"/>
            <a:ext cx="3600400" cy="424847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Writing or Creating Language</a:t>
            </a:r>
          </a:p>
          <a:p>
            <a:pPr algn="ctr"/>
            <a:endParaRPr lang="en-GB" sz="12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grammatical sentence needs a verb and a thing doing the verb (subject). </a:t>
            </a:r>
          </a:p>
          <a:p>
            <a:endParaRPr lang="en-GB" sz="12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idea that you write needs an active verb – this forms a clause.  </a:t>
            </a:r>
          </a:p>
          <a:p>
            <a:endParaRPr lang="en-GB" sz="12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clause must be connected with a connective/conjunctive. </a:t>
            </a:r>
          </a:p>
          <a:p>
            <a:endParaRPr lang="en-GB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these connectives to see if your clauses are connected. </a:t>
            </a:r>
          </a:p>
          <a:p>
            <a:r>
              <a:rPr lang="en-GB" sz="12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Connective Words</a:t>
            </a:r>
          </a:p>
          <a:p>
            <a:endParaRPr lang="en-GB" sz="12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because, and, so</a:t>
            </a:r>
          </a:p>
          <a:p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after, before, while, since, as,  until, when, if,  after</a:t>
            </a:r>
            <a:endParaRPr lang="en-GB" sz="12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although, despite, but</a:t>
            </a:r>
          </a:p>
          <a:p>
            <a:pPr algn="ctr"/>
            <a:r>
              <a:rPr lang="en-GB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GB" sz="12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4136" y="4764592"/>
            <a:ext cx="2448272" cy="4428496"/>
          </a:xfrm>
          <a:prstGeom prst="rect">
            <a:avLst/>
          </a:prstGeom>
          <a:gradFill flip="none" rotWithShape="1">
            <a:gsLst>
              <a:gs pos="0">
                <a:srgbClr val="CCFF33">
                  <a:tint val="66000"/>
                  <a:satMod val="160000"/>
                </a:srgbClr>
              </a:gs>
              <a:gs pos="50000">
                <a:srgbClr val="CCFF33">
                  <a:tint val="44500"/>
                  <a:satMod val="160000"/>
                </a:srgbClr>
              </a:gs>
              <a:gs pos="100000">
                <a:srgbClr val="CCFF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 smtClean="0">
                <a:solidFill>
                  <a:schemeClr val="tx1"/>
                </a:solidFill>
              </a:rPr>
              <a:t>Starting sentences </a:t>
            </a:r>
            <a:br>
              <a:rPr lang="en-GB" sz="1200" b="1" dirty="0" smtClean="0">
                <a:solidFill>
                  <a:schemeClr val="tx1"/>
                </a:solidFill>
              </a:rPr>
            </a:br>
            <a:r>
              <a:rPr lang="en-GB" sz="1200" b="1" dirty="0" smtClean="0">
                <a:solidFill>
                  <a:schemeClr val="tx1"/>
                </a:solidFill>
              </a:rPr>
              <a:t>1) Nouns or determiners (most common, neutral emphasis)</a:t>
            </a:r>
          </a:p>
          <a:p>
            <a:r>
              <a:rPr lang="en-GB" sz="1200" dirty="0" smtClean="0">
                <a:solidFill>
                  <a:schemeClr val="tx1"/>
                </a:solidFill>
              </a:rPr>
              <a:t>The man walked down the street</a:t>
            </a:r>
          </a:p>
          <a:p>
            <a:endParaRPr lang="en-GB" sz="1200" dirty="0" smtClean="0">
              <a:solidFill>
                <a:schemeClr val="tx1"/>
              </a:solidFill>
            </a:endParaRPr>
          </a:p>
          <a:p>
            <a:r>
              <a:rPr lang="en-GB" sz="1200" b="1" dirty="0" smtClean="0">
                <a:solidFill>
                  <a:schemeClr val="tx1"/>
                </a:solidFill>
              </a:rPr>
              <a:t>2) Verb -</a:t>
            </a:r>
            <a:r>
              <a:rPr lang="en-GB" sz="1200" b="1" dirty="0" err="1" smtClean="0">
                <a:solidFill>
                  <a:schemeClr val="tx1"/>
                </a:solidFill>
              </a:rPr>
              <a:t>ing</a:t>
            </a:r>
            <a:r>
              <a:rPr lang="en-GB" sz="1200" b="1" dirty="0" smtClean="0">
                <a:solidFill>
                  <a:schemeClr val="tx1"/>
                </a:solidFill>
              </a:rPr>
              <a:t> or –</a:t>
            </a:r>
            <a:r>
              <a:rPr lang="en-GB" sz="1200" b="1" dirty="0" err="1" smtClean="0">
                <a:solidFill>
                  <a:schemeClr val="tx1"/>
                </a:solidFill>
              </a:rPr>
              <a:t>ed</a:t>
            </a:r>
            <a:r>
              <a:rPr lang="en-GB" sz="1200" b="1" dirty="0" smtClean="0">
                <a:solidFill>
                  <a:schemeClr val="tx1"/>
                </a:solidFill>
              </a:rPr>
              <a:t> (emphasising action)</a:t>
            </a:r>
          </a:p>
          <a:p>
            <a:r>
              <a:rPr lang="en-GB" sz="1200" dirty="0" smtClean="0">
                <a:solidFill>
                  <a:schemeClr val="tx1"/>
                </a:solidFill>
              </a:rPr>
              <a:t>Fleeing from the man, he tripped. </a:t>
            </a:r>
          </a:p>
          <a:p>
            <a:r>
              <a:rPr lang="en-GB" sz="1200" dirty="0" smtClean="0">
                <a:solidFill>
                  <a:schemeClr val="tx1"/>
                </a:solidFill>
              </a:rPr>
              <a:t>Worried about tripping, he bumped into his wife. </a:t>
            </a:r>
          </a:p>
          <a:p>
            <a:endParaRPr lang="en-GB" sz="1200" dirty="0" smtClean="0">
              <a:solidFill>
                <a:schemeClr val="tx1"/>
              </a:solidFill>
            </a:endParaRPr>
          </a:p>
          <a:p>
            <a:r>
              <a:rPr lang="en-GB" sz="1200" b="1" dirty="0" smtClean="0">
                <a:solidFill>
                  <a:schemeClr val="tx1"/>
                </a:solidFill>
              </a:rPr>
              <a:t>3) Adjective (emphasising description) </a:t>
            </a:r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dirty="0" smtClean="0">
                <a:solidFill>
                  <a:schemeClr val="tx1"/>
                </a:solidFill>
              </a:rPr>
              <a:t>Unwashed pavements stretched ahead on the street. </a:t>
            </a:r>
          </a:p>
          <a:p>
            <a:endParaRPr lang="en-GB" sz="1200" dirty="0" smtClean="0">
              <a:solidFill>
                <a:schemeClr val="tx1"/>
              </a:solidFill>
            </a:endParaRPr>
          </a:p>
          <a:p>
            <a:r>
              <a:rPr lang="en-GB" sz="1200" b="1" dirty="0" smtClean="0">
                <a:solidFill>
                  <a:schemeClr val="tx1"/>
                </a:solidFill>
              </a:rPr>
              <a:t>4) </a:t>
            </a:r>
            <a:r>
              <a:rPr lang="en-GB" sz="1200" b="1" dirty="0">
                <a:solidFill>
                  <a:schemeClr val="tx1"/>
                </a:solidFill>
              </a:rPr>
              <a:t>A</a:t>
            </a:r>
            <a:r>
              <a:rPr lang="en-GB" sz="1200" b="1" dirty="0" smtClean="0">
                <a:solidFill>
                  <a:schemeClr val="tx1"/>
                </a:solidFill>
              </a:rPr>
              <a:t>dverb -</a:t>
            </a:r>
            <a:r>
              <a:rPr lang="en-GB" sz="1200" b="1" dirty="0" err="1" smtClean="0">
                <a:solidFill>
                  <a:schemeClr val="tx1"/>
                </a:solidFill>
              </a:rPr>
              <a:t>ly</a:t>
            </a:r>
            <a:r>
              <a:rPr lang="en-GB" sz="1200" b="1" dirty="0" smtClean="0">
                <a:solidFill>
                  <a:schemeClr val="tx1"/>
                </a:solidFill>
              </a:rPr>
              <a:t> word (emphasising action)</a:t>
            </a:r>
          </a:p>
          <a:p>
            <a:r>
              <a:rPr lang="en-GB" sz="1200" dirty="0" smtClean="0">
                <a:solidFill>
                  <a:schemeClr val="tx1"/>
                </a:solidFill>
              </a:rPr>
              <a:t>Joyfully skipping up the street. </a:t>
            </a:r>
          </a:p>
          <a:p>
            <a:endParaRPr lang="en-GB" sz="1200" dirty="0" smtClean="0">
              <a:solidFill>
                <a:schemeClr val="tx1"/>
              </a:solidFill>
            </a:endParaRPr>
          </a:p>
          <a:p>
            <a:r>
              <a:rPr lang="en-GB" sz="1200" b="1" dirty="0" smtClean="0">
                <a:solidFill>
                  <a:schemeClr val="tx1"/>
                </a:solidFill>
              </a:rPr>
              <a:t>5</a:t>
            </a:r>
            <a:r>
              <a:rPr lang="en-GB" sz="1200" b="1" dirty="0">
                <a:solidFill>
                  <a:schemeClr val="tx1"/>
                </a:solidFill>
              </a:rPr>
              <a:t>) </a:t>
            </a:r>
            <a:r>
              <a:rPr lang="en-GB" sz="1200" b="1" dirty="0" smtClean="0">
                <a:solidFill>
                  <a:schemeClr val="tx1"/>
                </a:solidFill>
              </a:rPr>
              <a:t>Connective or signpost (emphasising relationships) </a:t>
            </a:r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As he walked, he whistled</a:t>
            </a:r>
            <a:r>
              <a:rPr lang="en-GB" sz="1200" dirty="0" smtClean="0">
                <a:solidFill>
                  <a:schemeClr val="tx1"/>
                </a:solidFill>
              </a:rPr>
              <a:t>.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44816" y="376906"/>
            <a:ext cx="2520280" cy="4279677"/>
          </a:xfrm>
          <a:prstGeom prst="rect">
            <a:avLst/>
          </a:prstGeom>
          <a:gradFill flip="none" rotWithShape="1">
            <a:gsLst>
              <a:gs pos="0">
                <a:srgbClr val="FF5050">
                  <a:tint val="66000"/>
                  <a:satMod val="160000"/>
                </a:srgbClr>
              </a:gs>
              <a:gs pos="50000">
                <a:srgbClr val="FF5050">
                  <a:tint val="44500"/>
                  <a:satMod val="160000"/>
                </a:srgbClr>
              </a:gs>
              <a:gs pos="100000">
                <a:srgbClr val="FF505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</a:rPr>
              <a:t>Writing to Persuade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 smtClean="0">
                <a:solidFill>
                  <a:schemeClr val="tx1"/>
                </a:solidFill>
              </a:rPr>
              <a:t/>
            </a:r>
            <a:br>
              <a:rPr lang="en-GB" sz="1200" dirty="0" smtClean="0">
                <a:solidFill>
                  <a:schemeClr val="tx1"/>
                </a:solidFill>
              </a:rPr>
            </a:br>
            <a:r>
              <a:rPr lang="en-GB" sz="1200" dirty="0" smtClean="0">
                <a:solidFill>
                  <a:schemeClr val="tx1"/>
                </a:solidFill>
              </a:rPr>
              <a:t>A Slow Fat Tortoise Overtakes Every Racing Hare In Style!</a:t>
            </a:r>
          </a:p>
          <a:p>
            <a:endParaRPr lang="en-GB" sz="1200" u="sng" dirty="0">
              <a:solidFill>
                <a:schemeClr val="tx1"/>
              </a:solidFill>
            </a:endParaRPr>
          </a:p>
          <a:p>
            <a:r>
              <a:rPr lang="en-GB" sz="1200" i="1" dirty="0" smtClean="0">
                <a:solidFill>
                  <a:schemeClr val="tx1"/>
                </a:solidFill>
              </a:rPr>
              <a:t>Adjectives/Alliteration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Statistics/Superlatives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Facts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Tripartite List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Opinions/Oxymoron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Emotive Language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Rhetoric/Repetition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Hyperbole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Imagery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Second Guessing</a:t>
            </a:r>
            <a:endParaRPr lang="en-GB" sz="1200" i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68552" y="408112"/>
            <a:ext cx="2279766" cy="424847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</a:rPr>
              <a:t>Writing to Describe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 smtClean="0">
                <a:solidFill>
                  <a:schemeClr val="tx1"/>
                </a:solidFill>
              </a:rPr>
              <a:t>A Fat </a:t>
            </a:r>
            <a:r>
              <a:rPr lang="en-GB" sz="1200" dirty="0">
                <a:solidFill>
                  <a:schemeClr val="tx1"/>
                </a:solidFill>
              </a:rPr>
              <a:t>H</a:t>
            </a:r>
            <a:r>
              <a:rPr lang="en-GB" sz="1200" dirty="0" smtClean="0">
                <a:solidFill>
                  <a:schemeClr val="tx1"/>
                </a:solidFill>
              </a:rPr>
              <a:t>ungry </a:t>
            </a:r>
            <a:r>
              <a:rPr lang="en-GB" sz="1200" dirty="0">
                <a:solidFill>
                  <a:schemeClr val="tx1"/>
                </a:solidFill>
              </a:rPr>
              <a:t>O</a:t>
            </a:r>
            <a:r>
              <a:rPr lang="en-GB" sz="1200" dirty="0" smtClean="0">
                <a:solidFill>
                  <a:schemeClr val="tx1"/>
                </a:solidFill>
              </a:rPr>
              <a:t>gre </a:t>
            </a:r>
            <a:r>
              <a:rPr lang="en-GB" sz="1200" dirty="0">
                <a:solidFill>
                  <a:schemeClr val="tx1"/>
                </a:solidFill>
              </a:rPr>
              <a:t>M</a:t>
            </a:r>
            <a:r>
              <a:rPr lang="en-GB" sz="1200" dirty="0" smtClean="0">
                <a:solidFill>
                  <a:schemeClr val="tx1"/>
                </a:solidFill>
              </a:rPr>
              <a:t>ust </a:t>
            </a:r>
            <a:r>
              <a:rPr lang="en-GB" sz="1200" dirty="0">
                <a:solidFill>
                  <a:schemeClr val="tx1"/>
                </a:solidFill>
              </a:rPr>
              <a:t>S</a:t>
            </a:r>
            <a:r>
              <a:rPr lang="en-GB" sz="1200" dirty="0" smtClean="0">
                <a:solidFill>
                  <a:schemeClr val="tx1"/>
                </a:solidFill>
              </a:rPr>
              <a:t>top </a:t>
            </a:r>
            <a:r>
              <a:rPr lang="en-GB" sz="1200" dirty="0">
                <a:solidFill>
                  <a:schemeClr val="tx1"/>
                </a:solidFill>
              </a:rPr>
              <a:t>E</a:t>
            </a:r>
            <a:r>
              <a:rPr lang="en-GB" sz="1200" dirty="0" smtClean="0">
                <a:solidFill>
                  <a:schemeClr val="tx1"/>
                </a:solidFill>
              </a:rPr>
              <a:t>ating innocent </a:t>
            </a:r>
            <a:r>
              <a:rPr lang="en-GB" sz="1200" dirty="0">
                <a:solidFill>
                  <a:schemeClr val="tx1"/>
                </a:solidFill>
              </a:rPr>
              <a:t>P</a:t>
            </a:r>
            <a:r>
              <a:rPr lang="en-GB" sz="1200" dirty="0" smtClean="0">
                <a:solidFill>
                  <a:schemeClr val="tx1"/>
                </a:solidFill>
              </a:rPr>
              <a:t>eople. </a:t>
            </a:r>
          </a:p>
          <a:p>
            <a:endParaRPr lang="en-GB" sz="1200" i="1" dirty="0">
              <a:solidFill>
                <a:schemeClr val="tx1"/>
              </a:solidFill>
            </a:endParaRPr>
          </a:p>
          <a:p>
            <a:r>
              <a:rPr lang="en-GB" sz="1200" i="1" dirty="0" err="1" smtClean="0">
                <a:solidFill>
                  <a:schemeClr val="tx1"/>
                </a:solidFill>
              </a:rPr>
              <a:t>Adjctives</a:t>
            </a:r>
            <a:r>
              <a:rPr lang="en-GB" sz="1200" i="1" dirty="0" smtClean="0">
                <a:solidFill>
                  <a:schemeClr val="tx1"/>
                </a:solidFill>
              </a:rPr>
              <a:t>/</a:t>
            </a:r>
            <a:r>
              <a:rPr lang="en-GB" sz="1200" i="1" dirty="0" err="1" smtClean="0">
                <a:solidFill>
                  <a:schemeClr val="tx1"/>
                </a:solidFill>
              </a:rPr>
              <a:t>Alliiteration</a:t>
            </a:r>
            <a:endParaRPr lang="en-GB" sz="1200" i="1" dirty="0" smtClean="0">
              <a:solidFill>
                <a:schemeClr val="tx1"/>
              </a:solidFill>
            </a:endParaRPr>
          </a:p>
          <a:p>
            <a:r>
              <a:rPr lang="en-GB" sz="1200" i="1" dirty="0" smtClean="0">
                <a:solidFill>
                  <a:schemeClr val="tx1"/>
                </a:solidFill>
              </a:rPr>
              <a:t>Five senses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Hyperbole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Onomatopoeia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Metaphor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Simile/Superlative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Emotive Language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Idiom</a:t>
            </a:r>
          </a:p>
          <a:p>
            <a:r>
              <a:rPr lang="en-GB" sz="1200" i="1" dirty="0" smtClean="0">
                <a:solidFill>
                  <a:schemeClr val="tx1"/>
                </a:solidFill>
              </a:rPr>
              <a:t>Personification</a:t>
            </a:r>
            <a:endParaRPr lang="en-GB" sz="1200" i="1" dirty="0">
              <a:solidFill>
                <a:schemeClr val="tx1"/>
              </a:solidFill>
            </a:endParaRPr>
          </a:p>
          <a:p>
            <a:endParaRPr lang="en-GB" sz="1200" i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44816" y="4764594"/>
            <a:ext cx="2520280" cy="4428494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Advanced Punctuation</a:t>
            </a:r>
            <a:br>
              <a:rPr lang="en-GB" sz="1200" b="1" dirty="0">
                <a:solidFill>
                  <a:schemeClr val="tx1"/>
                </a:solidFill>
              </a:rPr>
            </a:br>
            <a:r>
              <a:rPr lang="en-GB" sz="1200" b="1" dirty="0" smtClean="0">
                <a:solidFill>
                  <a:schemeClr val="tx1"/>
                </a:solidFill>
              </a:rPr>
              <a:t>; </a:t>
            </a:r>
            <a:r>
              <a:rPr lang="en-GB" sz="1200" b="1" i="1" dirty="0">
                <a:solidFill>
                  <a:schemeClr val="tx1"/>
                </a:solidFill>
              </a:rPr>
              <a:t>semi-colon</a:t>
            </a:r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connects two ideas of equal importance</a:t>
            </a:r>
          </a:p>
          <a:p>
            <a:r>
              <a:rPr lang="en-GB" sz="1200" b="1" dirty="0" smtClean="0">
                <a:solidFill>
                  <a:schemeClr val="tx1"/>
                </a:solidFill>
              </a:rPr>
              <a:t/>
            </a:r>
            <a:br>
              <a:rPr lang="en-GB" sz="1200" b="1" dirty="0" smtClean="0">
                <a:solidFill>
                  <a:schemeClr val="tx1"/>
                </a:solidFill>
              </a:rPr>
            </a:br>
            <a:r>
              <a:rPr lang="en-GB" sz="1200" b="1" dirty="0" smtClean="0">
                <a:solidFill>
                  <a:schemeClr val="tx1"/>
                </a:solidFill>
              </a:rPr>
              <a:t>: </a:t>
            </a:r>
            <a:r>
              <a:rPr lang="en-GB" sz="1200" b="1" dirty="0">
                <a:solidFill>
                  <a:schemeClr val="tx1"/>
                </a:solidFill>
              </a:rPr>
              <a:t>colon</a:t>
            </a:r>
            <a:r>
              <a:rPr lang="en-GB" sz="1200" dirty="0">
                <a:solidFill>
                  <a:schemeClr val="tx1"/>
                </a:solidFill>
              </a:rPr>
              <a:t/>
            </a:r>
            <a:br>
              <a:rPr lang="en-GB" sz="1200" dirty="0">
                <a:solidFill>
                  <a:schemeClr val="tx1"/>
                </a:solidFill>
              </a:rPr>
            </a:br>
            <a:r>
              <a:rPr lang="en-GB" sz="1200" dirty="0">
                <a:solidFill>
                  <a:schemeClr val="tx1"/>
                </a:solidFill>
              </a:rPr>
              <a:t>connects two ideas, the second one is more important</a:t>
            </a:r>
          </a:p>
          <a:p>
            <a:r>
              <a:rPr lang="en-GB" sz="1200" b="1" dirty="0" smtClean="0">
                <a:solidFill>
                  <a:schemeClr val="tx1"/>
                </a:solidFill>
              </a:rPr>
              <a:t/>
            </a:r>
            <a:br>
              <a:rPr lang="en-GB" sz="1200" b="1" dirty="0" smtClean="0">
                <a:solidFill>
                  <a:schemeClr val="tx1"/>
                </a:solidFill>
              </a:rPr>
            </a:br>
            <a:r>
              <a:rPr lang="en-GB" sz="1200" b="1" dirty="0" smtClean="0">
                <a:solidFill>
                  <a:schemeClr val="tx1"/>
                </a:solidFill>
              </a:rPr>
              <a:t>() brackets </a:t>
            </a:r>
            <a:r>
              <a:rPr lang="en-GB" sz="1200" b="1" dirty="0">
                <a:solidFill>
                  <a:schemeClr val="tx1"/>
                </a:solidFill>
              </a:rPr>
              <a:t/>
            </a:r>
            <a:br>
              <a:rPr lang="en-GB" sz="1200" b="1" dirty="0">
                <a:solidFill>
                  <a:schemeClr val="tx1"/>
                </a:solidFill>
              </a:rPr>
            </a:br>
            <a:r>
              <a:rPr lang="en-GB" sz="1200" dirty="0">
                <a:solidFill>
                  <a:schemeClr val="tx1"/>
                </a:solidFill>
              </a:rPr>
              <a:t>attaches detail to an idea in a sentence </a:t>
            </a:r>
            <a:r>
              <a:rPr lang="en-GB" sz="1200" dirty="0" smtClean="0">
                <a:solidFill>
                  <a:schemeClr val="tx1"/>
                </a:solidFill>
              </a:rPr>
              <a:t>– emphasises connotation</a:t>
            </a:r>
            <a:r>
              <a:rPr lang="en-GB" sz="1200" dirty="0">
                <a:solidFill>
                  <a:schemeClr val="tx1"/>
                </a:solidFill>
              </a:rPr>
              <a:t/>
            </a:r>
            <a:br>
              <a:rPr lang="en-GB" sz="1200" dirty="0">
                <a:solidFill>
                  <a:schemeClr val="tx1"/>
                </a:solidFill>
              </a:rPr>
            </a:br>
            <a:r>
              <a:rPr lang="en-GB" sz="1200" dirty="0" smtClean="0">
                <a:solidFill>
                  <a:schemeClr val="tx1"/>
                </a:solidFill>
              </a:rPr>
              <a:t/>
            </a:r>
            <a:br>
              <a:rPr lang="en-GB" sz="1200" dirty="0" smtClean="0">
                <a:solidFill>
                  <a:schemeClr val="tx1"/>
                </a:solidFill>
              </a:rPr>
            </a:br>
            <a:r>
              <a:rPr lang="en-GB" sz="1200" b="1" dirty="0" smtClean="0">
                <a:solidFill>
                  <a:schemeClr val="tx1"/>
                </a:solidFill>
              </a:rPr>
              <a:t>! </a:t>
            </a:r>
            <a:r>
              <a:rPr lang="en-GB" sz="1200" b="1" dirty="0">
                <a:solidFill>
                  <a:schemeClr val="tx1"/>
                </a:solidFill>
              </a:rPr>
              <a:t>exclamation </a:t>
            </a:r>
            <a:r>
              <a:rPr lang="en-GB" sz="1200" b="1" dirty="0" smtClean="0">
                <a:solidFill>
                  <a:schemeClr val="tx1"/>
                </a:solidFill>
              </a:rPr>
              <a:t>mark</a:t>
            </a:r>
            <a:br>
              <a:rPr lang="en-GB" sz="1200" b="1" dirty="0" smtClean="0">
                <a:solidFill>
                  <a:schemeClr val="tx1"/>
                </a:solidFill>
              </a:rPr>
            </a:br>
            <a:r>
              <a:rPr lang="en-GB" sz="1200" dirty="0" smtClean="0">
                <a:solidFill>
                  <a:schemeClr val="tx1"/>
                </a:solidFill>
              </a:rPr>
              <a:t>emphasises the connotations of a word over other words 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 smtClean="0">
                <a:solidFill>
                  <a:schemeClr val="tx1"/>
                </a:solidFill>
              </a:rPr>
              <a:t>? Question mark</a:t>
            </a:r>
            <a:br>
              <a:rPr lang="en-GB" sz="1200" b="1" dirty="0" smtClean="0">
                <a:solidFill>
                  <a:schemeClr val="tx1"/>
                </a:solidFill>
              </a:rPr>
            </a:br>
            <a:r>
              <a:rPr lang="en-GB" sz="1200" dirty="0" smtClean="0">
                <a:solidFill>
                  <a:schemeClr val="tx1"/>
                </a:solidFill>
              </a:rPr>
              <a:t>requires the reader to interact (agree or disagree) with your idea</a:t>
            </a:r>
          </a:p>
          <a:p>
            <a:r>
              <a:rPr lang="en-GB" sz="1200" dirty="0" smtClean="0">
                <a:solidFill>
                  <a:schemeClr val="tx1"/>
                </a:solidFill>
              </a:rPr>
              <a:t/>
            </a:r>
            <a:br>
              <a:rPr lang="en-GB" sz="1200" dirty="0" smtClean="0">
                <a:solidFill>
                  <a:schemeClr val="tx1"/>
                </a:solidFill>
              </a:rPr>
            </a:br>
            <a:r>
              <a:rPr lang="en-GB" sz="1200" b="1" dirty="0" smtClean="0">
                <a:solidFill>
                  <a:schemeClr val="tx1"/>
                </a:solidFill>
              </a:rPr>
              <a:t>- hyphen</a:t>
            </a:r>
          </a:p>
          <a:p>
            <a:r>
              <a:rPr lang="en-GB" sz="1200" dirty="0" smtClean="0">
                <a:solidFill>
                  <a:schemeClr val="tx1"/>
                </a:solidFill>
              </a:rPr>
              <a:t>Attaches an idea to end of a sentence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16426" y="6456784"/>
            <a:ext cx="3431892" cy="273630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Paragraph Length and organisation</a:t>
            </a:r>
          </a:p>
          <a:p>
            <a:endParaRPr lang="en-GB" sz="1100" dirty="0">
              <a:solidFill>
                <a:schemeClr val="tx1"/>
              </a:solidFill>
            </a:endParaRPr>
          </a:p>
          <a:p>
            <a:r>
              <a:rPr lang="en-GB" sz="1100" dirty="0" smtClean="0">
                <a:solidFill>
                  <a:schemeClr val="tx1"/>
                </a:solidFill>
              </a:rPr>
              <a:t>Short Paragraph 1-3 sentences (used to emphasise an idea) </a:t>
            </a:r>
            <a:br>
              <a:rPr lang="en-GB" sz="1100" dirty="0" smtClean="0">
                <a:solidFill>
                  <a:schemeClr val="tx1"/>
                </a:solidFill>
              </a:rPr>
            </a:br>
            <a:r>
              <a:rPr lang="en-GB" sz="1100" dirty="0" smtClean="0">
                <a:solidFill>
                  <a:schemeClr val="tx1"/>
                </a:solidFill>
              </a:rPr>
              <a:t/>
            </a:r>
            <a:br>
              <a:rPr lang="en-GB" sz="1100" dirty="0" smtClean="0">
                <a:solidFill>
                  <a:schemeClr val="tx1"/>
                </a:solidFill>
              </a:rPr>
            </a:br>
            <a:r>
              <a:rPr lang="en-GB" sz="1100" dirty="0" smtClean="0">
                <a:solidFill>
                  <a:schemeClr val="tx1"/>
                </a:solidFill>
              </a:rPr>
              <a:t>Common Paragraph 3-5 sentences (balance between pace and description) </a:t>
            </a:r>
            <a:br>
              <a:rPr lang="en-GB" sz="1100" dirty="0" smtClean="0">
                <a:solidFill>
                  <a:schemeClr val="tx1"/>
                </a:solidFill>
              </a:rPr>
            </a:br>
            <a:r>
              <a:rPr lang="en-GB" sz="1100" dirty="0" smtClean="0">
                <a:solidFill>
                  <a:schemeClr val="tx1"/>
                </a:solidFill>
              </a:rPr>
              <a:t/>
            </a:r>
            <a:br>
              <a:rPr lang="en-GB" sz="1100" dirty="0" smtClean="0">
                <a:solidFill>
                  <a:schemeClr val="tx1"/>
                </a:solidFill>
              </a:rPr>
            </a:br>
            <a:r>
              <a:rPr lang="en-GB" sz="1100" dirty="0" smtClean="0">
                <a:solidFill>
                  <a:schemeClr val="tx1"/>
                </a:solidFill>
              </a:rPr>
              <a:t>Long Paragraph 5-8+ sentences (used to develop description or narrative) </a:t>
            </a:r>
          </a:p>
          <a:p>
            <a:endParaRPr lang="en-GB" sz="1100" dirty="0">
              <a:solidFill>
                <a:schemeClr val="tx1"/>
              </a:solidFill>
            </a:endParaRPr>
          </a:p>
          <a:p>
            <a:r>
              <a:rPr lang="en-GB" sz="1100" dirty="0" smtClean="0">
                <a:solidFill>
                  <a:schemeClr val="tx1"/>
                </a:solidFill>
              </a:rPr>
              <a:t>The less sentences in a paragraph, the more emphasis is given to each individual sentence. </a:t>
            </a:r>
            <a:br>
              <a:rPr lang="en-GB" sz="1100" dirty="0" smtClean="0">
                <a:solidFill>
                  <a:schemeClr val="tx1"/>
                </a:solidFill>
              </a:rPr>
            </a:b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16425" y="4764594"/>
            <a:ext cx="3431893" cy="1620182"/>
          </a:xfrm>
          <a:prstGeom prst="rect">
            <a:avLst/>
          </a:prstGeom>
          <a:gradFill flip="none" rotWithShape="1">
            <a:gsLst>
              <a:gs pos="0">
                <a:srgbClr val="FF9933">
                  <a:tint val="66000"/>
                  <a:satMod val="160000"/>
                </a:srgbClr>
              </a:gs>
              <a:gs pos="50000">
                <a:srgbClr val="FF9933">
                  <a:tint val="44500"/>
                  <a:satMod val="160000"/>
                </a:srgbClr>
              </a:gs>
              <a:gs pos="100000">
                <a:srgbClr val="FF9933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 dirty="0">
              <a:solidFill>
                <a:schemeClr val="tx1"/>
              </a:solidFill>
            </a:endParaRPr>
          </a:p>
          <a:p>
            <a:r>
              <a:rPr lang="en-GB" sz="1100" u="sng" dirty="0">
                <a:solidFill>
                  <a:schemeClr val="tx1"/>
                </a:solidFill>
              </a:rPr>
              <a:t>Example Phrase Words</a:t>
            </a:r>
          </a:p>
          <a:p>
            <a:endParaRPr lang="en-GB" sz="1200" u="sng" dirty="0">
              <a:solidFill>
                <a:schemeClr val="tx1"/>
              </a:solidFill>
            </a:endParaRP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that, which, with, from, who, of, for, the</a:t>
            </a:r>
          </a:p>
          <a:p>
            <a:r>
              <a:rPr lang="en-GB" sz="1400" b="1" dirty="0">
                <a:solidFill>
                  <a:schemeClr val="tx1"/>
                </a:solidFill>
              </a:rPr>
              <a:t>-</a:t>
            </a:r>
            <a:r>
              <a:rPr lang="en-GB" sz="1400" b="1" dirty="0" err="1">
                <a:solidFill>
                  <a:schemeClr val="tx1"/>
                </a:solidFill>
              </a:rPr>
              <a:t>ing</a:t>
            </a:r>
            <a:r>
              <a:rPr lang="en-GB" sz="1400" b="1" dirty="0">
                <a:solidFill>
                  <a:schemeClr val="tx1"/>
                </a:solidFill>
              </a:rPr>
              <a:t> </a:t>
            </a:r>
            <a:r>
              <a:rPr lang="en-GB" sz="1400" dirty="0">
                <a:solidFill>
                  <a:schemeClr val="tx1"/>
                </a:solidFill>
              </a:rPr>
              <a:t>words</a:t>
            </a:r>
            <a:r>
              <a:rPr lang="en-GB" sz="1100" dirty="0">
                <a:solidFill>
                  <a:schemeClr val="tx1"/>
                </a:solidFill>
              </a:rPr>
              <a:t>, e.g. runni</a:t>
            </a:r>
            <a:r>
              <a:rPr lang="en-GB" sz="1100" u="sng" dirty="0">
                <a:solidFill>
                  <a:schemeClr val="tx1"/>
                </a:solidFill>
              </a:rPr>
              <a:t>ng</a:t>
            </a:r>
            <a:r>
              <a:rPr lang="en-GB" sz="1100" dirty="0">
                <a:solidFill>
                  <a:schemeClr val="tx1"/>
                </a:solidFill>
              </a:rPr>
              <a:t> across the road</a:t>
            </a:r>
          </a:p>
          <a:p>
            <a:r>
              <a:rPr lang="en-GB" sz="1100" b="1" dirty="0">
                <a:solidFill>
                  <a:schemeClr val="tx1"/>
                </a:solidFill>
              </a:rPr>
              <a:t>-</a:t>
            </a:r>
            <a:r>
              <a:rPr lang="en-GB" sz="1400" b="1" dirty="0" err="1">
                <a:solidFill>
                  <a:schemeClr val="tx1"/>
                </a:solidFill>
              </a:rPr>
              <a:t>ed</a:t>
            </a:r>
            <a:r>
              <a:rPr lang="en-GB" sz="1400" dirty="0">
                <a:solidFill>
                  <a:schemeClr val="tx1"/>
                </a:solidFill>
              </a:rPr>
              <a:t> words</a:t>
            </a:r>
            <a:r>
              <a:rPr lang="en-GB" sz="1100" dirty="0">
                <a:solidFill>
                  <a:schemeClr val="tx1"/>
                </a:solidFill>
              </a:rPr>
              <a:t>,  e.g. cover</a:t>
            </a:r>
            <a:r>
              <a:rPr lang="en-GB" sz="1100" u="sng" dirty="0">
                <a:solidFill>
                  <a:schemeClr val="tx1"/>
                </a:solidFill>
              </a:rPr>
              <a:t>ed</a:t>
            </a:r>
            <a:r>
              <a:rPr lang="en-GB" sz="1100" dirty="0">
                <a:solidFill>
                  <a:schemeClr val="tx1"/>
                </a:solidFill>
              </a:rPr>
              <a:t> in snow</a:t>
            </a:r>
          </a:p>
          <a:p>
            <a:r>
              <a:rPr lang="en-GB" sz="1400" b="1" dirty="0">
                <a:solidFill>
                  <a:schemeClr val="tx1"/>
                </a:solidFill>
              </a:rPr>
              <a:t>-</a:t>
            </a:r>
            <a:r>
              <a:rPr lang="en-GB" sz="1400" b="1" dirty="0" err="1">
                <a:solidFill>
                  <a:schemeClr val="tx1"/>
                </a:solidFill>
              </a:rPr>
              <a:t>ly</a:t>
            </a:r>
            <a:r>
              <a:rPr lang="en-GB" sz="1400" b="1" dirty="0">
                <a:solidFill>
                  <a:schemeClr val="tx1"/>
                </a:solidFill>
              </a:rPr>
              <a:t> </a:t>
            </a:r>
            <a:r>
              <a:rPr lang="en-GB" sz="1100" dirty="0">
                <a:solidFill>
                  <a:schemeClr val="tx1"/>
                </a:solidFill>
              </a:rPr>
              <a:t>words, </a:t>
            </a:r>
            <a:r>
              <a:rPr lang="en-GB" sz="1100" dirty="0" err="1">
                <a:solidFill>
                  <a:schemeClr val="tx1"/>
                </a:solidFill>
              </a:rPr>
              <a:t>e..g</a:t>
            </a:r>
            <a:r>
              <a:rPr lang="en-GB" sz="1100" dirty="0">
                <a:solidFill>
                  <a:schemeClr val="tx1"/>
                </a:solidFill>
              </a:rPr>
              <a:t> cautious</a:t>
            </a:r>
            <a:r>
              <a:rPr lang="en-GB" sz="1100" u="sng" dirty="0">
                <a:solidFill>
                  <a:schemeClr val="tx1"/>
                </a:solidFill>
              </a:rPr>
              <a:t>ly</a:t>
            </a:r>
            <a:r>
              <a:rPr lang="en-GB" sz="1100" dirty="0">
                <a:solidFill>
                  <a:schemeClr val="tx1"/>
                </a:solidFill>
              </a:rPr>
              <a:t> inching forward</a:t>
            </a:r>
          </a:p>
        </p:txBody>
      </p:sp>
      <p:pic>
        <p:nvPicPr>
          <p:cNvPr id="1028" name="Picture 4" descr="http://upload.wikimedia.org/wikipedia/commons/thumb/a/ae/HandelVar_Var01.jpg/400px-HandelVar_Var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84"/>
          <a:stretch/>
        </p:blipFill>
        <p:spPr bwMode="auto">
          <a:xfrm>
            <a:off x="10968095" y="1708457"/>
            <a:ext cx="1108841" cy="515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educationalappstore.com/images/upload/9511-logo-9511-logo-9511-logo-punctu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078" y="2369798"/>
            <a:ext cx="524804" cy="524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theunnovelist.com/wp-content/uploads/2014/05/super-verb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2282" y="3697373"/>
            <a:ext cx="578490" cy="474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transformleaders.tv/wp-content/uploads/2012/04/Clear-Sense-Of-Purpos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692" y="8471718"/>
            <a:ext cx="879575" cy="5117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42" name="Picture 18" descr="http://mdlmaster.learnnet.net/pluginfile.php/4572/mod_book/chapter/490/formal%20informal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662" y="4080475"/>
            <a:ext cx="1453854" cy="86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1.bp.blogspot.com/-sLHNNg1EZg8/UwGEQDFo07I/AAAAAAAAABI/kqlZqwDMP_s/s1600/imagesj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778" y="4967169"/>
            <a:ext cx="665622" cy="442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6" descr="http://www.thepoliticalsword.com/image.axd?picture=2011%2F3%2Fconfused_sign_post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6505" y="6196247"/>
            <a:ext cx="783455" cy="5210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articlesweb.org/blog/wp-content/gallery/tips-for-buying-used-auto-parts/used-auto-parts-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9499" y="6855239"/>
            <a:ext cx="623960" cy="496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://4.bp.blogspot.com/-ysCYt2JwUdQ/T-HcKqesxPI/AAAAAAAADe8/P2kkHAW1U34/s400/middle+man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146" y="7516999"/>
            <a:ext cx="1204665" cy="722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http://www.aviddesignblog.com/wp-content/uploads/2011/08/link-building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410" y="5628009"/>
            <a:ext cx="612362" cy="459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2" descr="http://www.aviddesignblog.com/wp-content/uploads/2011/08/link-building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141" y="3998188"/>
            <a:ext cx="649246" cy="486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http://www.articlesweb.org/blog/wp-content/gallery/tips-for-buying-used-auto-parts/used-auto-parts-8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468" y="4843276"/>
            <a:ext cx="752862" cy="599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http://www.marketest.co.uk/images_v2/Marketest_startup_page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778" y="3022606"/>
            <a:ext cx="547918" cy="547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http://www.age-of-the-sage.org/psychology/social/asch_conformity.gi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410" y="1145111"/>
            <a:ext cx="727495" cy="47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http://upload.wikimedia.org/wikipedia/commons/thumb/a/ae/HandelVar_Var01.jpg/400px-HandelVar_Var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84"/>
          <a:stretch/>
        </p:blipFill>
        <p:spPr bwMode="auto">
          <a:xfrm>
            <a:off x="5142421" y="8601798"/>
            <a:ext cx="1108841" cy="515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http://www.educationalappstore.com/images/upload/9511-logo-9511-logo-9511-logo-punctu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734" y="4843276"/>
            <a:ext cx="524804" cy="524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2" descr="http://www.marketest.co.uk/images_v2/Marketest_startup_page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352" y="8698698"/>
            <a:ext cx="451018" cy="451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11627365" y="9352104"/>
            <a:ext cx="9076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smtClean="0"/>
              <a:t>© 2014 TQG</a:t>
            </a:r>
            <a:endParaRPr lang="en-GB" dirty="0"/>
          </a:p>
        </p:txBody>
      </p:sp>
      <p:pic>
        <p:nvPicPr>
          <p:cNvPr id="1026" name="Picture 2" descr="http://s3.amazonaws.com/foalio_production/items/original/3484/060712.HUNGRY_ORANGE.shaded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91" y="3087393"/>
            <a:ext cx="1013411" cy="160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farm4.staticflickr.com/3029/2451076019_afec68c83d_z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127" y="3087393"/>
            <a:ext cx="1126497" cy="150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553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236</Words>
  <Application>Microsoft Office PowerPoint</Application>
  <PresentationFormat>A3 Paper (297x420 mm)</PresentationFormat>
  <Paragraphs>95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Gregory Anderson</dc:creator>
  <cp:lastModifiedBy>Rachael Edgar</cp:lastModifiedBy>
  <cp:revision>34</cp:revision>
  <cp:lastPrinted>2014-01-02T00:18:12Z</cp:lastPrinted>
  <dcterms:created xsi:type="dcterms:W3CDTF">2014-01-01T21:49:41Z</dcterms:created>
  <dcterms:modified xsi:type="dcterms:W3CDTF">2016-08-09T18:04:38Z</dcterms:modified>
</cp:coreProperties>
</file>