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9" r:id="rId2"/>
    <p:sldId id="257" r:id="rId3"/>
    <p:sldId id="261" r:id="rId4"/>
    <p:sldId id="260" r:id="rId5"/>
    <p:sldId id="262"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52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D6D157-355F-F545-A2DE-6BBB0F6EE09F}" type="datetimeFigureOut">
              <a:rPr lang="en-US" smtClean="0"/>
              <a:t>1/28/2017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BCAC7A-3B7E-424C-8364-DBBDDF08B8DB}" type="slidenum">
              <a:rPr lang="en-US" smtClean="0"/>
              <a:t>‹#›</a:t>
            </a:fld>
            <a:endParaRPr lang="en-US"/>
          </a:p>
        </p:txBody>
      </p:sp>
    </p:spTree>
    <p:extLst>
      <p:ext uri="{BB962C8B-B14F-4D97-AF65-F5344CB8AC3E}">
        <p14:creationId xmlns:p14="http://schemas.microsoft.com/office/powerpoint/2010/main" val="885891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 are all subjected to competition when we enter the workforce –competing against others to win the job, so the earlier we are exposed to it, the reasoning seems to go, the better prepared we will be to meet the challenges it poses. Thus, we should learn how to deal with disappointment – a natural consequence of competition – since there is only ever one winner and many losers.</a:t>
            </a:r>
          </a:p>
          <a:p>
            <a:endParaRPr lang="en-US" dirty="0"/>
          </a:p>
        </p:txBody>
      </p:sp>
      <p:sp>
        <p:nvSpPr>
          <p:cNvPr id="4" name="Slide Number Placeholder 3"/>
          <p:cNvSpPr>
            <a:spLocks noGrp="1"/>
          </p:cNvSpPr>
          <p:nvPr>
            <p:ph type="sldNum" sz="quarter" idx="10"/>
          </p:nvPr>
        </p:nvSpPr>
        <p:spPr/>
        <p:txBody>
          <a:bodyPr/>
          <a:lstStyle/>
          <a:p>
            <a:fld id="{1CBCAC7A-3B7E-424C-8364-DBBDDF08B8DB}" type="slidenum">
              <a:rPr lang="en-US" smtClean="0"/>
              <a:t>2</a:t>
            </a:fld>
            <a:endParaRPr lang="en-US"/>
          </a:p>
        </p:txBody>
      </p:sp>
    </p:spTree>
    <p:extLst>
      <p:ext uri="{BB962C8B-B14F-4D97-AF65-F5344CB8AC3E}">
        <p14:creationId xmlns:p14="http://schemas.microsoft.com/office/powerpoint/2010/main" val="404259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9A781E1-81C0-D84C-9AB8-DBE801C2826B}" type="datetimeFigureOut">
              <a:rPr lang="en-US" smtClean="0"/>
              <a:t>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1954500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9A781E1-81C0-D84C-9AB8-DBE801C2826B}" type="datetimeFigureOut">
              <a:rPr lang="en-US" smtClean="0"/>
              <a:t>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319731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9A781E1-81C0-D84C-9AB8-DBE801C2826B}" type="datetimeFigureOut">
              <a:rPr lang="en-US" smtClean="0"/>
              <a:t>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3713018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9A781E1-81C0-D84C-9AB8-DBE801C2826B}" type="datetimeFigureOut">
              <a:rPr lang="en-US" smtClean="0"/>
              <a:t>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214458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9A781E1-81C0-D84C-9AB8-DBE801C2826B}" type="datetimeFigureOut">
              <a:rPr lang="en-US" smtClean="0"/>
              <a:t>1/28/2017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208410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9A781E1-81C0-D84C-9AB8-DBE801C2826B}" type="datetimeFigureOut">
              <a:rPr lang="en-US" smtClean="0"/>
              <a:t>1/28/2017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3677808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781E1-81C0-D84C-9AB8-DBE801C2826B}" type="datetimeFigureOut">
              <a:rPr lang="en-US" smtClean="0"/>
              <a:t>1/28/2017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363387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9A781E1-81C0-D84C-9AB8-DBE801C2826B}" type="datetimeFigureOut">
              <a:rPr lang="en-US" smtClean="0"/>
              <a:t>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97510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9A781E1-81C0-D84C-9AB8-DBE801C2826B}" type="datetimeFigureOut">
              <a:rPr lang="en-US" smtClean="0"/>
              <a:t>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820078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9A781E1-81C0-D84C-9AB8-DBE801C2826B}" type="datetimeFigureOut">
              <a:rPr lang="en-US" smtClean="0"/>
              <a:t>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1087128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9A781E1-81C0-D84C-9AB8-DBE801C2826B}" type="datetimeFigureOut">
              <a:rPr lang="en-US" smtClean="0"/>
              <a:t>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431261-8D3F-2442-BF48-4F1B5EA26BBA}" type="slidenum">
              <a:rPr lang="en-US" smtClean="0"/>
              <a:t>‹#›</a:t>
            </a:fld>
            <a:endParaRPr lang="en-US"/>
          </a:p>
        </p:txBody>
      </p:sp>
    </p:spTree>
    <p:extLst>
      <p:ext uri="{BB962C8B-B14F-4D97-AF65-F5344CB8AC3E}">
        <p14:creationId xmlns:p14="http://schemas.microsoft.com/office/powerpoint/2010/main" val="213208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A781E1-81C0-D84C-9AB8-DBE801C2826B}" type="datetimeFigureOut">
              <a:rPr lang="en-US" smtClean="0"/>
              <a:t>1/28/2017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31261-8D3F-2442-BF48-4F1B5EA26BBA}" type="slidenum">
              <a:rPr lang="en-US" smtClean="0"/>
              <a:t>‹#›</a:t>
            </a:fld>
            <a:endParaRPr lang="en-US"/>
          </a:p>
        </p:txBody>
      </p:sp>
      <p:pic>
        <p:nvPicPr>
          <p:cNvPr id="8" name="Picture 5" descr="http://www.eyecatchingdesign.co.uk/images/animation/new-den002.jpg"/>
          <p:cNvPicPr>
            <a:picLocks noChangeAspect="1" noChangeArrowheads="1"/>
          </p:cNvPicPr>
          <p:nvPr userDrawn="1"/>
        </p:nvPicPr>
        <p:blipFill rotWithShape="1">
          <a:blip r:embed="rId13" cstate="email">
            <a:extLst>
              <a:ext uri="{28A0092B-C50C-407E-A947-70E740481C1C}">
                <a14:useLocalDpi xmlns:a14="http://schemas.microsoft.com/office/drawing/2010/main"/>
              </a:ext>
            </a:extLst>
          </a:blip>
          <a:srcRect/>
          <a:stretch/>
        </p:blipFill>
        <p:spPr bwMode="auto">
          <a:xfrm>
            <a:off x="0" y="2"/>
            <a:ext cx="9144000" cy="2223857"/>
          </a:xfrm>
          <a:prstGeom prst="rect">
            <a:avLst/>
          </a:prstGeom>
          <a:noFill/>
          <a:effectLst>
            <a:innerShdw blurRad="1270000" dist="838200" dir="5400000">
              <a:schemeClr val="bg1">
                <a:alpha val="50000"/>
              </a:schemeClr>
            </a:innerShdw>
          </a:effectLst>
          <a:extLst>
            <a:ext uri="{909E8E84-426E-40dd-AFC4-6F175D3DCCD1}">
              <a14:hiddenFill xmlns="" xmlns:a14="http://schemas.microsoft.com/office/drawing/2010/main">
                <a:solidFill>
                  <a:srgbClr val="FFFFFF"/>
                </a:solidFill>
              </a14:hiddenFill>
            </a:ext>
          </a:extLst>
        </p:spPr>
      </p:pic>
      <p:pic>
        <p:nvPicPr>
          <p:cNvPr id="9" name="Picture 7" descr="click for full-size image"/>
          <p:cNvPicPr>
            <a:picLocks noChangeAspect="1" noChangeArrowheads="1"/>
          </p:cNvPicPr>
          <p:nvPr userDrawn="1"/>
        </p:nvPicPr>
        <p:blipFill>
          <a:blip r:embed="rId14" cstate="print"/>
          <a:srcRect/>
          <a:stretch>
            <a:fillRect/>
          </a:stretch>
        </p:blipFill>
        <p:spPr bwMode="auto">
          <a:xfrm>
            <a:off x="4968213" y="-24095"/>
            <a:ext cx="4175787" cy="410619"/>
          </a:xfrm>
          <a:prstGeom prst="rect">
            <a:avLst/>
          </a:prstGeom>
          <a:noFill/>
          <a:ln w="12700" cmpd="sng">
            <a:solidFill>
              <a:schemeClr val="tx1"/>
            </a:solidFill>
          </a:ln>
        </p:spPr>
      </p:pic>
    </p:spTree>
    <p:extLst>
      <p:ext uri="{BB962C8B-B14F-4D97-AF65-F5344CB8AC3E}">
        <p14:creationId xmlns:p14="http://schemas.microsoft.com/office/powerpoint/2010/main" val="300173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0355" y="2435917"/>
            <a:ext cx="7772400" cy="703369"/>
          </a:xfrm>
        </p:spPr>
        <p:txBody>
          <a:bodyPr/>
          <a:lstStyle/>
          <a:p>
            <a:r>
              <a:rPr lang="en-US" sz="3200" u="sng" dirty="0" smtClean="0"/>
              <a:t>Developing speaking and listening through competition</a:t>
            </a:r>
            <a:endParaRPr lang="en-US" sz="3200" u="sng"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445" y="4052229"/>
            <a:ext cx="7450221" cy="1369256"/>
          </a:xfrm>
          <a:prstGeom prst="rect">
            <a:avLst/>
          </a:prstGeom>
        </p:spPr>
      </p:pic>
    </p:spTree>
    <p:extLst>
      <p:ext uri="{BB962C8B-B14F-4D97-AF65-F5344CB8AC3E}">
        <p14:creationId xmlns:p14="http://schemas.microsoft.com/office/powerpoint/2010/main" val="1816385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0183" y="2475590"/>
            <a:ext cx="8612908" cy="1815882"/>
          </a:xfrm>
          <a:prstGeom prst="rect">
            <a:avLst/>
          </a:prstGeom>
        </p:spPr>
        <p:txBody>
          <a:bodyPr wrap="square">
            <a:spAutoFit/>
          </a:bodyPr>
          <a:lstStyle/>
          <a:p>
            <a:r>
              <a:rPr lang="en-US" sz="2800" dirty="0" smtClean="0"/>
              <a:t>“One theory claims that, since competition is part of every culture and since education should transmit culture, it is necessary to incorporate competition into education to help children get used to it in later life.”</a:t>
            </a:r>
            <a:endParaRPr lang="en-US" sz="2800" dirty="0"/>
          </a:p>
        </p:txBody>
      </p:sp>
      <p:sp>
        <p:nvSpPr>
          <p:cNvPr id="6" name="Rectangle 5"/>
          <p:cNvSpPr/>
          <p:nvPr/>
        </p:nvSpPr>
        <p:spPr>
          <a:xfrm>
            <a:off x="300183" y="4616859"/>
            <a:ext cx="8612908" cy="1569660"/>
          </a:xfrm>
          <a:prstGeom prst="rect">
            <a:avLst/>
          </a:prstGeom>
        </p:spPr>
        <p:txBody>
          <a:bodyPr wrap="square">
            <a:spAutoFit/>
          </a:bodyPr>
          <a:lstStyle/>
          <a:p>
            <a:r>
              <a:rPr lang="en-US" sz="3200" dirty="0" smtClean="0"/>
              <a:t>“Competition is, by its nature, opposed to </a:t>
            </a:r>
            <a:r>
              <a:rPr lang="en-US" sz="3200" b="1" dirty="0" smtClean="0"/>
              <a:t>collaboration </a:t>
            </a:r>
            <a:r>
              <a:rPr lang="en-US" sz="3200" dirty="0" smtClean="0"/>
              <a:t>and, therefore, as an element in culture that should be curtailed.” </a:t>
            </a:r>
            <a:endParaRPr lang="en-US" sz="3200" dirty="0"/>
          </a:p>
        </p:txBody>
      </p:sp>
      <p:sp>
        <p:nvSpPr>
          <p:cNvPr id="7" name="TextBox 6"/>
          <p:cNvSpPr txBox="1"/>
          <p:nvPr/>
        </p:nvSpPr>
        <p:spPr>
          <a:xfrm>
            <a:off x="7243618" y="6346806"/>
            <a:ext cx="2078182" cy="369332"/>
          </a:xfrm>
          <a:prstGeom prst="rect">
            <a:avLst/>
          </a:prstGeom>
          <a:noFill/>
        </p:spPr>
        <p:txBody>
          <a:bodyPr wrap="square" rtlCol="0">
            <a:spAutoFit/>
          </a:bodyPr>
          <a:lstStyle/>
          <a:p>
            <a:r>
              <a:rPr lang="en-US" dirty="0" smtClean="0"/>
              <a:t>(</a:t>
            </a:r>
            <a:r>
              <a:rPr lang="en-US" dirty="0" err="1" smtClean="0"/>
              <a:t>Eriksen</a:t>
            </a:r>
            <a:r>
              <a:rPr lang="en-US" dirty="0" smtClean="0"/>
              <a:t>, 2011)</a:t>
            </a:r>
            <a:endParaRPr lang="en-US" dirty="0"/>
          </a:p>
        </p:txBody>
      </p:sp>
    </p:spTree>
    <p:extLst>
      <p:ext uri="{BB962C8B-B14F-4D97-AF65-F5344CB8AC3E}">
        <p14:creationId xmlns:p14="http://schemas.microsoft.com/office/powerpoint/2010/main" val="1270227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863850" y="2273302"/>
            <a:ext cx="3416300" cy="571500"/>
          </a:xfrm>
        </p:spPr>
        <p:style>
          <a:lnRef idx="2">
            <a:schemeClr val="dk1"/>
          </a:lnRef>
          <a:fillRef idx="1">
            <a:schemeClr val="lt1"/>
          </a:fillRef>
          <a:effectRef idx="0">
            <a:schemeClr val="dk1"/>
          </a:effectRef>
          <a:fontRef idx="minor">
            <a:schemeClr val="dk1"/>
          </a:fontRef>
        </p:style>
        <p:txBody>
          <a:bodyPr>
            <a:normAutofit lnSpcReduction="10000"/>
          </a:bodyPr>
          <a:lstStyle/>
          <a:p>
            <a:pPr marL="0" indent="0">
              <a:buNone/>
            </a:pPr>
            <a:r>
              <a:rPr lang="en-US" dirty="0" smtClean="0"/>
              <a:t>Life </a:t>
            </a:r>
            <a:r>
              <a:rPr lang="en-US" dirty="0"/>
              <a:t>=</a:t>
            </a:r>
            <a:r>
              <a:rPr lang="en-US" dirty="0" smtClean="0"/>
              <a:t> competitive</a:t>
            </a:r>
            <a:endParaRPr lang="en-US" dirty="0"/>
          </a:p>
        </p:txBody>
      </p:sp>
      <p:sp>
        <p:nvSpPr>
          <p:cNvPr id="4" name="TextBox 3"/>
          <p:cNvSpPr txBox="1"/>
          <p:nvPr/>
        </p:nvSpPr>
        <p:spPr>
          <a:xfrm>
            <a:off x="152400" y="3019928"/>
            <a:ext cx="8839200" cy="372409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dirty="0" smtClean="0"/>
              <a:t>*</a:t>
            </a:r>
            <a:r>
              <a:rPr lang="en-US" sz="4000" dirty="0" smtClean="0"/>
              <a:t>There were 9000 applications to Cambridge last year. 1700 took up their place. Which means that 19% of applicants are successful.</a:t>
            </a:r>
            <a:endParaRPr lang="en-US" sz="2800" dirty="0" smtClean="0"/>
          </a:p>
          <a:p>
            <a:endParaRPr lang="en-US" sz="2800" dirty="0"/>
          </a:p>
          <a:p>
            <a:endParaRPr lang="en-US" sz="2400" dirty="0" smtClean="0"/>
          </a:p>
          <a:p>
            <a:r>
              <a:rPr lang="en-US" sz="2400" b="1" dirty="0" smtClean="0"/>
              <a:t>Cambridge University, 2010</a:t>
            </a:r>
          </a:p>
        </p:txBody>
      </p:sp>
    </p:spTree>
    <p:extLst>
      <p:ext uri="{BB962C8B-B14F-4D97-AF65-F5344CB8AC3E}">
        <p14:creationId xmlns:p14="http://schemas.microsoft.com/office/powerpoint/2010/main" val="1177294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22500"/>
            <a:ext cx="8229600" cy="4525963"/>
          </a:xfrm>
        </p:spPr>
        <p:txBody>
          <a:bodyPr>
            <a:normAutofit fontScale="85000" lnSpcReduction="10000"/>
          </a:bodyPr>
          <a:lstStyle/>
          <a:p>
            <a:pPr marL="0" indent="0">
              <a:buNone/>
            </a:pPr>
            <a:r>
              <a:rPr lang="en-US" u="sng" dirty="0" smtClean="0"/>
              <a:t>Dragon’s Den reflections </a:t>
            </a:r>
          </a:p>
          <a:p>
            <a:pPr>
              <a:buFontTx/>
              <a:buChar char="-"/>
            </a:pPr>
            <a:r>
              <a:rPr lang="en-US" dirty="0" smtClean="0"/>
              <a:t>Multi-layered eight week scheme in persuasive writing, persuasive advertising and </a:t>
            </a:r>
            <a:r>
              <a:rPr lang="en-US" b="1" dirty="0" smtClean="0"/>
              <a:t>speaking and listening</a:t>
            </a:r>
            <a:r>
              <a:rPr lang="en-US" dirty="0" smtClean="0"/>
              <a:t>. </a:t>
            </a:r>
          </a:p>
          <a:p>
            <a:pPr marL="0" indent="0">
              <a:buNone/>
            </a:pPr>
            <a:endParaRPr lang="en-US" dirty="0"/>
          </a:p>
          <a:p>
            <a:pPr>
              <a:buFontTx/>
              <a:buChar char="-"/>
            </a:pPr>
            <a:r>
              <a:rPr lang="en-US" dirty="0" smtClean="0"/>
              <a:t>When pitches were presented, the competition was focused and framed in a </a:t>
            </a:r>
            <a:r>
              <a:rPr lang="en-US" b="1" u="sng" dirty="0" smtClean="0"/>
              <a:t>positive way.</a:t>
            </a:r>
          </a:p>
          <a:p>
            <a:pPr>
              <a:buFontTx/>
              <a:buChar char="-"/>
            </a:pPr>
            <a:endParaRPr lang="en-US" dirty="0"/>
          </a:p>
          <a:p>
            <a:pPr>
              <a:buFontTx/>
              <a:buChar char="-"/>
            </a:pPr>
            <a:r>
              <a:rPr lang="en-US" dirty="0" smtClean="0"/>
              <a:t>Winners from each year 9 class and an SLT boardroom final. Team collaboration and interclass competition.   </a:t>
            </a:r>
            <a:endParaRPr lang="en-US" dirty="0"/>
          </a:p>
        </p:txBody>
      </p:sp>
    </p:spTree>
    <p:extLst>
      <p:ext uri="{BB962C8B-B14F-4D97-AF65-F5344CB8AC3E}">
        <p14:creationId xmlns:p14="http://schemas.microsoft.com/office/powerpoint/2010/main" val="281734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5066" b="15987"/>
          <a:stretch/>
        </p:blipFill>
        <p:spPr>
          <a:xfrm>
            <a:off x="2279985" y="2272715"/>
            <a:ext cx="4435077" cy="4585285"/>
          </a:xfrm>
          <a:prstGeom prst="rect">
            <a:avLst/>
          </a:prstGeom>
        </p:spPr>
      </p:pic>
    </p:spTree>
    <p:extLst>
      <p:ext uri="{BB962C8B-B14F-4D97-AF65-F5344CB8AC3E}">
        <p14:creationId xmlns:p14="http://schemas.microsoft.com/office/powerpoint/2010/main" val="2406437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666</TotalTime>
  <Words>237</Words>
  <Application>Microsoft Office PowerPoint</Application>
  <PresentationFormat>On-screen Show (4:3)</PresentationFormat>
  <Paragraphs>17</Paragraphs>
  <Slides>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Developing speaking and listening through competition</vt:lpstr>
      <vt:lpstr>PowerPoint Presentation</vt:lpstr>
      <vt:lpstr>PowerPoint Presentation</vt:lpstr>
      <vt:lpstr>PowerPoint Presentation</vt:lpstr>
      <vt:lpstr>PowerPoint Presentation</vt:lpstr>
    </vt:vector>
  </TitlesOfParts>
  <Company>Sunmarke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Cross</dc:creator>
  <cp:lastModifiedBy>Rachael Edgar</cp:lastModifiedBy>
  <cp:revision>36</cp:revision>
  <dcterms:created xsi:type="dcterms:W3CDTF">2017-01-24T13:58:50Z</dcterms:created>
  <dcterms:modified xsi:type="dcterms:W3CDTF">2017-01-28T17:02:18Z</dcterms:modified>
</cp:coreProperties>
</file>