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7"/>
  </p:handoutMasterIdLst>
  <p:sldIdLst>
    <p:sldId id="256" r:id="rId2"/>
    <p:sldId id="282" r:id="rId3"/>
    <p:sldId id="260" r:id="rId4"/>
    <p:sldId id="262" r:id="rId5"/>
    <p:sldId id="277" r:id="rId6"/>
    <p:sldId id="267" r:id="rId7"/>
    <p:sldId id="268" r:id="rId8"/>
    <p:sldId id="279" r:id="rId9"/>
    <p:sldId id="270" r:id="rId10"/>
    <p:sldId id="271" r:id="rId11"/>
    <p:sldId id="272" r:id="rId12"/>
    <p:sldId id="274" r:id="rId13"/>
    <p:sldId id="275" r:id="rId14"/>
    <p:sldId id="284" r:id="rId15"/>
    <p:sldId id="276" r:id="rId16"/>
    <p:sldId id="281" r:id="rId17"/>
    <p:sldId id="257" r:id="rId18"/>
    <p:sldId id="265" r:id="rId19"/>
    <p:sldId id="258" r:id="rId20"/>
    <p:sldId id="259" r:id="rId21"/>
    <p:sldId id="269" r:id="rId22"/>
    <p:sldId id="285" r:id="rId23"/>
    <p:sldId id="286" r:id="rId24"/>
    <p:sldId id="266" r:id="rId25"/>
    <p:sldId id="283" r:id="rId26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-6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AA96F-A504-4B4B-AE3C-0FA518B2A50B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E4DFD1-1404-4FB2-AA5E-E543A0FE8C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506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549D2-5894-4A10-A883-6BE3862BB419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54C8-39F1-4217-AEC4-5D362B7687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584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549D2-5894-4A10-A883-6BE3862BB419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54C8-39F1-4217-AEC4-5D362B7687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731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549D2-5894-4A10-A883-6BE3862BB419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54C8-39F1-4217-AEC4-5D362B7687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035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549D2-5894-4A10-A883-6BE3862BB419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54C8-39F1-4217-AEC4-5D362B7687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880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549D2-5894-4A10-A883-6BE3862BB419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54C8-39F1-4217-AEC4-5D362B7687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609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549D2-5894-4A10-A883-6BE3862BB419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54C8-39F1-4217-AEC4-5D362B7687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38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549D2-5894-4A10-A883-6BE3862BB419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54C8-39F1-4217-AEC4-5D362B7687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804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549D2-5894-4A10-A883-6BE3862BB419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54C8-39F1-4217-AEC4-5D362B7687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571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549D2-5894-4A10-A883-6BE3862BB419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54C8-39F1-4217-AEC4-5D362B7687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596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549D2-5894-4A10-A883-6BE3862BB419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54C8-39F1-4217-AEC4-5D362B7687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549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549D2-5894-4A10-A883-6BE3862BB419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54C8-39F1-4217-AEC4-5D362B7687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530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549D2-5894-4A10-A883-6BE3862BB419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954C8-39F1-4217-AEC4-5D362B7687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315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502"/>
            <a:ext cx="9144000" cy="6897104"/>
          </a:xfrm>
          <a:prstGeom prst="rect">
            <a:avLst/>
          </a:prstGeom>
        </p:spPr>
      </p:pic>
      <p:sp>
        <p:nvSpPr>
          <p:cNvPr id="5" name="Rectangular Callout 4"/>
          <p:cNvSpPr/>
          <p:nvPr/>
        </p:nvSpPr>
        <p:spPr>
          <a:xfrm>
            <a:off x="3923928" y="89070"/>
            <a:ext cx="4968552" cy="2160240"/>
          </a:xfrm>
          <a:prstGeom prst="wedgeRectCallout">
            <a:avLst>
              <a:gd name="adj1" fmla="val -37007"/>
              <a:gd name="adj2" fmla="val 1433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WOW MRS FORD I NEVER KNEW BEING </a:t>
            </a:r>
            <a:r>
              <a:rPr lang="en-US" sz="4000" b="1" dirty="0" smtClean="0"/>
              <a:t>SWEATY</a:t>
            </a:r>
            <a:r>
              <a:rPr lang="en-US" dirty="0" smtClean="0"/>
              <a:t> COULD BE SO GOOD!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4572000" y="619927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smtClean="0"/>
              <a:t>https://www.youtube.com/watch?v=uc2UEfWjvo8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746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250706"/>
          </a:xfrm>
        </p:spPr>
        <p:txBody>
          <a:bodyPr>
            <a:normAutofit/>
          </a:bodyPr>
          <a:lstStyle/>
          <a:p>
            <a:r>
              <a:rPr lang="en-US" sz="287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S</a:t>
            </a:r>
            <a:r>
              <a:rPr lang="en-US" sz="6000" dirty="0" smtClean="0">
                <a:latin typeface="Arial Rounded MT Bold" panose="020F0704030504030204" pitchFamily="34" charset="0"/>
                <a:cs typeface="AngsanaUPC" panose="02020603050405020304" pitchFamily="18" charset="-34"/>
              </a:rPr>
              <a:t>W</a:t>
            </a:r>
            <a:r>
              <a:rPr lang="en-US" sz="9600" i="1" dirty="0" smtClean="0">
                <a:latin typeface="Arial Rounded MT Bold" panose="020F0704030504030204" pitchFamily="34" charset="0"/>
                <a:cs typeface="AngsanaUPC" panose="02020603050405020304" pitchFamily="18" charset="-34"/>
              </a:rPr>
              <a:t>“E </a:t>
            </a:r>
            <a:r>
              <a:rPr lang="en-US" sz="9600" dirty="0" smtClean="0">
                <a:latin typeface="Arial Rounded MT Bold" panose="020F0704030504030204" pitchFamily="34" charset="0"/>
                <a:cs typeface="AngsanaUPC" panose="02020603050405020304" pitchFamily="18" charset="-34"/>
              </a:rPr>
              <a:t>”</a:t>
            </a:r>
            <a:r>
              <a:rPr lang="en-US" sz="28700" dirty="0" smtClean="0"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239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1500" dirty="0" smtClean="0">
                <a:solidFill>
                  <a:schemeClr val="bg1">
                    <a:lumMod val="65000"/>
                  </a:schemeClr>
                </a:solidFill>
                <a:cs typeface="Aharoni" panose="02010803020104030203" pitchFamily="2" charset="-79"/>
              </a:rPr>
              <a:t>Y</a:t>
            </a:r>
            <a:endParaRPr lang="en-GB" sz="11500" dirty="0">
              <a:solidFill>
                <a:schemeClr val="bg1">
                  <a:lumMod val="65000"/>
                </a:schemeClr>
              </a:solidFill>
              <a:cs typeface="Aharoni" panose="02010803020104030203" pitchFamily="2" charset="-79"/>
            </a:endParaRPr>
          </a:p>
        </p:txBody>
      </p:sp>
      <p:sp>
        <p:nvSpPr>
          <p:cNvPr id="4" name="Oval 3"/>
          <p:cNvSpPr/>
          <p:nvPr/>
        </p:nvSpPr>
        <p:spPr>
          <a:xfrm>
            <a:off x="7020272" y="2420888"/>
            <a:ext cx="936104" cy="129614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T</a:t>
            </a:r>
            <a:endParaRPr lang="en-GB" sz="4800" b="1" dirty="0"/>
          </a:p>
        </p:txBody>
      </p:sp>
      <p:sp>
        <p:nvSpPr>
          <p:cNvPr id="5" name="Rectangle 4"/>
          <p:cNvSpPr/>
          <p:nvPr/>
        </p:nvSpPr>
        <p:spPr>
          <a:xfrm>
            <a:off x="5364088" y="3933056"/>
            <a:ext cx="115212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SWAG</a:t>
            </a:r>
            <a:endParaRPr lang="en-GB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4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" y="-62117"/>
            <a:ext cx="9155297" cy="6838217"/>
          </a:xfrm>
        </p:spPr>
      </p:pic>
      <p:sp>
        <p:nvSpPr>
          <p:cNvPr id="6" name="Rectangle 5"/>
          <p:cNvSpPr/>
          <p:nvPr/>
        </p:nvSpPr>
        <p:spPr>
          <a:xfrm>
            <a:off x="7308304" y="116632"/>
            <a:ext cx="1835696" cy="6480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SURELY </a:t>
            </a:r>
            <a:r>
              <a:rPr lang="en-US" sz="2400" b="1" dirty="0" smtClean="0"/>
              <a:t>POINT </a:t>
            </a:r>
            <a:r>
              <a:rPr lang="en-US" dirty="0" smtClean="0"/>
              <a:t>IS THE SAME AS STATEMENT? JUST WITH MORE DELIBERATE CONNONTATIONS….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WE BOTH AGREE ON </a:t>
            </a:r>
            <a:r>
              <a:rPr lang="en-US" sz="2400" b="1" dirty="0" smtClean="0"/>
              <a:t>EVIDENCE</a:t>
            </a:r>
            <a:r>
              <a:rPr lang="en-US" dirty="0" smtClean="0"/>
              <a:t>!  </a:t>
            </a:r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AND </a:t>
            </a:r>
            <a:r>
              <a:rPr lang="en-US" sz="2400" b="1" dirty="0" smtClean="0"/>
              <a:t>ANALYSIS</a:t>
            </a:r>
            <a:r>
              <a:rPr lang="en-US" dirty="0" smtClean="0"/>
              <a:t>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859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7"/>
          <a:stretch/>
        </p:blipFill>
        <p:spPr>
          <a:xfrm rot="16200000">
            <a:off x="146381" y="-146380"/>
            <a:ext cx="6858000" cy="7150762"/>
          </a:xfrm>
        </p:spPr>
      </p:pic>
      <p:sp>
        <p:nvSpPr>
          <p:cNvPr id="6" name="Rectangle 5"/>
          <p:cNvSpPr/>
          <p:nvPr/>
        </p:nvSpPr>
        <p:spPr>
          <a:xfrm>
            <a:off x="6228184" y="116632"/>
            <a:ext cx="2736304" cy="3744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 LIKE THE ADDITION OF THE L FOR </a:t>
            </a:r>
            <a:r>
              <a:rPr lang="en-US" sz="2400" b="1" dirty="0" smtClean="0"/>
              <a:t>LINK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BUT SURELY Y FOR </a:t>
            </a:r>
            <a:r>
              <a:rPr lang="en-US" sz="2800" b="1" dirty="0" smtClean="0"/>
              <a:t>YES</a:t>
            </a:r>
            <a:r>
              <a:rPr lang="en-US" dirty="0" smtClean="0"/>
              <a:t> I HAVE ANSWERED THE QUESTION IS MORE ACTIVE – LESS PASSIVE</a:t>
            </a:r>
          </a:p>
        </p:txBody>
      </p:sp>
    </p:spTree>
    <p:extLst>
      <p:ext uri="{BB962C8B-B14F-4D97-AF65-F5344CB8AC3E}">
        <p14:creationId xmlns:p14="http://schemas.microsoft.com/office/powerpoint/2010/main" val="84788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70"/>
            <a:ext cx="4860032" cy="6873476"/>
          </a:xfrm>
        </p:spPr>
      </p:pic>
      <p:sp>
        <p:nvSpPr>
          <p:cNvPr id="12" name="Rectangle 11"/>
          <p:cNvSpPr/>
          <p:nvPr/>
        </p:nvSpPr>
        <p:spPr>
          <a:xfrm>
            <a:off x="4788024" y="6927"/>
            <a:ext cx="4355976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WHY?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smtClean="0"/>
              <a:t>S</a:t>
            </a:r>
            <a:r>
              <a:rPr lang="en-US" sz="2000" b="1" dirty="0" smtClean="0"/>
              <a:t>o that everyone approaches the same thing in the same way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smtClean="0"/>
              <a:t>W</a:t>
            </a:r>
            <a:r>
              <a:rPr lang="en-US" sz="2000" b="1" dirty="0" smtClean="0"/>
              <a:t>hy waste time teaching the same thing 10 different ways?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smtClean="0"/>
              <a:t>E</a:t>
            </a:r>
            <a:r>
              <a:rPr lang="en-US" sz="2000" b="1" dirty="0" smtClean="0"/>
              <a:t>very subject (almost) has an element of writing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smtClean="0"/>
              <a:t>A</a:t>
            </a:r>
            <a:r>
              <a:rPr lang="en-US" sz="2000" b="1" dirty="0" smtClean="0"/>
              <a:t>ll of us want students to get into good habits early 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smtClean="0"/>
              <a:t>T</a:t>
            </a:r>
            <a:r>
              <a:rPr lang="en-US" sz="2000" b="1" dirty="0" smtClean="0"/>
              <a:t>each them it once well and they can transfer it from subject to subject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smtClean="0"/>
              <a:t>Y</a:t>
            </a:r>
            <a:r>
              <a:rPr lang="en-US" sz="2000" b="1" dirty="0" smtClean="0"/>
              <a:t> waste time breaking bad habits later on?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algn="ctr"/>
            <a:endParaRPr lang="en-GB" sz="44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684968"/>
            <a:ext cx="1184920" cy="11849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21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PEE ON A GOOD DAY…</a:t>
            </a:r>
            <a:br>
              <a:rPr lang="en-US" dirty="0" smtClean="0"/>
            </a:br>
            <a:r>
              <a:rPr lang="en-US" sz="2700" b="1" dirty="0" smtClean="0"/>
              <a:t>Question – How is the mouse presented in the Gruffalo?</a:t>
            </a:r>
            <a:endParaRPr lang="en-GB" sz="27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POINT</a:t>
            </a:r>
          </a:p>
          <a:p>
            <a:pPr marL="0" indent="0">
              <a:buNone/>
            </a:pPr>
            <a:r>
              <a:rPr lang="en-US" dirty="0" smtClean="0"/>
              <a:t>The mouse is brave and tricks the Gruffalo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EVIDENCE</a:t>
            </a:r>
          </a:p>
          <a:p>
            <a:pPr marL="0" indent="0">
              <a:buNone/>
            </a:pPr>
            <a:r>
              <a:rPr lang="en-US" dirty="0" smtClean="0"/>
              <a:t> A quote that shows this is, “Just follow behind me and soon you’ll see everyone is afraid of me”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EXPLANATION</a:t>
            </a:r>
          </a:p>
          <a:p>
            <a:pPr marL="0" indent="0">
              <a:buNone/>
            </a:pPr>
            <a:r>
              <a:rPr lang="en-US" dirty="0" smtClean="0"/>
              <a:t>Being able to trick a Gruffalo is brave.</a:t>
            </a:r>
            <a:endParaRPr lang="en-GB" dirty="0"/>
          </a:p>
        </p:txBody>
      </p:sp>
      <p:sp>
        <p:nvSpPr>
          <p:cNvPr id="4" name="Left Arrow 3"/>
          <p:cNvSpPr/>
          <p:nvPr/>
        </p:nvSpPr>
        <p:spPr>
          <a:xfrm>
            <a:off x="3491880" y="1340768"/>
            <a:ext cx="5256584" cy="864096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Fine this answers the question </a:t>
            </a:r>
            <a:endParaRPr lang="en-GB" dirty="0"/>
          </a:p>
        </p:txBody>
      </p:sp>
      <p:sp>
        <p:nvSpPr>
          <p:cNvPr id="5" name="Left Arrow 4"/>
          <p:cNvSpPr/>
          <p:nvPr/>
        </p:nvSpPr>
        <p:spPr>
          <a:xfrm>
            <a:off x="3419872" y="2492896"/>
            <a:ext cx="5472608" cy="1440160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Yes this is  evidence but the style is awful and is breeding bad habits for later on. The use of “quote” will never be suitable beyond year 9</a:t>
            </a:r>
            <a:endParaRPr lang="en-GB" sz="1600" dirty="0"/>
          </a:p>
        </p:txBody>
      </p:sp>
      <p:sp>
        <p:nvSpPr>
          <p:cNvPr id="6" name="Left Arrow 5"/>
          <p:cNvSpPr/>
          <p:nvPr/>
        </p:nvSpPr>
        <p:spPr>
          <a:xfrm>
            <a:off x="3552947" y="5589240"/>
            <a:ext cx="5472608" cy="1440160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Nothing about this is analytical. It really just repeats the point and adds little to the paragraph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75040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prstClr val="black"/>
                </a:solidFill>
              </a:rPr>
              <a:t>SWEATY </a:t>
            </a:r>
            <a:r>
              <a:rPr lang="en-US" sz="4000" dirty="0">
                <a:solidFill>
                  <a:prstClr val="black"/>
                </a:solidFill>
              </a:rPr>
              <a:t>ON A GOOD DAY…</a:t>
            </a:r>
            <a:br>
              <a:rPr lang="en-US" sz="4000" dirty="0">
                <a:solidFill>
                  <a:prstClr val="black"/>
                </a:solidFill>
              </a:rPr>
            </a:br>
            <a:r>
              <a:rPr lang="en-US" sz="2400" b="1" dirty="0">
                <a:solidFill>
                  <a:prstClr val="black"/>
                </a:solidFill>
              </a:rPr>
              <a:t>Question – How is the mouse presented in the Gruffalo?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STATEMENT</a:t>
            </a:r>
          </a:p>
          <a:p>
            <a:pPr marL="0" indent="0">
              <a:buNone/>
            </a:pPr>
            <a:r>
              <a:rPr lang="en-US" dirty="0" smtClean="0"/>
              <a:t>The mouse is brave and tricks the Gruffalo,</a:t>
            </a:r>
            <a:endParaRPr lang="en-GB" dirty="0"/>
          </a:p>
          <a:p>
            <a:pPr marL="0" indent="0">
              <a:buNone/>
            </a:pPr>
            <a:r>
              <a:rPr lang="en-US" b="1" dirty="0" smtClean="0"/>
              <a:t>WEAVE</a:t>
            </a:r>
          </a:p>
          <a:p>
            <a:pPr marL="0" indent="0">
              <a:buNone/>
            </a:pPr>
            <a:r>
              <a:rPr lang="en-US" dirty="0"/>
              <a:t>i</a:t>
            </a:r>
            <a:r>
              <a:rPr lang="en-US" dirty="0" smtClean="0"/>
              <a:t>nstructing him to</a:t>
            </a:r>
          </a:p>
          <a:p>
            <a:pPr marL="0" indent="0">
              <a:buNone/>
            </a:pPr>
            <a:r>
              <a:rPr lang="en-US" b="1" dirty="0" smtClean="0"/>
              <a:t>EVIDENCE</a:t>
            </a:r>
          </a:p>
          <a:p>
            <a:pPr marL="0" indent="0">
              <a:buNone/>
            </a:pPr>
            <a:r>
              <a:rPr lang="en-US" dirty="0" smtClean="0"/>
              <a:t>“just follow behind me and soon you’ll see everyone is afraid of me”</a:t>
            </a:r>
          </a:p>
          <a:p>
            <a:pPr marL="0" indent="0">
              <a:buNone/>
            </a:pPr>
            <a:r>
              <a:rPr lang="en-US" b="1" dirty="0" smtClean="0"/>
              <a:t>ANALYSIS plus T</a:t>
            </a:r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b="1" dirty="0" smtClean="0"/>
              <a:t>image</a:t>
            </a:r>
            <a:r>
              <a:rPr lang="en-US" dirty="0" smtClean="0"/>
              <a:t> of a tiny mouse being followed by a huge Gruffalo is not only humorous but also </a:t>
            </a:r>
            <a:r>
              <a:rPr lang="en-US" b="1" dirty="0" smtClean="0"/>
              <a:t>metaphorical</a:t>
            </a:r>
            <a:r>
              <a:rPr lang="en-US" dirty="0" smtClean="0"/>
              <a:t> in terms of role reversal and the mouse's ability to be canny and quick witted.</a:t>
            </a:r>
          </a:p>
          <a:p>
            <a:pPr marL="0" indent="0">
              <a:buNone/>
            </a:pPr>
            <a:r>
              <a:rPr lang="en-US" dirty="0" smtClean="0"/>
              <a:t>The use of “afraid” being spoken in </a:t>
            </a:r>
            <a:r>
              <a:rPr lang="en-US" b="1" dirty="0" smtClean="0"/>
              <a:t>first person </a:t>
            </a:r>
            <a:r>
              <a:rPr lang="en-US" dirty="0" smtClean="0"/>
              <a:t>by the mouse also gives strength to his character and …….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 smtClean="0"/>
              <a:t>YES I HAVE ANSWERED THE QUESTION!</a:t>
            </a:r>
          </a:p>
        </p:txBody>
      </p:sp>
    </p:spTree>
    <p:extLst>
      <p:ext uri="{BB962C8B-B14F-4D97-AF65-F5344CB8AC3E}">
        <p14:creationId xmlns:p14="http://schemas.microsoft.com/office/powerpoint/2010/main" val="153710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70"/>
            <a:ext cx="4860032" cy="6873476"/>
          </a:xfrm>
        </p:spPr>
      </p:pic>
      <p:sp>
        <p:nvSpPr>
          <p:cNvPr id="12" name="Rectangle 11"/>
          <p:cNvSpPr/>
          <p:nvPr/>
        </p:nvSpPr>
        <p:spPr>
          <a:xfrm>
            <a:off x="4788024" y="6927"/>
            <a:ext cx="4355976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WHAT?</a:t>
            </a:r>
            <a:endParaRPr lang="en-US" sz="2800" b="1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400" b="1" dirty="0" smtClean="0"/>
              <a:t>S</a:t>
            </a:r>
            <a:r>
              <a:rPr lang="en-US" sz="4000" b="1" dirty="0" smtClean="0"/>
              <a:t>TATEMENT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400" b="1" dirty="0" smtClean="0"/>
              <a:t>W</a:t>
            </a:r>
            <a:r>
              <a:rPr lang="en-US" sz="4000" b="1" dirty="0" smtClean="0"/>
              <a:t>EAVE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400" b="1" dirty="0" smtClean="0"/>
              <a:t>E</a:t>
            </a:r>
            <a:r>
              <a:rPr lang="en-US" sz="4000" b="1" dirty="0" smtClean="0"/>
              <a:t>VIDENCE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400" b="1" dirty="0" smtClean="0"/>
              <a:t>A</a:t>
            </a:r>
            <a:r>
              <a:rPr lang="en-US" sz="4000" b="1" dirty="0" smtClean="0"/>
              <a:t>NALYSIS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400" b="1" dirty="0" smtClean="0"/>
              <a:t>T</a:t>
            </a:r>
            <a:r>
              <a:rPr lang="en-US" sz="4000" b="1" dirty="0" smtClean="0"/>
              <a:t>ECHNIQUE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400" b="1" dirty="0" smtClean="0"/>
              <a:t>Y</a:t>
            </a:r>
            <a:r>
              <a:rPr lang="en-US" sz="4400" b="1" dirty="0" smtClean="0"/>
              <a:t>ES</a:t>
            </a:r>
            <a:endParaRPr lang="en-US" sz="3200" b="1" dirty="0" smtClean="0"/>
          </a:p>
          <a:p>
            <a:pPr algn="ctr"/>
            <a:endParaRPr lang="en-GB" sz="44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684968"/>
            <a:ext cx="1184920" cy="11849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5911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tatem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94826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20284866">
            <a:off x="2331523" y="2754266"/>
            <a:ext cx="437144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Statement</a:t>
            </a:r>
            <a:endParaRPr lang="en-US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39552" y="4638132"/>
            <a:ext cx="8136904" cy="203122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THE THING YOU KNOW/BELIEVE. THE ANSWER TO THE QUESTION.</a:t>
            </a:r>
          </a:p>
          <a:p>
            <a:pPr algn="ctr"/>
            <a:endParaRPr lang="en-US" dirty="0"/>
          </a:p>
          <a:p>
            <a:pPr algn="ctr"/>
            <a:r>
              <a:rPr lang="en-US" sz="2400" b="1" dirty="0" smtClean="0"/>
              <a:t>CONNOTATIONS: FACTUAL, TRUTHFUL, CONCISE, CLEAR</a:t>
            </a:r>
            <a:endParaRPr lang="en-GB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40788" y="34180"/>
            <a:ext cx="1722900" cy="38884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TOP TIPS</a:t>
            </a:r>
          </a:p>
          <a:p>
            <a:pPr algn="ctr"/>
            <a:endParaRPr lang="en-US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KEEP THIS SHORT</a:t>
            </a: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MAKE SURE IT ANSWERS THE QUESTION</a:t>
            </a: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USE THE WORDS OF THE QUESTION </a:t>
            </a: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31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air-weave-trac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5720" y="0"/>
            <a:ext cx="9235439" cy="68579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20284866">
            <a:off x="2331523" y="2754266"/>
            <a:ext cx="437144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Weave</a:t>
            </a:r>
            <a:endParaRPr lang="en-US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39552" y="4638132"/>
            <a:ext cx="8136904" cy="203122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A WAY TO GET FROM YOUR STATEMENT TO YOUR EVIDENCE.</a:t>
            </a:r>
          </a:p>
          <a:p>
            <a:pPr algn="ctr"/>
            <a:endParaRPr lang="en-US" dirty="0"/>
          </a:p>
          <a:p>
            <a:pPr algn="ctr"/>
            <a:r>
              <a:rPr lang="en-US" sz="2400" b="1" dirty="0" smtClean="0"/>
              <a:t>CONNOTATIONS: SMOOTH, CONTEXTUALISED</a:t>
            </a:r>
            <a:endParaRPr lang="en-GB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40788" y="34180"/>
            <a:ext cx="1722900" cy="41869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TOP TIPS</a:t>
            </a:r>
          </a:p>
          <a:p>
            <a:pPr algn="ctr"/>
            <a:endParaRPr lang="en-US" sz="1600" dirty="0" smtClean="0">
              <a:solidFill>
                <a:srgbClr val="FF0000"/>
              </a:solidFill>
            </a:endParaRP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MAKE THIS THE EASIEST ROUTE POSSIBLE</a:t>
            </a:r>
          </a:p>
          <a:p>
            <a:pPr algn="ctr"/>
            <a:endParaRPr lang="en-US" sz="1600" dirty="0">
              <a:solidFill>
                <a:srgbClr val="FF0000"/>
              </a:solidFill>
            </a:endParaRP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USE THE CONTEXT TO HELP YOU</a:t>
            </a:r>
          </a:p>
          <a:p>
            <a:pPr algn="ctr"/>
            <a:endParaRPr lang="en-US" sz="1600" dirty="0">
              <a:solidFill>
                <a:srgbClr val="FF0000"/>
              </a:solidFill>
            </a:endParaRP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RE-READ FOR SENSE</a:t>
            </a:r>
          </a:p>
          <a:p>
            <a:pPr algn="ctr"/>
            <a:endParaRPr lang="en-US" sz="1600" dirty="0">
              <a:solidFill>
                <a:srgbClr val="FF0000"/>
              </a:solidFill>
            </a:endParaRP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RE-JIG THE EVIDENCE AS NECESSARY</a:t>
            </a: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3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/>
          <a:lstStyle/>
          <a:p>
            <a:r>
              <a:rPr lang="en-GB" dirty="0" smtClean="0"/>
              <a:t>WEAVE IT TO WIN IT!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Autofit/>
          </a:bodyPr>
          <a:lstStyle/>
          <a:p>
            <a:r>
              <a:rPr lang="en-GB" sz="2400" dirty="0" smtClean="0"/>
              <a:t>NO WEAVE</a:t>
            </a:r>
          </a:p>
          <a:p>
            <a:pPr>
              <a:buNone/>
            </a:pPr>
            <a:r>
              <a:rPr lang="en-GB" sz="2400" dirty="0" smtClean="0"/>
              <a:t>Typical  paragraph</a:t>
            </a:r>
          </a:p>
          <a:p>
            <a:pPr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	Forster uses a metaphor to show the excitement of the two friends running for the bus “we chased Olympic Gold.”</a:t>
            </a:r>
          </a:p>
          <a:p>
            <a:pPr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THIS IS BAD – IT DOESN’T MAKE SENSE</a:t>
            </a:r>
          </a:p>
          <a:p>
            <a:pPr>
              <a:buNone/>
            </a:pPr>
            <a:r>
              <a:rPr lang="en-GB" sz="2400" dirty="0" smtClean="0"/>
              <a:t>Or even worse</a:t>
            </a:r>
          </a:p>
          <a:p>
            <a:pPr>
              <a:buNone/>
            </a:pPr>
            <a:r>
              <a:rPr lang="en-GB" sz="2400" dirty="0" smtClean="0"/>
              <a:t>	</a:t>
            </a:r>
            <a:r>
              <a:rPr lang="en-GB" sz="2400" dirty="0" smtClean="0">
                <a:solidFill>
                  <a:srgbClr val="FF0000"/>
                </a:solidFill>
              </a:rPr>
              <a:t>Forster uses a metaphor to show the excitement of the two friends running for the bus and I quote “we chased Olympic Gold.”</a:t>
            </a:r>
          </a:p>
          <a:p>
            <a:pPr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THIS IS YUCK – TERRIBLE STYLE</a:t>
            </a:r>
            <a:endParaRPr lang="en-GB" sz="2400" dirty="0" smtClean="0"/>
          </a:p>
          <a:p>
            <a:r>
              <a:rPr lang="en-GB" sz="2400" dirty="0" smtClean="0"/>
              <a:t>WEAVE</a:t>
            </a:r>
          </a:p>
          <a:p>
            <a:pPr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	</a:t>
            </a:r>
            <a:r>
              <a:rPr lang="en-GB" sz="2400" dirty="0" smtClean="0">
                <a:solidFill>
                  <a:srgbClr val="92D050"/>
                </a:solidFill>
              </a:rPr>
              <a:t>Forster uses a metaphor to show the excitement of the two friends running for the bus as they “chased Olympic Gold.”</a:t>
            </a:r>
          </a:p>
          <a:p>
            <a:pPr algn="ctr">
              <a:buNone/>
            </a:pPr>
            <a:r>
              <a:rPr lang="en-GB" sz="2000" b="1" dirty="0" smtClean="0">
                <a:solidFill>
                  <a:srgbClr val="92D050"/>
                </a:solidFill>
              </a:rPr>
              <a:t>THIS IS GREAT THE EVIDENCE COULD ACTUALLY BE YOUR OWN WORDS</a:t>
            </a:r>
            <a:endParaRPr lang="en-GB" sz="20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75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eviden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Rectangle 4"/>
          <p:cNvSpPr/>
          <p:nvPr/>
        </p:nvSpPr>
        <p:spPr>
          <a:xfrm rot="20284866">
            <a:off x="5170415" y="773340"/>
            <a:ext cx="4371445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Evidence</a:t>
            </a:r>
          </a:p>
          <a:p>
            <a:pPr algn="ctr"/>
            <a:endParaRPr lang="en-US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39552" y="4638132"/>
            <a:ext cx="8136904" cy="203122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THE WORDS FROM THE TEXT IN “XXX”.</a:t>
            </a:r>
          </a:p>
          <a:p>
            <a:pPr algn="ctr"/>
            <a:endParaRPr lang="en-US" dirty="0"/>
          </a:p>
          <a:p>
            <a:pPr algn="ctr"/>
            <a:r>
              <a:rPr lang="en-US" sz="2400" b="1" dirty="0" smtClean="0"/>
              <a:t>CONNOTATIONS: BORROWED, ACCURATE, PROOF</a:t>
            </a:r>
            <a:endParaRPr lang="en-GB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40788" y="34180"/>
            <a:ext cx="1722900" cy="38884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TOP TIPS</a:t>
            </a:r>
          </a:p>
          <a:p>
            <a:pPr algn="ctr"/>
            <a:endParaRPr lang="en-US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KEEP THIS SHORT</a:t>
            </a: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COPY IT OUT EXACTLY</a:t>
            </a: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DON’T FORGET “….”</a:t>
            </a: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44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alys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Rectangle 4"/>
          <p:cNvSpPr/>
          <p:nvPr/>
        </p:nvSpPr>
        <p:spPr>
          <a:xfrm rot="20284866">
            <a:off x="1452453" y="775870"/>
            <a:ext cx="437144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Analysis</a:t>
            </a:r>
            <a:endParaRPr lang="en-US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39552" y="4638132"/>
            <a:ext cx="8136904" cy="203122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THE LONGEST PART OF THE PARAGRAPH. HIGHER ORDER SKILL</a:t>
            </a:r>
          </a:p>
          <a:p>
            <a:pPr algn="ctr"/>
            <a:endParaRPr lang="en-US" dirty="0"/>
          </a:p>
          <a:p>
            <a:pPr algn="ctr"/>
            <a:r>
              <a:rPr lang="en-US" sz="2400" b="1" dirty="0" smtClean="0"/>
              <a:t>CONNOTATIONS: DETAILED, BALANCED, INSIGHTFUL</a:t>
            </a:r>
            <a:endParaRPr lang="en-GB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40788" y="34180"/>
            <a:ext cx="1722900" cy="41869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TOP TIPS</a:t>
            </a:r>
          </a:p>
          <a:p>
            <a:pPr algn="ctr"/>
            <a:endParaRPr lang="en-US" sz="1600" dirty="0" smtClean="0">
              <a:solidFill>
                <a:srgbClr val="FF0000"/>
              </a:solidFill>
            </a:endParaRP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MAKE THIS THE LONGEST PART OF YOUR PARAGRAPH</a:t>
            </a:r>
          </a:p>
          <a:p>
            <a:pPr algn="ctr"/>
            <a:endParaRPr lang="en-US" sz="1600" dirty="0" smtClean="0">
              <a:solidFill>
                <a:srgbClr val="FF0000"/>
              </a:solidFill>
            </a:endParaRP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SQUEEZE EVERY LAST BIT OUT OF YOUR EVIDENCE</a:t>
            </a:r>
          </a:p>
          <a:p>
            <a:pPr algn="ctr"/>
            <a:endParaRPr lang="en-US" sz="1600" dirty="0">
              <a:solidFill>
                <a:srgbClr val="FF0000"/>
              </a:solidFill>
            </a:endParaRP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CONSIDER OTHER INTERPRETATIONS</a:t>
            </a:r>
          </a:p>
          <a:p>
            <a:pPr algn="ctr"/>
            <a:endParaRPr lang="en-US" sz="1600" dirty="0">
              <a:solidFill>
                <a:srgbClr val="FF0000"/>
              </a:solidFill>
            </a:endParaRP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ADD SOME S.W.A.G</a:t>
            </a: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53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7200" b="1" dirty="0" smtClean="0"/>
              <a:t>S</a:t>
            </a:r>
            <a:r>
              <a:rPr lang="en-US" sz="6600" b="1" dirty="0" smtClean="0"/>
              <a:t>INGLE</a:t>
            </a:r>
            <a:br>
              <a:rPr lang="en-US" sz="6600" b="1" dirty="0" smtClean="0"/>
            </a:br>
            <a:r>
              <a:rPr lang="en-US" sz="7200" b="1" dirty="0" smtClean="0"/>
              <a:t>W</a:t>
            </a:r>
            <a:r>
              <a:rPr lang="en-US" sz="6600" b="1" dirty="0" smtClean="0"/>
              <a:t>ORD </a:t>
            </a:r>
            <a:br>
              <a:rPr lang="en-US" sz="6600" b="1" dirty="0" smtClean="0"/>
            </a:br>
            <a:r>
              <a:rPr lang="en-US" sz="7200" b="1" dirty="0" smtClean="0"/>
              <a:t>A</a:t>
            </a:r>
            <a:r>
              <a:rPr lang="en-US" sz="6600" b="1" dirty="0" smtClean="0"/>
              <a:t>NALYSIS</a:t>
            </a: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7200" b="1" dirty="0" smtClean="0">
                <a:solidFill>
                  <a:schemeClr val="bg1">
                    <a:lumMod val="65000"/>
                  </a:schemeClr>
                </a:solidFill>
              </a:rPr>
              <a:t>G</a:t>
            </a:r>
            <a:r>
              <a:rPr lang="en-US" sz="6600" dirty="0" smtClean="0">
                <a:solidFill>
                  <a:schemeClr val="bg1">
                    <a:lumMod val="65000"/>
                  </a:schemeClr>
                </a:solidFill>
              </a:rPr>
              <a:t>LORY</a:t>
            </a:r>
            <a:endParaRPr lang="en-GB" sz="66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764704"/>
            <a:ext cx="5220072" cy="5472608"/>
          </a:xfrm>
        </p:spPr>
      </p:pic>
    </p:spTree>
    <p:extLst>
      <p:ext uri="{BB962C8B-B14F-4D97-AF65-F5344CB8AC3E}">
        <p14:creationId xmlns:p14="http://schemas.microsoft.com/office/powerpoint/2010/main" val="3334896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technical-PM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99392"/>
            <a:ext cx="8892480" cy="6858000"/>
          </a:xfrm>
        </p:spPr>
      </p:pic>
      <p:sp>
        <p:nvSpPr>
          <p:cNvPr id="5" name="Rectangle 4"/>
          <p:cNvSpPr/>
          <p:nvPr/>
        </p:nvSpPr>
        <p:spPr>
          <a:xfrm rot="20284866">
            <a:off x="1812494" y="604471"/>
            <a:ext cx="437144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Technique</a:t>
            </a:r>
            <a:endParaRPr lang="en-US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39552" y="4638132"/>
            <a:ext cx="8136904" cy="203122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THE TECHNICAL HOW. THE IDENTIFICATION OF THE ‘WAY’</a:t>
            </a:r>
          </a:p>
          <a:p>
            <a:pPr algn="ctr"/>
            <a:endParaRPr lang="en-US" dirty="0"/>
          </a:p>
          <a:p>
            <a:pPr algn="ctr"/>
            <a:r>
              <a:rPr lang="en-US" sz="2400" b="1" dirty="0" smtClean="0"/>
              <a:t>CONNOTATIONS: SPECIFIC, ACCURATE, NAMED</a:t>
            </a:r>
            <a:endParaRPr lang="en-GB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40788" y="34180"/>
            <a:ext cx="1722900" cy="41869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TOP TIPS</a:t>
            </a:r>
          </a:p>
          <a:p>
            <a:pPr algn="ctr"/>
            <a:endParaRPr lang="en-US" sz="1600" dirty="0" smtClean="0">
              <a:solidFill>
                <a:srgbClr val="FF0000"/>
              </a:solidFill>
            </a:endParaRP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MAKE SURE THIS IS ACCURATE</a:t>
            </a:r>
          </a:p>
          <a:p>
            <a:pPr algn="ctr"/>
            <a:endParaRPr lang="en-US" sz="1600" dirty="0">
              <a:solidFill>
                <a:srgbClr val="FF0000"/>
              </a:solidFill>
            </a:endParaRP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USE THE 3 X RULE</a:t>
            </a:r>
          </a:p>
          <a:p>
            <a:pPr algn="ctr"/>
            <a:endParaRPr lang="en-US" sz="1600" dirty="0">
              <a:solidFill>
                <a:srgbClr val="FF0000"/>
              </a:solidFill>
            </a:endParaRP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ADD THIS IN ANWHERE YOU LIKE</a:t>
            </a: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96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70"/>
            <a:ext cx="4860032" cy="6873476"/>
          </a:xfrm>
        </p:spPr>
      </p:pic>
      <p:sp>
        <p:nvSpPr>
          <p:cNvPr id="12" name="Rectangle 11"/>
          <p:cNvSpPr/>
          <p:nvPr/>
        </p:nvSpPr>
        <p:spPr>
          <a:xfrm>
            <a:off x="4788024" y="6927"/>
            <a:ext cx="4355976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HOW?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smtClean="0"/>
              <a:t>S</a:t>
            </a:r>
            <a:r>
              <a:rPr lang="en-US" sz="2000" b="1" dirty="0" smtClean="0"/>
              <a:t>taff taught SWEATY in a PD session or such like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smtClean="0"/>
              <a:t>W</a:t>
            </a:r>
            <a:r>
              <a:rPr lang="en-US" sz="2000" b="1" dirty="0" smtClean="0"/>
              <a:t>orked examples provided for reference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smtClean="0"/>
              <a:t>E</a:t>
            </a:r>
            <a:r>
              <a:rPr lang="en-US" sz="2000" b="1" dirty="0" smtClean="0"/>
              <a:t>ach department assigned a SWEATY English Expert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smtClean="0"/>
              <a:t>A</a:t>
            </a:r>
            <a:r>
              <a:rPr lang="en-US" sz="2000" b="1" dirty="0" smtClean="0"/>
              <a:t>ll  classrooms provided with a visual reference for consistency </a:t>
            </a:r>
            <a:r>
              <a:rPr lang="en-US" sz="3200" b="1" dirty="0" smtClean="0"/>
              <a:t>T</a:t>
            </a:r>
            <a:r>
              <a:rPr lang="en-US" sz="2000" b="1" dirty="0" smtClean="0"/>
              <a:t>eachers feed back on their SWEATY success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smtClean="0"/>
              <a:t>Yes we all write so much better!</a:t>
            </a:r>
            <a:endParaRPr lang="en-US" sz="2000" b="1" dirty="0" smtClean="0"/>
          </a:p>
          <a:p>
            <a:pPr algn="ctr"/>
            <a:endParaRPr lang="en-GB" sz="44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684968"/>
            <a:ext cx="1184920" cy="11849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661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S.W.E.A.T.Y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dirty="0" smtClean="0"/>
              <a:t>S=	 	</a:t>
            </a:r>
            <a:r>
              <a:rPr lang="en-GB" b="1" dirty="0" smtClean="0"/>
              <a:t>STATEMENT</a:t>
            </a:r>
            <a:r>
              <a:rPr lang="en-GB" dirty="0" smtClean="0"/>
              <a:t>. Your answer</a:t>
            </a:r>
          </a:p>
          <a:p>
            <a:pPr>
              <a:buNone/>
            </a:pPr>
            <a:r>
              <a:rPr lang="en-GB" dirty="0" smtClean="0"/>
              <a:t>W =	 </a:t>
            </a:r>
            <a:r>
              <a:rPr lang="en-GB" b="1" dirty="0" smtClean="0"/>
              <a:t>WEAVE</a:t>
            </a:r>
            <a:r>
              <a:rPr lang="en-GB" dirty="0" smtClean="0"/>
              <a:t>. The build up to your</a:t>
            </a:r>
          </a:p>
          <a:p>
            <a:pPr>
              <a:buNone/>
            </a:pPr>
            <a:r>
              <a:rPr lang="en-GB" dirty="0" smtClean="0"/>
              <a:t>		quote/evidence</a:t>
            </a:r>
          </a:p>
          <a:p>
            <a:pPr>
              <a:buNone/>
            </a:pPr>
            <a:r>
              <a:rPr lang="en-GB" dirty="0" smtClean="0"/>
              <a:t>E=		</a:t>
            </a:r>
            <a:r>
              <a:rPr lang="en-GB" b="1" dirty="0" smtClean="0"/>
              <a:t>EVIDENCE</a:t>
            </a:r>
            <a:r>
              <a:rPr lang="en-GB" dirty="0" smtClean="0"/>
              <a:t>. Your short “quote”</a:t>
            </a:r>
          </a:p>
          <a:p>
            <a:pPr>
              <a:buNone/>
            </a:pPr>
            <a:r>
              <a:rPr lang="en-GB" dirty="0" smtClean="0"/>
              <a:t>A = 	</a:t>
            </a:r>
            <a:r>
              <a:rPr lang="en-GB" b="1" dirty="0" smtClean="0"/>
              <a:t>ANALYSIS</a:t>
            </a:r>
            <a:r>
              <a:rPr lang="en-GB" dirty="0" smtClean="0"/>
              <a:t>. The language analysis</a:t>
            </a:r>
          </a:p>
          <a:p>
            <a:pPr>
              <a:buNone/>
            </a:pPr>
            <a:r>
              <a:rPr lang="en-GB" dirty="0"/>
              <a:t>	</a:t>
            </a:r>
            <a:r>
              <a:rPr lang="en-GB" dirty="0" smtClean="0"/>
              <a:t>	of your quote. Longest Part</a:t>
            </a:r>
          </a:p>
          <a:p>
            <a:pPr>
              <a:buNone/>
            </a:pPr>
            <a:r>
              <a:rPr lang="en-GB" dirty="0" smtClean="0"/>
              <a:t>T = 	</a:t>
            </a:r>
            <a:r>
              <a:rPr lang="en-GB" b="1" dirty="0" smtClean="0"/>
              <a:t>TECHNICAL TERM</a:t>
            </a:r>
            <a:r>
              <a:rPr lang="en-GB" dirty="0" smtClean="0"/>
              <a:t>. The key term </a:t>
            </a:r>
          </a:p>
          <a:p>
            <a:pPr>
              <a:buNone/>
            </a:pPr>
            <a:r>
              <a:rPr lang="en-GB" dirty="0"/>
              <a:t>	</a:t>
            </a:r>
            <a:r>
              <a:rPr lang="en-GB" dirty="0" smtClean="0"/>
              <a:t>	that describes the language – </a:t>
            </a:r>
          </a:p>
          <a:p>
            <a:pPr>
              <a:buNone/>
            </a:pPr>
            <a:r>
              <a:rPr lang="en-GB" dirty="0" smtClean="0"/>
              <a:t>		THIS CAN MOVE AROUND.</a:t>
            </a:r>
          </a:p>
          <a:p>
            <a:pPr>
              <a:buNone/>
            </a:pPr>
            <a:r>
              <a:rPr lang="en-GB" dirty="0" smtClean="0"/>
              <a:t>Y = 	</a:t>
            </a:r>
            <a:r>
              <a:rPr lang="en-GB" b="1" dirty="0" smtClean="0"/>
              <a:t>YES</a:t>
            </a:r>
            <a:r>
              <a:rPr lang="en-GB" dirty="0" smtClean="0"/>
              <a:t> IT ANSWERS THE QUESTION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445" y="4151459"/>
            <a:ext cx="2015970" cy="2687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ounded Rectangular Callout 4"/>
          <p:cNvSpPr/>
          <p:nvPr/>
        </p:nvSpPr>
        <p:spPr>
          <a:xfrm>
            <a:off x="6660232" y="548680"/>
            <a:ext cx="1944216" cy="2736304"/>
          </a:xfrm>
          <a:prstGeom prst="wedgeRoundRectCallout">
            <a:avLst>
              <a:gd name="adj1" fmla="val -2744"/>
              <a:gd name="adj2" fmla="val 1092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 DONT CARE IF I AM SWEATY AS I KNOW IT REALLY WORKS!</a:t>
            </a:r>
          </a:p>
          <a:p>
            <a:pPr algn="ctr"/>
            <a:r>
              <a:rPr lang="en-GB" dirty="0" smtClean="0"/>
              <a:t>THANKS MRS FORD!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701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thestrategyguysite.com/wp-content/uploads/2010/06/good-habits-bad-habi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2849"/>
            <a:ext cx="9144000" cy="68908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52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29779"/>
          </a:xfrm>
        </p:spPr>
      </p:pic>
      <p:sp>
        <p:nvSpPr>
          <p:cNvPr id="5" name="Rectangle 4"/>
          <p:cNvSpPr/>
          <p:nvPr/>
        </p:nvSpPr>
        <p:spPr>
          <a:xfrm>
            <a:off x="7668344" y="18225"/>
            <a:ext cx="1475656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YEAR 7</a:t>
            </a:r>
          </a:p>
          <a:p>
            <a:pPr algn="ctr"/>
            <a:r>
              <a:rPr lang="en-US" sz="3200" dirty="0" smtClean="0"/>
              <a:t>Yes really!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586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9" y="0"/>
            <a:ext cx="9129611" cy="6858000"/>
          </a:xfrm>
        </p:spPr>
      </p:pic>
      <p:sp>
        <p:nvSpPr>
          <p:cNvPr id="5" name="Rectangular Callout 4"/>
          <p:cNvSpPr/>
          <p:nvPr/>
        </p:nvSpPr>
        <p:spPr>
          <a:xfrm>
            <a:off x="827584" y="260648"/>
            <a:ext cx="2880320" cy="2664296"/>
          </a:xfrm>
          <a:prstGeom prst="wedgeRectCallout">
            <a:avLst>
              <a:gd name="adj1" fmla="val 98938"/>
              <a:gd name="adj2" fmla="val 489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Hello, yep I wrote it. SWEATY is such an easy system for formulating analytical paragraphs.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018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5300" b="1" dirty="0" smtClean="0"/>
              <a:t>949 TIPS FOR SWEATY SUCCESS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579296" cy="5544616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My </a:t>
            </a:r>
            <a:r>
              <a:rPr lang="en-GB" sz="4400" b="1" dirty="0" smtClean="0"/>
              <a:t>S</a:t>
            </a:r>
            <a:r>
              <a:rPr lang="en-GB" b="1" dirty="0" smtClean="0"/>
              <a:t>TATEMENT</a:t>
            </a:r>
            <a:r>
              <a:rPr lang="en-GB" dirty="0" smtClean="0"/>
              <a:t> is short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My </a:t>
            </a:r>
            <a:r>
              <a:rPr lang="en-GB" sz="4400" b="1" dirty="0"/>
              <a:t>S</a:t>
            </a:r>
            <a:r>
              <a:rPr lang="en-GB" b="1" dirty="0"/>
              <a:t>TATEMENT</a:t>
            </a:r>
            <a:r>
              <a:rPr lang="en-GB" dirty="0"/>
              <a:t> </a:t>
            </a:r>
            <a:r>
              <a:rPr lang="en-GB" dirty="0" smtClean="0"/>
              <a:t>answers the question (ATQ)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 have </a:t>
            </a:r>
            <a:r>
              <a:rPr lang="en-GB" sz="4400" b="1" dirty="0" smtClean="0"/>
              <a:t>W</a:t>
            </a:r>
            <a:r>
              <a:rPr lang="en-GB" b="1" dirty="0" smtClean="0"/>
              <a:t>OVEN</a:t>
            </a:r>
            <a:r>
              <a:rPr lang="en-GB" dirty="0" smtClean="0"/>
              <a:t> in a piece of </a:t>
            </a:r>
            <a:r>
              <a:rPr lang="en-GB" sz="4400" b="1" dirty="0" smtClean="0"/>
              <a:t>E</a:t>
            </a:r>
            <a:r>
              <a:rPr lang="en-GB" b="1" dirty="0" smtClean="0"/>
              <a:t>VIDENCE</a:t>
            </a:r>
            <a:endParaRPr lang="en-GB" b="1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My </a:t>
            </a:r>
            <a:r>
              <a:rPr lang="en-GB" sz="4400" b="1" dirty="0" smtClean="0"/>
              <a:t>E</a:t>
            </a:r>
            <a:r>
              <a:rPr lang="en-GB" b="1" dirty="0" smtClean="0"/>
              <a:t>VIDENCE </a:t>
            </a:r>
            <a:r>
              <a:rPr lang="en-GB" dirty="0" smtClean="0"/>
              <a:t>is concise and accurate</a:t>
            </a:r>
            <a:endParaRPr lang="en-GB" b="1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 have included a </a:t>
            </a:r>
            <a:r>
              <a:rPr lang="en-GB" sz="4400" b="1" dirty="0" smtClean="0"/>
              <a:t>T</a:t>
            </a:r>
            <a:r>
              <a:rPr lang="en-GB" b="1" dirty="0" smtClean="0"/>
              <a:t>ECHNICAL TERM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My </a:t>
            </a:r>
            <a:r>
              <a:rPr lang="en-GB" sz="4400" b="1" dirty="0" smtClean="0"/>
              <a:t>T</a:t>
            </a:r>
            <a:r>
              <a:rPr lang="en-GB" b="1" dirty="0" smtClean="0"/>
              <a:t>ECHNICAL TERM </a:t>
            </a:r>
            <a:r>
              <a:rPr lang="en-GB" dirty="0" smtClean="0"/>
              <a:t>is accurate and spelt correctly</a:t>
            </a:r>
            <a:endParaRPr lang="en-GB" b="1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My </a:t>
            </a:r>
            <a:r>
              <a:rPr lang="en-GB" sz="4000" b="1" dirty="0" smtClean="0"/>
              <a:t>A</a:t>
            </a:r>
            <a:r>
              <a:rPr lang="en-GB" b="1" dirty="0" smtClean="0"/>
              <a:t>NALYSIS</a:t>
            </a:r>
            <a:r>
              <a:rPr lang="en-GB" dirty="0" smtClean="0"/>
              <a:t> doesn’t repeat my statement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My </a:t>
            </a:r>
            <a:r>
              <a:rPr lang="en-GB" sz="4000" b="1" dirty="0" smtClean="0"/>
              <a:t>A</a:t>
            </a:r>
            <a:r>
              <a:rPr lang="en-GB" b="1" dirty="0" smtClean="0"/>
              <a:t>NALYSIS</a:t>
            </a:r>
            <a:r>
              <a:rPr lang="en-GB" dirty="0" smtClean="0"/>
              <a:t> is the longest part of my paragraph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200" b="1" dirty="0" smtClean="0"/>
              <a:t>Y</a:t>
            </a:r>
            <a:r>
              <a:rPr lang="en-US" sz="4100" dirty="0" smtClean="0"/>
              <a:t>ES</a:t>
            </a:r>
            <a:r>
              <a:rPr lang="en-US" dirty="0" smtClean="0"/>
              <a:t> I have answered the question!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6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25351" y="-1199132"/>
            <a:ext cx="6912768" cy="9324529"/>
          </a:xfrm>
        </p:spPr>
      </p:pic>
    </p:spTree>
    <p:extLst>
      <p:ext uri="{BB962C8B-B14F-4D97-AF65-F5344CB8AC3E}">
        <p14:creationId xmlns:p14="http://schemas.microsoft.com/office/powerpoint/2010/main" val="20225663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1454082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5634"/>
            <a:ext cx="9144000" cy="6973634"/>
          </a:xfrm>
        </p:spPr>
      </p:pic>
      <p:sp>
        <p:nvSpPr>
          <p:cNvPr id="5" name="Rectangular Callout 4"/>
          <p:cNvSpPr/>
          <p:nvPr/>
        </p:nvSpPr>
        <p:spPr>
          <a:xfrm>
            <a:off x="323528" y="0"/>
            <a:ext cx="3528392" cy="1844824"/>
          </a:xfrm>
          <a:prstGeom prst="wedgeRectCallout">
            <a:avLst>
              <a:gd name="adj1" fmla="val 61221"/>
              <a:gd name="adj2" fmla="val 1287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What do we want – </a:t>
            </a:r>
            <a:endParaRPr lang="en-US" sz="2400" dirty="0"/>
          </a:p>
          <a:p>
            <a:pPr algn="ctr"/>
            <a:r>
              <a:rPr lang="en-US" sz="2400" dirty="0" smtClean="0"/>
              <a:t> death to PEE</a:t>
            </a:r>
          </a:p>
          <a:p>
            <a:pPr algn="ctr"/>
            <a:r>
              <a:rPr lang="en-US" sz="2400" dirty="0" smtClean="0"/>
              <a:t>When do we want it – NOW!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4588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293" y="2260560"/>
            <a:ext cx="5860486" cy="23530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771800" cy="21094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" y="4868441"/>
            <a:ext cx="2611751" cy="19578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945" y="7355"/>
            <a:ext cx="2809736" cy="21094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745" y="7355"/>
            <a:ext cx="2893034" cy="21928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945" y="4804974"/>
            <a:ext cx="2736303" cy="20842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" y="2102014"/>
            <a:ext cx="3497603" cy="270295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471" y="4804974"/>
            <a:ext cx="3368530" cy="202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83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724</Words>
  <Application>Microsoft Office PowerPoint</Application>
  <PresentationFormat>On-screen Show (4:3)</PresentationFormat>
  <Paragraphs>160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Aharoni</vt:lpstr>
      <vt:lpstr>AngsanaUPC</vt:lpstr>
      <vt:lpstr>Arial</vt:lpstr>
      <vt:lpstr>Arial Rounded MT Bold</vt:lpstr>
      <vt:lpstr>Calibri</vt:lpstr>
      <vt:lpstr>Office Theme</vt:lpstr>
      <vt:lpstr>PowerPoint Presentation</vt:lpstr>
      <vt:lpstr>SW“E ”A Y</vt:lpstr>
      <vt:lpstr>PowerPoint Presentation</vt:lpstr>
      <vt:lpstr>PowerPoint Presentation</vt:lpstr>
      <vt:lpstr>PowerPoint Presentation</vt:lpstr>
      <vt:lpstr>PEE ON A GOOD DAY… Question – How is the mouse presented in the Gruffalo?</vt:lpstr>
      <vt:lpstr>SWEATY ON A GOOD DAY… Question – How is the mouse presented in the Gruffalo?</vt:lpstr>
      <vt:lpstr>PowerPoint Presentation</vt:lpstr>
      <vt:lpstr>PowerPoint Presentation</vt:lpstr>
      <vt:lpstr>PowerPoint Presentation</vt:lpstr>
      <vt:lpstr>WEAVE IT TO WIN IT!</vt:lpstr>
      <vt:lpstr>PowerPoint Presentation</vt:lpstr>
      <vt:lpstr>PowerPoint Presentation</vt:lpstr>
      <vt:lpstr>          SINGLE WORD  ANALYSIS GLORY</vt:lpstr>
      <vt:lpstr>PowerPoint Presentation</vt:lpstr>
      <vt:lpstr>PowerPoint Presentation</vt:lpstr>
      <vt:lpstr>S.W.E.A.T.Y</vt:lpstr>
      <vt:lpstr>PowerPoint Presentation</vt:lpstr>
      <vt:lpstr>PowerPoint Presentation</vt:lpstr>
      <vt:lpstr>PowerPoint Presentation</vt:lpstr>
      <vt:lpstr>949 TIPS FOR SWEATY SUCCESS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Ford</dc:creator>
  <cp:lastModifiedBy>Rachael Edgar</cp:lastModifiedBy>
  <cp:revision>14</cp:revision>
  <cp:lastPrinted>2016-05-15T09:45:35Z</cp:lastPrinted>
  <dcterms:created xsi:type="dcterms:W3CDTF">2016-01-18T07:26:34Z</dcterms:created>
  <dcterms:modified xsi:type="dcterms:W3CDTF">2017-01-27T15:00:19Z</dcterms:modified>
</cp:coreProperties>
</file>