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C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>
      <p:cViewPr>
        <p:scale>
          <a:sx n="90" d="100"/>
          <a:sy n="90" d="100"/>
        </p:scale>
        <p:origin x="12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61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91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53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56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16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53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583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2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60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63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E955E-D528-41CE-AB03-FD6F1748B67B}" type="datetimeFigureOut">
              <a:rPr lang="en-GB" smtClean="0"/>
              <a:t>03/06/2017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4EE2-6AE4-4B1A-84FB-64A96514D1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5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189559"/>
              </p:ext>
            </p:extLst>
          </p:nvPr>
        </p:nvGraphicFramePr>
        <p:xfrm>
          <a:off x="0" y="453912"/>
          <a:ext cx="9144000" cy="639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99797757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67222753"/>
                    </a:ext>
                  </a:extLst>
                </a:gridCol>
                <a:gridCol w="2334126">
                  <a:extLst>
                    <a:ext uri="{9D8B030D-6E8A-4147-A177-3AD203B41FA5}">
                      <a16:colId xmlns:a16="http://schemas.microsoft.com/office/drawing/2014/main" val="1681046656"/>
                    </a:ext>
                  </a:extLst>
                </a:gridCol>
                <a:gridCol w="1574352">
                  <a:extLst>
                    <a:ext uri="{9D8B030D-6E8A-4147-A177-3AD203B41FA5}">
                      <a16:colId xmlns:a16="http://schemas.microsoft.com/office/drawing/2014/main" val="2103849029"/>
                    </a:ext>
                  </a:extLst>
                </a:gridCol>
                <a:gridCol w="1577922">
                  <a:extLst>
                    <a:ext uri="{9D8B030D-6E8A-4147-A177-3AD203B41FA5}">
                      <a16:colId xmlns:a16="http://schemas.microsoft.com/office/drawing/2014/main" val="2556383869"/>
                    </a:ext>
                  </a:extLst>
                </a:gridCol>
              </a:tblGrid>
              <a:tr h="513537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>
                          <a:latin typeface="Century Gothic" panose="020B0502020202020204" pitchFamily="34" charset="0"/>
                        </a:rPr>
                        <a:t>EVALUATION</a:t>
                      </a:r>
                      <a:r>
                        <a:rPr lang="en-GB" sz="1050" baseline="0" dirty="0" smtClean="0">
                          <a:latin typeface="Century Gothic" panose="020B0502020202020204" pitchFamily="34" charset="0"/>
                        </a:rPr>
                        <a:t> LEVEL</a:t>
                      </a:r>
                      <a:endParaRPr lang="en-GB" sz="105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>
                          <a:latin typeface="Century Gothic" panose="020B0502020202020204" pitchFamily="34" charset="0"/>
                        </a:rPr>
                        <a:t>WHAT</a:t>
                      </a:r>
                      <a:r>
                        <a:rPr lang="en-GB" sz="1050" baseline="0" dirty="0" smtClean="0">
                          <a:latin typeface="Century Gothic" panose="020B0502020202020204" pitchFamily="34" charset="0"/>
                        </a:rPr>
                        <a:t> QUESTIONS ARE ADDRESSED?</a:t>
                      </a:r>
                      <a:endParaRPr lang="en-GB" sz="105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n-GB" sz="1050" baseline="0" dirty="0" smtClean="0">
                          <a:latin typeface="Century Gothic" panose="020B0502020202020204" pitchFamily="34" charset="0"/>
                        </a:rPr>
                        <a:t> WILL INFORMATION BE GATHERED?</a:t>
                      </a:r>
                      <a:endParaRPr lang="en-GB" sz="105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>
                          <a:latin typeface="Century Gothic" panose="020B0502020202020204" pitchFamily="34" charset="0"/>
                        </a:rPr>
                        <a:t>WHAT</a:t>
                      </a:r>
                      <a:r>
                        <a:rPr lang="en-GB" sz="1050" baseline="0" dirty="0" smtClean="0">
                          <a:latin typeface="Century Gothic" panose="020B0502020202020204" pitchFamily="34" charset="0"/>
                        </a:rPr>
                        <a:t> IS MEASURED OR ASSESSED?</a:t>
                      </a:r>
                      <a:endParaRPr lang="en-GB" sz="105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n-GB" sz="1050" baseline="0" dirty="0" smtClean="0">
                          <a:latin typeface="Century Gothic" panose="020B0502020202020204" pitchFamily="34" charset="0"/>
                        </a:rPr>
                        <a:t> WILL INFORMATION BE USED?</a:t>
                      </a:r>
                      <a:endParaRPr lang="en-GB" sz="105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733450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100" dirty="0" smtClean="0">
                          <a:latin typeface="+mn-lt"/>
                        </a:rPr>
                        <a:t>1. </a:t>
                      </a:r>
                      <a:r>
                        <a:rPr lang="en-GB" sz="1100" b="1" dirty="0" smtClean="0">
                          <a:latin typeface="+mn-lt"/>
                        </a:rPr>
                        <a:t>PARTICIPANTS’</a:t>
                      </a:r>
                      <a:r>
                        <a:rPr lang="en-GB" sz="1100" b="1" baseline="0" dirty="0" smtClean="0">
                          <a:latin typeface="+mn-lt"/>
                        </a:rPr>
                        <a:t> </a:t>
                      </a:r>
                      <a:r>
                        <a:rPr lang="en-GB" sz="1100" b="1" dirty="0" smtClean="0">
                          <a:latin typeface="+mn-lt"/>
                        </a:rPr>
                        <a:t>REACTIONS</a:t>
                      </a:r>
                      <a:endParaRPr lang="en-GB" sz="1100" b="1" baseline="0" dirty="0" smtClean="0">
                        <a:latin typeface="+mn-lt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GB" sz="1100" b="0" i="1" dirty="0" smtClean="0">
                          <a:latin typeface="+mn-lt"/>
                        </a:rPr>
                        <a:t>(Evaluates</a:t>
                      </a:r>
                      <a:r>
                        <a:rPr lang="en-GB" sz="1100" b="0" dirty="0" smtClean="0">
                          <a:latin typeface="+mn-lt"/>
                        </a:rPr>
                        <a:t> </a:t>
                      </a:r>
                      <a:r>
                        <a:rPr lang="en-GB" sz="1100" b="0" i="1" dirty="0" smtClean="0">
                          <a:latin typeface="+mn-lt"/>
                        </a:rPr>
                        <a:t>how staff feel about the quality of their professional learning)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Did they enjoy</a:t>
                      </a:r>
                      <a:r>
                        <a:rPr lang="en-GB" sz="1100" baseline="0" dirty="0" smtClean="0">
                          <a:latin typeface="+mn-lt"/>
                        </a:rPr>
                        <a:t> </a:t>
                      </a:r>
                      <a:r>
                        <a:rPr lang="en-GB" sz="1100" dirty="0" smtClean="0">
                          <a:latin typeface="+mn-lt"/>
                        </a:rPr>
                        <a:t>it?</a:t>
                      </a:r>
                    </a:p>
                    <a:p>
                      <a:r>
                        <a:rPr lang="en-GB" sz="1100" dirty="0" smtClean="0">
                          <a:latin typeface="+mn-lt"/>
                        </a:rPr>
                        <a:t>Was the time well spent?</a:t>
                      </a:r>
                    </a:p>
                    <a:p>
                      <a:r>
                        <a:rPr lang="en-GB" sz="1100" dirty="0" smtClean="0">
                          <a:latin typeface="+mn-lt"/>
                        </a:rPr>
                        <a:t>Was</a:t>
                      </a:r>
                      <a:r>
                        <a:rPr lang="en-GB" sz="1100" baseline="0" dirty="0" smtClean="0">
                          <a:latin typeface="+mn-lt"/>
                        </a:rPr>
                        <a:t> the content relevant?</a:t>
                      </a:r>
                    </a:p>
                    <a:p>
                      <a:r>
                        <a:rPr lang="en-GB" sz="1100" baseline="0" dirty="0" smtClean="0">
                          <a:latin typeface="+mn-lt"/>
                        </a:rPr>
                        <a:t>Quality of delivery?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Questionnaires/surveys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“happy sheets” – evaluate the extent to which session’s objectives have been met?</a:t>
                      </a:r>
                      <a:endParaRPr lang="en-GB" sz="1100" b="1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Teacher</a:t>
                      </a:r>
                      <a:r>
                        <a:rPr lang="en-GB" sz="1100" baseline="0" dirty="0" smtClean="0">
                          <a:latin typeface="+mn-lt"/>
                        </a:rPr>
                        <a:t> satisfaction with the experience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To improve programme and</a:t>
                      </a:r>
                      <a:r>
                        <a:rPr lang="en-GB" sz="1100" baseline="0" dirty="0" smtClean="0">
                          <a:latin typeface="+mn-lt"/>
                        </a:rPr>
                        <a:t> delivery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398032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r>
                        <a:rPr lang="en-GB" sz="1100" b="1" i="1" dirty="0" smtClean="0">
                          <a:latin typeface="+mn-lt"/>
                        </a:rPr>
                        <a:t>2. </a:t>
                      </a:r>
                      <a:r>
                        <a:rPr lang="en-GB" sz="1100" b="1" i="0" dirty="0" smtClean="0">
                          <a:latin typeface="+mn-lt"/>
                        </a:rPr>
                        <a:t>LEARNIN</a:t>
                      </a:r>
                      <a:r>
                        <a:rPr lang="en-GB" sz="1100" b="1" i="0" baseline="0" dirty="0" smtClean="0">
                          <a:latin typeface="+mn-lt"/>
                        </a:rPr>
                        <a:t>G EVALUATION</a:t>
                      </a:r>
                      <a:endParaRPr lang="en-GB" sz="1100" b="1" i="0" dirty="0" smtClean="0">
                        <a:latin typeface="+mn-lt"/>
                      </a:endParaRPr>
                    </a:p>
                    <a:p>
                      <a:r>
                        <a:rPr lang="en-GB" sz="1100" b="0" i="1" dirty="0" smtClean="0">
                          <a:latin typeface="+mn-lt"/>
                        </a:rPr>
                        <a:t>(Measures knowledge, skills and attitudes acquired through training)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Have teachers</a:t>
                      </a:r>
                      <a:r>
                        <a:rPr lang="en-GB" sz="1100" baseline="0" dirty="0" smtClean="0">
                          <a:latin typeface="+mn-lt"/>
                        </a:rPr>
                        <a:t> acquired the desired </a:t>
                      </a:r>
                      <a:r>
                        <a:rPr lang="en-GB" sz="1100" dirty="0" smtClean="0">
                          <a:latin typeface="+mn-lt"/>
                        </a:rPr>
                        <a:t>knowledge and understanding?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Staff baseline audits and follow up surveys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O&amp;F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PL log/5 dials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Surveys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New</a:t>
                      </a:r>
                      <a:r>
                        <a:rPr lang="en-GB" sz="1100" baseline="0" dirty="0" smtClean="0">
                          <a:latin typeface="+mn-lt"/>
                        </a:rPr>
                        <a:t> knowledge and skill of participants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improve programme content, format, and organisation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53834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3.</a:t>
                      </a:r>
                      <a:r>
                        <a:rPr lang="en-GB" sz="1100" baseline="0" dirty="0" smtClean="0">
                          <a:latin typeface="+mn-lt"/>
                        </a:rPr>
                        <a:t> </a:t>
                      </a:r>
                      <a:r>
                        <a:rPr lang="en-GB" sz="1100" b="1" baseline="0" dirty="0" smtClean="0">
                          <a:latin typeface="+mn-lt"/>
                        </a:rPr>
                        <a:t>ORGANISATIONAL SUPPORT</a:t>
                      </a:r>
                      <a:endParaRPr lang="en-GB" sz="1100" b="1" dirty="0" smtClean="0">
                        <a:latin typeface="+mn-lt"/>
                      </a:endParaRPr>
                    </a:p>
                    <a:p>
                      <a:r>
                        <a:rPr lang="en-GB" sz="1100" b="0" dirty="0" smtClean="0">
                          <a:latin typeface="+mn-lt"/>
                        </a:rPr>
                        <a:t>(</a:t>
                      </a:r>
                      <a:r>
                        <a:rPr lang="en-GB" sz="1100" b="0" i="1" dirty="0" smtClean="0">
                          <a:latin typeface="+mn-lt"/>
                        </a:rPr>
                        <a:t>Assesses the support and ethos of the organisation)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>
                    <a:solidFill>
                      <a:srgbClr val="D8C2D5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implementation advocated, facilitated, and supported?</a:t>
                      </a:r>
                    </a:p>
                    <a:p>
                      <a:pPr fontAlgn="base"/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Were successes recognised and shared?</a:t>
                      </a:r>
                    </a:p>
                    <a:p>
                      <a:pPr fontAlgn="base"/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was the impact on the organisation?</a:t>
                      </a:r>
                    </a:p>
                  </a:txBody>
                  <a:tcPr>
                    <a:solidFill>
                      <a:srgbClr val="D8C2D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Whole school PD Audit e.g. NTEN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Minutes from follow-up meetings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Questionnaires</a:t>
                      </a:r>
                    </a:p>
                    <a:p>
                      <a:endParaRPr lang="en-GB" sz="1100" b="1" dirty="0">
                        <a:latin typeface="+mn-lt"/>
                      </a:endParaRPr>
                    </a:p>
                  </a:txBody>
                  <a:tcPr>
                    <a:solidFill>
                      <a:srgbClr val="D8C2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organisation's advocacy, support, facilitation, and recognition</a:t>
                      </a:r>
                    </a:p>
                    <a:p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Whether PD impacted at a whole school level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rgbClr val="D8C2D5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inform future change efforts</a:t>
                      </a:r>
                    </a:p>
                    <a:p>
                      <a:endParaRPr lang="en-GB" sz="1100" dirty="0">
                        <a:latin typeface="+mn-lt"/>
                      </a:endParaRPr>
                    </a:p>
                  </a:txBody>
                  <a:tcPr>
                    <a:solidFill>
                      <a:srgbClr val="D8C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18870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r>
                        <a:rPr lang="en-GB" sz="1100" b="1" dirty="0" smtClean="0">
                          <a:latin typeface="+mn-lt"/>
                        </a:rPr>
                        <a:t>4. BEHAVIOUR</a:t>
                      </a:r>
                      <a:r>
                        <a:rPr lang="en-GB" sz="1100" b="1" baseline="0" dirty="0" smtClean="0">
                          <a:latin typeface="+mn-lt"/>
                        </a:rPr>
                        <a:t> EVALUATION</a:t>
                      </a:r>
                      <a:endParaRPr lang="en-GB" sz="1100" b="1" dirty="0" smtClean="0">
                        <a:latin typeface="+mn-lt"/>
                      </a:endParaRPr>
                    </a:p>
                    <a:p>
                      <a:r>
                        <a:rPr lang="en-GB" sz="1100" b="0" i="1" dirty="0" smtClean="0">
                          <a:latin typeface="+mn-lt"/>
                        </a:rPr>
                        <a:t>(Focuses on changes in behaviours as a result of training received)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Are teachers using the new knowledge they have learnt?</a:t>
                      </a:r>
                      <a:endParaRPr lang="en-GB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O&amp;F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Feedback from staff through surveys or conversations.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Low-stake learning walks,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Line-management meetings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Peer observations through Lesson Study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Student evaluation</a:t>
                      </a:r>
                      <a:endParaRPr lang="en-GB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dirty="0" smtClean="0">
                          <a:effectLst/>
                          <a:latin typeface="+mn-lt"/>
                        </a:rPr>
                        <a:t>Quality </a:t>
                      </a:r>
                      <a:r>
                        <a:rPr lang="en-GB" sz="1100" dirty="0">
                          <a:effectLst/>
                          <a:latin typeface="+mn-lt"/>
                        </a:rPr>
                        <a:t>of implementation</a:t>
                      </a:r>
                    </a:p>
                  </a:txBody>
                  <a:tcPr marL="66675" marR="66675" marT="28575" marB="28575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dirty="0">
                          <a:effectLst/>
                          <a:latin typeface="+mn-lt"/>
                        </a:rPr>
                        <a:t>To document and improve the implementation of </a:t>
                      </a:r>
                      <a:r>
                        <a:rPr lang="en-GB" sz="1100" dirty="0" smtClean="0">
                          <a:effectLst/>
                          <a:latin typeface="+mn-lt"/>
                        </a:rPr>
                        <a:t>programme </a:t>
                      </a:r>
                      <a:r>
                        <a:rPr lang="en-GB" sz="1100" dirty="0">
                          <a:effectLst/>
                          <a:latin typeface="+mn-lt"/>
                        </a:rPr>
                        <a:t>content</a:t>
                      </a:r>
                    </a:p>
                  </a:txBody>
                  <a:tcPr marL="66675" marR="66675" marT="28575" marB="28575"/>
                </a:tc>
                <a:extLst>
                  <a:ext uri="{0D108BD9-81ED-4DB2-BD59-A6C34878D82A}">
                    <a16:rowId xmlns:a16="http://schemas.microsoft.com/office/drawing/2014/main" val="2198569687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r>
                        <a:rPr lang="en-GB" sz="1100" b="1" dirty="0" smtClean="0">
                          <a:latin typeface="+mn-lt"/>
                        </a:rPr>
                        <a:t>5.</a:t>
                      </a:r>
                      <a:r>
                        <a:rPr lang="en-GB" sz="1100" b="1" baseline="0" dirty="0" smtClean="0">
                          <a:latin typeface="+mn-lt"/>
                        </a:rPr>
                        <a:t> </a:t>
                      </a:r>
                      <a:r>
                        <a:rPr lang="en-GB" sz="1100" b="1" dirty="0" smtClean="0">
                          <a:latin typeface="+mn-lt"/>
                        </a:rPr>
                        <a:t>RESULTS EVALUATION</a:t>
                      </a:r>
                    </a:p>
                    <a:p>
                      <a:r>
                        <a:rPr lang="en-GB" sz="1100" b="0" i="1" dirty="0" smtClean="0">
                          <a:latin typeface="+mn-lt"/>
                        </a:rPr>
                        <a:t>(Assesses the impact of professional development on student outcomes)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Has there been an impact on students? </a:t>
                      </a:r>
                    </a:p>
                    <a:p>
                      <a:r>
                        <a:rPr lang="en-GB" sz="1100" dirty="0" smtClean="0">
                          <a:latin typeface="+mn-lt"/>
                        </a:rPr>
                        <a:t>This could be any outcome – attainment, behavioural or attitudinal – depending on what need the PD was planned to address.</a:t>
                      </a:r>
                      <a:endParaRPr lang="en-GB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dirty="0" smtClean="0">
                          <a:latin typeface="+mn-lt"/>
                        </a:rPr>
                        <a:t>Results of Action Research/</a:t>
                      </a:r>
                      <a:r>
                        <a:rPr lang="en-GB" sz="1100" b="1" baseline="0" dirty="0" smtClean="0">
                          <a:latin typeface="+mn-lt"/>
                        </a:rPr>
                        <a:t> RCTs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baseline="0" dirty="0" smtClean="0">
                          <a:latin typeface="+mn-lt"/>
                        </a:rPr>
                        <a:t>Assessment data</a:t>
                      </a:r>
                      <a:endParaRPr lang="en-GB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Students’</a:t>
                      </a:r>
                      <a:r>
                        <a:rPr lang="en-GB" sz="1100" baseline="0" dirty="0" smtClean="0">
                          <a:latin typeface="+mn-lt"/>
                        </a:rPr>
                        <a:t> learning outcomes</a:t>
                      </a:r>
                      <a:endParaRPr lang="en-GB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+mn-lt"/>
                        </a:rPr>
                        <a:t>To demonstrate</a:t>
                      </a:r>
                      <a:r>
                        <a:rPr lang="en-GB" sz="1100" baseline="0" dirty="0" smtClean="0">
                          <a:latin typeface="+mn-lt"/>
                        </a:rPr>
                        <a:t> the overall impact of PD</a:t>
                      </a:r>
                      <a:endParaRPr lang="en-GB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9618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71253"/>
            <a:ext cx="752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GETTING ‘EVEN’ BETTER: FIVE LEVELS FOR PD EVALUATION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45110" y="209753"/>
            <a:ext cx="17988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dirty="0">
                <a:latin typeface="Century Gothic" panose="020B0502020202020204" pitchFamily="34" charset="0"/>
              </a:rPr>
              <a:t>(adapted from Guskey 2000)</a:t>
            </a:r>
            <a:endParaRPr lang="en-GB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8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345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8</cp:revision>
  <dcterms:created xsi:type="dcterms:W3CDTF">2017-06-03T10:47:53Z</dcterms:created>
  <dcterms:modified xsi:type="dcterms:W3CDTF">2017-06-03T16:49:36Z</dcterms:modified>
</cp:coreProperties>
</file>