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Zilla Slab" panose="020B0604020202020204" charset="0"/>
      <p:regular r:id="rId19"/>
      <p:bold r:id="rId20"/>
      <p:italic r:id="rId21"/>
    </p:embeddedFont>
    <p:embeddedFont>
      <p:font typeface="Helvetica Neue Light" panose="020B0604020202020204" charset="0"/>
      <p:regular r:id="rId22"/>
      <p:bold r:id="rId23"/>
      <p:italic r:id="rId24"/>
      <p:boldItalic r:id="rId25"/>
    </p:embeddedFont>
    <p:embeddedFont>
      <p:font typeface="Zilla Slab Light" panose="020B0604020202020204" charset="0"/>
      <p:bold r:id="rId26"/>
      <p:boldItalic r:id="rId27"/>
    </p:embeddedFont>
    <p:embeddedFont>
      <p:font typeface="Zilla Slab Highlight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D1FA209-DC78-4705-908B-F82646EC7FA8}">
  <a:tblStyle styleId="{9D1FA209-DC78-4705-908B-F82646EC7FA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50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34847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09600" y="3439625"/>
            <a:ext cx="396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533400" y="3107350"/>
            <a:ext cx="4038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533400" y="4211654"/>
            <a:ext cx="4038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348459" y="1521000"/>
            <a:ext cx="5942400" cy="283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/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Shape 18"/>
          <p:cNvSpPr/>
          <p:nvPr/>
        </p:nvSpPr>
        <p:spPr>
          <a:xfrm>
            <a:off x="457200" y="457200"/>
            <a:ext cx="819900" cy="81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hape 19"/>
          <p:cNvSpPr txBox="1"/>
          <p:nvPr/>
        </p:nvSpPr>
        <p:spPr>
          <a:xfrm>
            <a:off x="457200" y="311700"/>
            <a:ext cx="8199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101631"/>
                </a:solidFill>
              </a:rPr>
              <a:t>“</a:t>
            </a:r>
            <a:endParaRPr sz="9600" b="1">
              <a:solidFill>
                <a:srgbClr val="10163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2647975"/>
            <a:ext cx="4114800" cy="213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▫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457200" y="2571775"/>
            <a:ext cx="3121200" cy="235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3766505" y="2571775"/>
            <a:ext cx="3121200" cy="235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2571775"/>
            <a:ext cx="2631900" cy="235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3223964" y="2571775"/>
            <a:ext cx="2631900" cy="235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3"/>
          </p:nvPr>
        </p:nvSpPr>
        <p:spPr>
          <a:xfrm>
            <a:off x="5990727" y="2571775"/>
            <a:ext cx="2631900" cy="235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title">
  <p:cSld name="TITLE_ONLY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04800" y="3492738"/>
            <a:ext cx="4114800" cy="140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buNone/>
              <a:defRPr/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7376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-4225" y="4275"/>
            <a:ext cx="6859500" cy="5143500"/>
          </a:xfrm>
          <a:prstGeom prst="rect">
            <a:avLst/>
          </a:prstGeom>
          <a:gradFill>
            <a:gsLst>
              <a:gs pos="0">
                <a:srgbClr val="000208">
                  <a:alpha val="0"/>
                </a:srgbClr>
              </a:gs>
              <a:gs pos="100000">
                <a:srgbClr val="000208">
                  <a:alpha val="59607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</a:pP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457200" y="434587"/>
            <a:ext cx="4114800" cy="21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631"/>
              </a:buClr>
              <a:buSzPts val="4000"/>
              <a:buFont typeface="Zilla Slab Light"/>
              <a:buNone/>
              <a:defRPr sz="4000">
                <a:solidFill>
                  <a:srgbClr val="101631"/>
                </a:solidFill>
                <a:highlight>
                  <a:srgbClr val="FFFFFF"/>
                </a:highlight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457200" y="2647975"/>
            <a:ext cx="4114800" cy="213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▫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Zilla Slab Light"/>
              <a:buChar char="▪"/>
              <a:defRPr sz="1800">
                <a:solidFill>
                  <a:srgbClr val="FFFFFF"/>
                </a:solidFill>
                <a:latin typeface="Zilla Slab Light"/>
                <a:ea typeface="Zilla Slab Light"/>
                <a:cs typeface="Zilla Slab Light"/>
                <a:sym typeface="Zilla Slab Light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1pPr>
            <a:lvl2pPr lvl="1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2pPr>
            <a:lvl3pPr lvl="2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3pPr>
            <a:lvl4pPr lvl="3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4pPr>
            <a:lvl5pPr lvl="4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5pPr>
            <a:lvl6pPr lvl="5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6pPr>
            <a:lvl7pPr lvl="6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7pPr>
            <a:lvl8pPr lvl="7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8pPr>
            <a:lvl9pPr lvl="8" algn="r">
              <a:spcBef>
                <a:spcPts val="0"/>
              </a:spcBef>
              <a:buNone/>
              <a:defRPr sz="1800" b="1">
                <a:solidFill>
                  <a:srgbClr val="FFFFFF"/>
                </a:solidFill>
                <a:latin typeface="Zilla Slab Highlight"/>
                <a:ea typeface="Zilla Slab Highlight"/>
                <a:cs typeface="Zilla Slab Highlight"/>
                <a:sym typeface="Zilla Slab High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6VvnN89tj-AMdG5My75GGclfJzIkNmaz/vie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-194350" y="0"/>
            <a:ext cx="94023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951250" y="435463"/>
            <a:ext cx="4098600" cy="1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word, 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syllables</a:t>
            </a: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53" name="Shape 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0047" y="395513"/>
            <a:ext cx="1159353" cy="17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Shape 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9300" y="435475"/>
            <a:ext cx="13811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Shape 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6725" y="3241913"/>
            <a:ext cx="1983986" cy="13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3313" y="3182363"/>
            <a:ext cx="10191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75375" y="3241900"/>
            <a:ext cx="19240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50625" y="3376175"/>
            <a:ext cx="2775900" cy="10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word, 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syllables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-210550" y="-211500"/>
            <a:ext cx="94023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064775" y="-85425"/>
            <a:ext cx="5061300" cy="10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King (Marking)</a:t>
            </a:r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579950" y="4588275"/>
            <a:ext cx="525600" cy="5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922" y="974763"/>
            <a:ext cx="1159353" cy="17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9250" y="974775"/>
            <a:ext cx="13811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825" y="3301425"/>
            <a:ext cx="1983986" cy="13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6513" y="3241888"/>
            <a:ext cx="10191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3300" y="3241900"/>
            <a:ext cx="192405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1728525" y="4552750"/>
            <a:ext cx="5911500" cy="10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 S Mint (Assessment)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188500" y="191100"/>
            <a:ext cx="396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Technologies and Education</a:t>
            </a:r>
            <a:endParaRPr/>
          </a:p>
        </p:txBody>
      </p:sp>
      <p:sp>
        <p:nvSpPr>
          <p:cNvPr id="77" name="Shape 77"/>
          <p:cNvSpPr txBox="1"/>
          <p:nvPr/>
        </p:nvSpPr>
        <p:spPr>
          <a:xfrm>
            <a:off x="243575" y="3638100"/>
            <a:ext cx="3729900" cy="15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Using a variety of digital tools to reduce teacher workload and improve impact on student learning.</a:t>
            </a:r>
            <a:endParaRPr sz="1800" i="1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5083200" y="3790550"/>
            <a:ext cx="4060800" cy="15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Baldish Nijjar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Innovation Leader @ Jumeirah College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GEMS Tellal: ICT, Computing &amp; Digital Network Leader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 title="Media1.mp4">
            <a:hlinkClick r:id="rId3"/>
          </p:cNvPr>
          <p:cNvSpPr/>
          <p:nvPr/>
        </p:nvSpPr>
        <p:spPr>
          <a:xfrm>
            <a:off x="1418213" y="82525"/>
            <a:ext cx="6637925" cy="49784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 idx="4294967295"/>
          </p:nvPr>
        </p:nvSpPr>
        <p:spPr>
          <a:xfrm>
            <a:off x="551425" y="-77900"/>
            <a:ext cx="5039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Previous responses</a:t>
            </a:r>
            <a:endParaRPr sz="4600"/>
          </a:p>
        </p:txBody>
      </p:sp>
      <p:sp>
        <p:nvSpPr>
          <p:cNvPr id="89" name="Shape 89"/>
          <p:cNvSpPr txBox="1">
            <a:spLocks noGrp="1"/>
          </p:cNvSpPr>
          <p:nvPr>
            <p:ph type="subTitle" idx="4294967295"/>
          </p:nvPr>
        </p:nvSpPr>
        <p:spPr>
          <a:xfrm>
            <a:off x="551425" y="4610700"/>
            <a:ext cx="8528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tools used, what for, and how they were used</a:t>
            </a:r>
            <a:endParaRPr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4">
            <a:alphaModFix/>
          </a:blip>
          <a:srcRect r="2334"/>
          <a:stretch/>
        </p:blipFill>
        <p:spPr>
          <a:xfrm>
            <a:off x="611600" y="1297275"/>
            <a:ext cx="7620024" cy="324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 idx="4294967295"/>
          </p:nvPr>
        </p:nvSpPr>
        <p:spPr>
          <a:xfrm>
            <a:off x="82725" y="0"/>
            <a:ext cx="5688900" cy="94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using technology</a:t>
            </a:r>
            <a:endParaRPr/>
          </a:p>
        </p:txBody>
      </p:sp>
      <p:sp>
        <p:nvSpPr>
          <p:cNvPr id="96" name="Shape 96"/>
          <p:cNvSpPr txBox="1"/>
          <p:nvPr/>
        </p:nvSpPr>
        <p:spPr>
          <a:xfrm>
            <a:off x="156925" y="1054750"/>
            <a:ext cx="6587400" cy="3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reduce workload?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reduce repetitive feedback?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make feedback/lessons more effective?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reduce the need to repeat lessons topics?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use the students to build resources?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Can you use flipped learning to improve lesson preparation?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96500" y="364578"/>
            <a:ext cx="3505200" cy="16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Screen/Paper recording</a:t>
            </a:r>
            <a:endParaRPr/>
          </a:p>
        </p:txBody>
      </p:sp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5325" y="142375"/>
            <a:ext cx="3314700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5000" y="1768125"/>
            <a:ext cx="309562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0800" y="2943225"/>
            <a:ext cx="2929541" cy="16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8500" y="3574625"/>
            <a:ext cx="1981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0" y="234056"/>
            <a:ext cx="3733800" cy="1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Voice recording</a:t>
            </a:r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375" y="93675"/>
            <a:ext cx="2457450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4275" y="3158812"/>
            <a:ext cx="335280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8370" y="3036150"/>
            <a:ext cx="902605" cy="18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8750" y="2881950"/>
            <a:ext cx="2409825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0738" y="1157925"/>
            <a:ext cx="3057525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6050" y="2691500"/>
            <a:ext cx="1981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96525" y="274156"/>
            <a:ext cx="3774000" cy="1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recording</a:t>
            </a:r>
            <a:endParaRPr/>
          </a:p>
        </p:txBody>
      </p:sp>
      <p:pic>
        <p:nvPicPr>
          <p:cNvPr id="122" name="Shape 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8125" y="796425"/>
            <a:ext cx="200025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0600" y="2619387"/>
            <a:ext cx="269557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8300" y="2847950"/>
            <a:ext cx="336232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70750" y="274150"/>
            <a:ext cx="2114550" cy="171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1350" y="4041912"/>
            <a:ext cx="1511019" cy="85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hape 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7373" y="3370300"/>
            <a:ext cx="3923852" cy="18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 rotWithShape="1">
          <a:blip r:embed="rId5">
            <a:alphaModFix/>
          </a:blip>
          <a:srcRect r="31323"/>
          <a:stretch/>
        </p:blipFill>
        <p:spPr>
          <a:xfrm>
            <a:off x="2946925" y="3180704"/>
            <a:ext cx="2673650" cy="248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82650" y="4243272"/>
            <a:ext cx="1353765" cy="9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593975"/>
            <a:ext cx="3009851" cy="27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9175" y="3110800"/>
            <a:ext cx="2626475" cy="20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46925" y="31400"/>
            <a:ext cx="3310325" cy="219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85500" y="1447800"/>
            <a:ext cx="2827450" cy="1879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82650" y="-133999"/>
            <a:ext cx="2827450" cy="188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96375" y="1748400"/>
            <a:ext cx="3213174" cy="16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65650" y="1748400"/>
            <a:ext cx="2933825" cy="19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873931" y="-44975"/>
            <a:ext cx="3310331" cy="18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266700" y="99700"/>
            <a:ext cx="58293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of feedback</a:t>
            </a:r>
            <a:endParaRPr/>
          </a:p>
        </p:txBody>
      </p:sp>
      <p:graphicFrame>
        <p:nvGraphicFramePr>
          <p:cNvPr id="147" name="Shape 147"/>
          <p:cNvGraphicFramePr/>
          <p:nvPr/>
        </p:nvGraphicFramePr>
        <p:xfrm>
          <a:off x="336875" y="1114975"/>
          <a:ext cx="8420100" cy="3962795"/>
        </p:xfrm>
        <a:graphic>
          <a:graphicData uri="http://schemas.openxmlformats.org/drawingml/2006/table">
            <a:tbl>
              <a:tblPr>
                <a:noFill/>
                <a:tableStyleId>{9D1FA209-DC78-4705-908B-F82646EC7FA8}</a:tableStyleId>
              </a:tblPr>
              <a:tblGrid>
                <a:gridCol w="1444975"/>
                <a:gridCol w="1471725"/>
                <a:gridCol w="1382550"/>
                <a:gridCol w="1245350"/>
                <a:gridCol w="1484050"/>
                <a:gridCol w="1391450"/>
              </a:tblGrid>
              <a:tr h="616925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Feedback from: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Type of feedback: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Date: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Location: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Example of feedback: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Action taken: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7425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Teacher</a:t>
                      </a: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/Self/Peer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Verbal/</a:t>
                      </a:r>
                      <a:r>
                        <a:rPr lang="en" sz="1000">
                          <a:highlight>
                            <a:srgbClr val="FFFF00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Audio</a:t>
                      </a:r>
                      <a:r>
                        <a:rPr lang="en" sz="1000"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/</a:t>
                      </a: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Video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20/01/2018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Google drive personal folder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Mr Nijjar stated that I should explain why I used the editing tools, why did I select them, and not just state that I had used them. More feedback was given on the audio note.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 added more explanations to my answer, and included why I used the marquee, selection and eraser tools to edit the picture.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6725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Teacher/Self/Peer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Verbal/Audio/Video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86725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Teacher/Self/Peer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Verbal/Audio/Video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000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L="68575" marR="68575" marT="91425" marB="91425">
                    <a:lnL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/>
        </p:nvSpPr>
        <p:spPr>
          <a:xfrm>
            <a:off x="442075" y="1581100"/>
            <a:ext cx="4971000" cy="32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Technophobia!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Comfort zone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Closed minded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Training/Initial setup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Don’t see the bigger picture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Genuinely prefer their current methods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337350" y="181775"/>
            <a:ext cx="5685000" cy="9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01631"/>
                </a:solidFill>
                <a:highlight>
                  <a:srgbClr val="FFFFFF"/>
                </a:highlight>
              </a:rPr>
              <a:t>Teachers are reluctant</a:t>
            </a:r>
            <a:endParaRPr sz="3600" b="1">
              <a:solidFill>
                <a:srgbClr val="101631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/>
        </p:nvSpPr>
        <p:spPr>
          <a:xfrm>
            <a:off x="407550" y="1298150"/>
            <a:ext cx="5614800" cy="31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Revision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Specific exam questions/topics/tasks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Peer feedback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Self improvement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Reflection</a:t>
            </a:r>
            <a:endParaRPr sz="22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Etc.</a:t>
            </a:r>
            <a:endParaRPr sz="175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37350" y="181775"/>
            <a:ext cx="6237900" cy="9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01631"/>
                </a:solidFill>
                <a:highlight>
                  <a:srgbClr val="FFFFFF"/>
                </a:highlight>
              </a:rPr>
              <a:t>Students can be involved too!</a:t>
            </a:r>
            <a:endParaRPr sz="3600" b="1">
              <a:solidFill>
                <a:srgbClr val="101631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/>
        </p:nvSpPr>
        <p:spPr>
          <a:xfrm>
            <a:off x="379925" y="1166375"/>
            <a:ext cx="6002100" cy="3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There may be videos out there that you can just use; 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Create your lessons around them, and if they link well to a specification then keep them, create a sheet linking to the videos/websites/pages in the book which can be accessed easily for different lessons/students.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There may be resources out there that you can easily adapt, rather than having to start from scratch.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Zilla Slab"/>
                <a:ea typeface="Zilla Slab"/>
                <a:cs typeface="Zilla Slab"/>
                <a:sym typeface="Zilla Slab"/>
              </a:rPr>
              <a:t>Share with each other! Collaboration is key!</a:t>
            </a:r>
            <a:endParaRPr sz="1800">
              <a:solidFill>
                <a:srgbClr val="FFFFFF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337350" y="181775"/>
            <a:ext cx="5685000" cy="9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01631"/>
                </a:solidFill>
                <a:highlight>
                  <a:srgbClr val="FFFFFF"/>
                </a:highlight>
              </a:rPr>
              <a:t>It may already exist!</a:t>
            </a:r>
            <a:endParaRPr sz="3600" b="1">
              <a:solidFill>
                <a:srgbClr val="101631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7825" y="181775"/>
            <a:ext cx="2895600" cy="1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675" y="2345650"/>
            <a:ext cx="32385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Shape 1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5750" y="1740400"/>
            <a:ext cx="2366100" cy="17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0513" y="3639200"/>
            <a:ext cx="4181475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 txBox="1">
            <a:spLocks noGrp="1"/>
          </p:cNvSpPr>
          <p:nvPr>
            <p:ph type="body" idx="4294967295"/>
          </p:nvPr>
        </p:nvSpPr>
        <p:spPr>
          <a:xfrm>
            <a:off x="337350" y="181775"/>
            <a:ext cx="3087600" cy="19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01631"/>
                </a:solidFill>
                <a:highlight>
                  <a:srgbClr val="FFFFFF"/>
                </a:highlight>
              </a:rPr>
              <a:t>The current</a:t>
            </a:r>
            <a:endParaRPr sz="3600" b="1">
              <a:solidFill>
                <a:srgbClr val="101631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01631"/>
                </a:solidFill>
                <a:highlight>
                  <a:srgbClr val="FFFFFF"/>
                </a:highlight>
              </a:rPr>
              <a:t>future</a:t>
            </a:r>
            <a:endParaRPr sz="3600" b="1">
              <a:solidFill>
                <a:srgbClr val="101631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 idx="4294967295"/>
          </p:nvPr>
        </p:nvSpPr>
        <p:spPr>
          <a:xfrm>
            <a:off x="4464550" y="71125"/>
            <a:ext cx="4641000" cy="21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Thanks!</a:t>
            </a:r>
            <a:endParaRPr sz="9600"/>
          </a:p>
        </p:txBody>
      </p:sp>
      <p:sp>
        <p:nvSpPr>
          <p:cNvPr id="180" name="Shape 180"/>
          <p:cNvSpPr txBox="1">
            <a:spLocks noGrp="1"/>
          </p:cNvSpPr>
          <p:nvPr>
            <p:ph type="body" idx="4294967295"/>
          </p:nvPr>
        </p:nvSpPr>
        <p:spPr>
          <a:xfrm>
            <a:off x="4519625" y="3006300"/>
            <a:ext cx="3047700" cy="21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</a:rPr>
              <a:t>Any questions?</a:t>
            </a:r>
            <a:endParaRPr sz="2400" b="1">
              <a:solidFill>
                <a:schemeClr val="lt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You can find me at:</a:t>
            </a:r>
            <a:endParaRPr>
              <a:solidFill>
                <a:schemeClr val="lt1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</a:pPr>
            <a:r>
              <a:rPr lang="en">
                <a:solidFill>
                  <a:schemeClr val="lt1"/>
                </a:solidFill>
              </a:rPr>
              <a:t>@MrNijjar_</a:t>
            </a:r>
            <a:endParaRPr>
              <a:solidFill>
                <a:schemeClr val="l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</a:pPr>
            <a:r>
              <a:rPr lang="en">
                <a:solidFill>
                  <a:schemeClr val="lt1"/>
                </a:solidFill>
              </a:rPr>
              <a:t>MrNijjarICT@gmail.com</a:t>
            </a:r>
            <a:endParaRPr>
              <a:solidFill>
                <a:schemeClr val="lt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l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lam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On-screen Show (16:9)</PresentationFormat>
  <Paragraphs>87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Zilla Slab</vt:lpstr>
      <vt:lpstr>Helvetica Neue Light</vt:lpstr>
      <vt:lpstr>Zilla Slab Light</vt:lpstr>
      <vt:lpstr>Zilla Slab Highlight</vt:lpstr>
      <vt:lpstr>Palamon template</vt:lpstr>
      <vt:lpstr>1 word,  2 syllables</vt:lpstr>
      <vt:lpstr>Mark King (Marking)</vt:lpstr>
      <vt:lpstr>Technologies and Education</vt:lpstr>
      <vt:lpstr>PowerPoint Presentation</vt:lpstr>
      <vt:lpstr>Previous responses</vt:lpstr>
      <vt:lpstr>By using technology</vt:lpstr>
      <vt:lpstr>Screen/Paper recording</vt:lpstr>
      <vt:lpstr>Voice recording</vt:lpstr>
      <vt:lpstr>Video recording</vt:lpstr>
      <vt:lpstr>PowerPoint Presentation</vt:lpstr>
      <vt:lpstr>Evidence of feedback</vt:lpstr>
      <vt:lpstr>PowerPoint Presentation</vt:lpstr>
      <vt:lpstr>PowerPoint Presentation</vt:lpstr>
      <vt:lpstr>PowerPoint Presentation</vt:lpstr>
      <vt:lpstr>PowerPoint Presentation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word,  2 syllables</dc:title>
  <dc:creator>Rachael Edgar</dc:creator>
  <cp:lastModifiedBy>Rachael Edgar</cp:lastModifiedBy>
  <cp:revision>1</cp:revision>
  <dcterms:modified xsi:type="dcterms:W3CDTF">2018-02-26T08:55:11Z</dcterms:modified>
</cp:coreProperties>
</file>