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1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16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262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96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977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34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09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91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58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BECEC-D388-4D15-99EA-5EA9DFA0C3AC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5F608-F8FF-4C38-81BD-6E6EAA763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00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4"/>
            <a:ext cx="9134061" cy="684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55982"/>
            <a:ext cx="8911414" cy="1470025"/>
          </a:xfrm>
        </p:spPr>
        <p:txBody>
          <a:bodyPr>
            <a:noAutofit/>
          </a:bodyPr>
          <a:lstStyle/>
          <a:p>
            <a:pPr algn="r"/>
            <a:r>
              <a:rPr lang="en-US" sz="2000" dirty="0"/>
              <a:t>Dubai GESS </a:t>
            </a:r>
            <a:r>
              <a:rPr lang="en-US" sz="2000" dirty="0" smtClean="0"/>
              <a:t>Conference, </a:t>
            </a:r>
            <a:r>
              <a:rPr lang="en-US" sz="2000" dirty="0"/>
              <a:t>Education </a:t>
            </a:r>
            <a:r>
              <a:rPr lang="en-US" sz="2000" dirty="0" err="1"/>
              <a:t>Leadmeet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b="1" dirty="0" smtClean="0"/>
              <a:t>Tuesday </a:t>
            </a:r>
            <a:r>
              <a:rPr lang="en-US" sz="2000" b="1" dirty="0"/>
              <a:t>27th </a:t>
            </a:r>
            <a:r>
              <a:rPr lang="en-US" sz="2000" b="1" dirty="0" smtClean="0"/>
              <a:t>February 2018</a:t>
            </a:r>
            <a:br>
              <a:rPr lang="en-US" sz="2000" b="1" dirty="0" smtClean="0"/>
            </a:br>
            <a:r>
              <a:rPr lang="en-GB" sz="2000" dirty="0" smtClean="0"/>
              <a:t>Dr Carol Webb (Twitter @</a:t>
            </a:r>
            <a:r>
              <a:rPr lang="en-GB" sz="2000" dirty="0" err="1" smtClean="0"/>
              <a:t>DrCWebbBAPhD</a:t>
            </a:r>
            <a:r>
              <a:rPr lang="en-GB" sz="2000" dirty="0" smtClean="0"/>
              <a:t>), Middlesex University Dubai </a:t>
            </a:r>
            <a:r>
              <a:rPr lang="en-US" sz="2000" b="1" dirty="0" smtClean="0"/>
              <a:t> 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“</a:t>
            </a:r>
            <a:r>
              <a:rPr lang="en-GB" sz="2000" b="1" dirty="0" smtClean="0"/>
              <a:t>From Theory to Practice – Focus on Distributed Leadership”</a:t>
            </a: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4466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59634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Distributed?</a:t>
            </a:r>
            <a:endParaRPr lang="en-GB" sz="8000" b="1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336" y="1412776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Why?</a:t>
            </a:r>
            <a:endParaRPr lang="en-GB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88468" y="234888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What?</a:t>
            </a:r>
            <a:endParaRPr lang="en-GB" sz="7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47864" y="3356992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How?</a:t>
            </a:r>
            <a:endParaRPr lang="en-GB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10856" y="4341003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Who?</a:t>
            </a:r>
            <a:endParaRPr lang="en-GB" sz="7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7340" y="5373216"/>
            <a:ext cx="293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When?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312920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177" t="23880" r="51225"/>
          <a:stretch/>
        </p:blipFill>
        <p:spPr>
          <a:xfrm>
            <a:off x="84406" y="1350496"/>
            <a:ext cx="3376247" cy="5278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6059" y="323557"/>
            <a:ext cx="3334043" cy="7455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Outstanding Dubai Schools 2017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6711" y="117596"/>
            <a:ext cx="2936086" cy="59084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Kings: </a:t>
            </a:r>
            <a:r>
              <a:rPr lang="en-US" sz="1400" dirty="0" smtClean="0"/>
              <a:t>“Leadership </a:t>
            </a:r>
            <a:r>
              <a:rPr lang="en-US" sz="1400" dirty="0"/>
              <a:t>was </a:t>
            </a:r>
            <a:r>
              <a:rPr lang="en-US" sz="1400" u="sng" dirty="0"/>
              <a:t>distributed</a:t>
            </a:r>
            <a:r>
              <a:rPr lang="en-US" sz="1400" dirty="0"/>
              <a:t> very productively across the </a:t>
            </a:r>
            <a:r>
              <a:rPr lang="en-US" sz="1400" dirty="0" smtClean="0"/>
              <a:t>school”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5921062" y="708439"/>
            <a:ext cx="3099845" cy="64711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Dubai College: “Leadership </a:t>
            </a:r>
            <a:r>
              <a:rPr lang="en-US" sz="1600" dirty="0"/>
              <a:t>responsibilities were widely </a:t>
            </a:r>
            <a:r>
              <a:rPr lang="en-US" sz="1600" u="sng" dirty="0" smtClean="0"/>
              <a:t>shared</a:t>
            </a:r>
            <a:r>
              <a:rPr lang="en-US" sz="1600" dirty="0" smtClean="0"/>
              <a:t>”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576711" y="1427872"/>
            <a:ext cx="4927210" cy="75965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DESC: “</a:t>
            </a:r>
            <a:r>
              <a:rPr lang="en-US" sz="1600" dirty="0" err="1" smtClean="0"/>
              <a:t>headteacher</a:t>
            </a:r>
            <a:r>
              <a:rPr lang="en-US" sz="1600" dirty="0" smtClean="0"/>
              <a:t> provided </a:t>
            </a:r>
            <a:r>
              <a:rPr lang="en-US" sz="1600" u="sng" dirty="0" smtClean="0"/>
              <a:t>inspirational</a:t>
            </a:r>
            <a:r>
              <a:rPr lang="en-US" sz="1600" dirty="0" smtClean="0"/>
              <a:t> </a:t>
            </a:r>
          </a:p>
          <a:p>
            <a:pPr algn="ctr"/>
            <a:r>
              <a:rPr lang="en-US" sz="1600" u="sng" dirty="0" smtClean="0"/>
              <a:t>Leadership</a:t>
            </a:r>
            <a:r>
              <a:rPr lang="en-US" sz="1600" dirty="0" smtClean="0"/>
              <a:t> – determination shared by leadership team and all staff”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136045" y="2233249"/>
            <a:ext cx="3977640" cy="67371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Dubai International Academy: </a:t>
            </a:r>
            <a:r>
              <a:rPr lang="en-US" sz="1600" u="sng" dirty="0" smtClean="0"/>
              <a:t>shared and delegated leadership</a:t>
            </a:r>
            <a:r>
              <a:rPr lang="en-US" sz="1600" dirty="0" smtClean="0"/>
              <a:t>, school community based vision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3371343" y="2954215"/>
            <a:ext cx="4304714" cy="1828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GEMS Dubai American Academy: “A very </a:t>
            </a:r>
            <a:r>
              <a:rPr lang="en-US" sz="1600" dirty="0"/>
              <a:t>effective system of </a:t>
            </a:r>
            <a:r>
              <a:rPr lang="en-US" sz="1600" u="sng" dirty="0"/>
              <a:t>delegated </a:t>
            </a:r>
            <a:r>
              <a:rPr lang="en-US" sz="1600" u="sng" dirty="0" smtClean="0"/>
              <a:t>leadership </a:t>
            </a:r>
            <a:r>
              <a:rPr lang="en-US" sz="1600" dirty="0"/>
              <a:t>was in </a:t>
            </a:r>
            <a:r>
              <a:rPr lang="en-US" sz="1600" dirty="0" smtClean="0"/>
              <a:t>operation. </a:t>
            </a:r>
            <a:r>
              <a:rPr lang="en-US" sz="1600" dirty="0"/>
              <a:t>It was facilitated by unambiguous job </a:t>
            </a:r>
            <a:r>
              <a:rPr lang="en-US" sz="1600" dirty="0" smtClean="0"/>
              <a:t>descriptions </a:t>
            </a:r>
            <a:r>
              <a:rPr lang="en-US" sz="1600" dirty="0"/>
              <a:t>that detailed lines of accountability and individualized, core responsibilities. The values of the </a:t>
            </a:r>
            <a:r>
              <a:rPr lang="en-US" sz="1600" dirty="0" smtClean="0"/>
              <a:t> school </a:t>
            </a:r>
            <a:r>
              <a:rPr lang="en-US" sz="1600" dirty="0"/>
              <a:t>mission were embedded </a:t>
            </a:r>
            <a:r>
              <a:rPr lang="en-US" sz="1600" dirty="0" smtClean="0"/>
              <a:t>in these</a:t>
            </a:r>
            <a:endParaRPr lang="en-US" sz="1600" dirty="0"/>
          </a:p>
          <a:p>
            <a:pPr algn="ctr"/>
            <a:r>
              <a:rPr lang="en-US" sz="1600" dirty="0" smtClean="0"/>
              <a:t>Descriptions.”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3641648" y="4859990"/>
            <a:ext cx="5391443" cy="94956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GEMS </a:t>
            </a:r>
            <a:r>
              <a:rPr lang="en-US" sz="1600" dirty="0" err="1" smtClean="0"/>
              <a:t>Jumeirah</a:t>
            </a:r>
            <a:r>
              <a:rPr lang="en-US" sz="1600" dirty="0" smtClean="0"/>
              <a:t> Primary School: “</a:t>
            </a:r>
            <a:r>
              <a:rPr lang="en-US" sz="1600" dirty="0"/>
              <a:t>A strong </a:t>
            </a:r>
            <a:r>
              <a:rPr lang="en-US" sz="1600" u="sng" dirty="0"/>
              <a:t>collegiate approach </a:t>
            </a:r>
            <a:r>
              <a:rPr lang="en-US" sz="1600" dirty="0"/>
              <a:t>achieved through </a:t>
            </a:r>
            <a:r>
              <a:rPr lang="en-US" sz="1600" dirty="0" smtClean="0"/>
              <a:t>effective </a:t>
            </a:r>
            <a:r>
              <a:rPr lang="en-US" sz="1600" dirty="0"/>
              <a:t>communication channels enabled the leaders to build capacity and create an ethos of </a:t>
            </a:r>
            <a:r>
              <a:rPr lang="en-US" sz="1600" u="sng" dirty="0"/>
              <a:t>collective </a:t>
            </a:r>
            <a:r>
              <a:rPr lang="en-US" sz="1600" u="sng" dirty="0" smtClean="0"/>
              <a:t>responsibility</a:t>
            </a:r>
            <a:r>
              <a:rPr lang="en-US" sz="1600" dirty="0" smtClean="0"/>
              <a:t>”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119907" y="5953317"/>
            <a:ext cx="5900999" cy="7212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The Indian High School</a:t>
            </a:r>
            <a:r>
              <a:rPr lang="en-US" sz="1400" dirty="0"/>
              <a:t>: “The CEO was very well supported by his senior and middle leadership </a:t>
            </a:r>
            <a:r>
              <a:rPr lang="en-US" sz="1400" dirty="0" smtClean="0"/>
              <a:t>team” – “a collegiate approach to </a:t>
            </a:r>
            <a:r>
              <a:rPr lang="en-US" sz="1400" dirty="0"/>
              <a:t>school improvement” – “Leaders had a clear and ambitious </a:t>
            </a:r>
            <a:r>
              <a:rPr lang="en-US" sz="1400" dirty="0" smtClean="0"/>
              <a:t>vision”.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019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929" y="131561"/>
            <a:ext cx="4013909" cy="7877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GEMS Modern Academy: </a:t>
            </a:r>
            <a:r>
              <a:rPr lang="en-US" sz="1400" u="sng" dirty="0" smtClean="0"/>
              <a:t>inclusive</a:t>
            </a:r>
            <a:r>
              <a:rPr lang="en-US" sz="1400" dirty="0" smtClean="0"/>
              <a:t> school vision by principal, supported by highly committed SMT – ‘leaders presented a </a:t>
            </a:r>
            <a:r>
              <a:rPr lang="en-US" sz="1400" u="sng" dirty="0" smtClean="0"/>
              <a:t>united and dedicated team</a:t>
            </a:r>
            <a:r>
              <a:rPr lang="en-US" sz="1400" dirty="0" smtClean="0"/>
              <a:t>’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4549462" y="180305"/>
            <a:ext cx="4452871" cy="211213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GEMS Royal Dubai School: “they </a:t>
            </a:r>
            <a:r>
              <a:rPr lang="en-US" sz="1400" dirty="0"/>
              <a:t>had built a very strong</a:t>
            </a:r>
            <a:r>
              <a:rPr lang="en-US" sz="1400" dirty="0" smtClean="0"/>
              <a:t>, </a:t>
            </a:r>
            <a:r>
              <a:rPr lang="en-US" sz="1400" u="sng" dirty="0" smtClean="0"/>
              <a:t>inclusive</a:t>
            </a:r>
            <a:r>
              <a:rPr lang="en-US" sz="1400" dirty="0" smtClean="0"/>
              <a:t> </a:t>
            </a:r>
            <a:r>
              <a:rPr lang="en-US" sz="1400" dirty="0"/>
              <a:t>and </a:t>
            </a:r>
            <a:r>
              <a:rPr lang="en-US" sz="1400" u="sng" dirty="0" smtClean="0"/>
              <a:t>collegiate</a:t>
            </a:r>
            <a:r>
              <a:rPr lang="en-US" sz="1400" dirty="0" smtClean="0"/>
              <a:t> </a:t>
            </a:r>
            <a:r>
              <a:rPr lang="en-US" sz="1400" dirty="0"/>
              <a:t>ethos </a:t>
            </a:r>
            <a:r>
              <a:rPr lang="en-US" sz="1400" dirty="0" smtClean="0"/>
              <a:t>among </a:t>
            </a:r>
            <a:r>
              <a:rPr lang="en-US" sz="1400" dirty="0"/>
              <a:t>staff, students and parents. </a:t>
            </a:r>
            <a:r>
              <a:rPr lang="en-US" sz="1400" dirty="0" smtClean="0"/>
              <a:t>[…] </a:t>
            </a:r>
            <a:r>
              <a:rPr lang="en-US" sz="1400" dirty="0"/>
              <a:t>The principal had </a:t>
            </a:r>
            <a:r>
              <a:rPr lang="en-US" sz="1400" u="sng" dirty="0"/>
              <a:t>delegated responsibilities </a:t>
            </a:r>
            <a:r>
              <a:rPr lang="en-US" sz="1400" dirty="0"/>
              <a:t>to a wide range of staff, and </a:t>
            </a:r>
            <a:r>
              <a:rPr lang="en-US" sz="1400" u="sng" dirty="0"/>
              <a:t>teamwork</a:t>
            </a:r>
            <a:r>
              <a:rPr lang="en-US" sz="1400" dirty="0"/>
              <a:t> was a notable feature </a:t>
            </a:r>
          </a:p>
          <a:p>
            <a:r>
              <a:rPr lang="en-US" sz="1400" dirty="0"/>
              <a:t>of the school's work. </a:t>
            </a:r>
            <a:r>
              <a:rPr lang="en-US" sz="1400" dirty="0" smtClean="0"/>
              <a:t>[…] </a:t>
            </a:r>
            <a:r>
              <a:rPr lang="en-US" sz="1400" dirty="0"/>
              <a:t>Under the </a:t>
            </a:r>
            <a:r>
              <a:rPr lang="en-US" sz="1400" u="sng" dirty="0" smtClean="0"/>
              <a:t>inspirational </a:t>
            </a:r>
            <a:r>
              <a:rPr lang="en-US" sz="1400" u="sng" dirty="0"/>
              <a:t>leadership </a:t>
            </a:r>
            <a:r>
              <a:rPr lang="en-US" sz="1400" dirty="0"/>
              <a:t>of the principal and senior leaders, all staff successfully </a:t>
            </a:r>
            <a:r>
              <a:rPr lang="en-US" sz="1400" dirty="0" smtClean="0"/>
              <a:t>implemented </a:t>
            </a:r>
            <a:r>
              <a:rPr lang="en-US" sz="1400" dirty="0"/>
              <a:t>a </a:t>
            </a:r>
            <a:r>
              <a:rPr lang="en-US" sz="1400" dirty="0" smtClean="0"/>
              <a:t>shared</a:t>
            </a:r>
            <a:r>
              <a:rPr lang="en-US" sz="1400" dirty="0"/>
              <a:t>, ambitious vision for the </a:t>
            </a:r>
            <a:r>
              <a:rPr lang="en-US" sz="1400" dirty="0" smtClean="0"/>
              <a:t>school.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183525" y="1017429"/>
            <a:ext cx="4231313" cy="18545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GEMS Wellington International School: “</a:t>
            </a:r>
            <a:r>
              <a:rPr lang="en-US" sz="1400" dirty="0"/>
              <a:t>The principal provided excellent leadership. She was supported very effectively by a team of senior leaders </a:t>
            </a:r>
            <a:r>
              <a:rPr lang="en-US" sz="1400" dirty="0" smtClean="0"/>
              <a:t>that </a:t>
            </a:r>
            <a:r>
              <a:rPr lang="en-US" sz="1400" dirty="0"/>
              <a:t>shared a </a:t>
            </a:r>
          </a:p>
          <a:p>
            <a:r>
              <a:rPr lang="en-US" sz="1400" dirty="0"/>
              <a:t>relentless </a:t>
            </a:r>
            <a:r>
              <a:rPr lang="en-US" sz="1400" dirty="0" smtClean="0"/>
              <a:t>determination” […] “Outstanding </a:t>
            </a:r>
            <a:r>
              <a:rPr lang="en-US" sz="1400" u="sng" dirty="0"/>
              <a:t>relationships</a:t>
            </a:r>
            <a:r>
              <a:rPr lang="en-US" sz="1400" dirty="0"/>
              <a:t> underpinned the </a:t>
            </a:r>
            <a:r>
              <a:rPr lang="en-US" sz="1400" u="sng" dirty="0"/>
              <a:t>excellent team spirit </a:t>
            </a:r>
            <a:r>
              <a:rPr lang="en-US" sz="1400" dirty="0"/>
              <a:t>across the school. There was a strong </a:t>
            </a:r>
            <a:r>
              <a:rPr lang="en-US" sz="1400" dirty="0" smtClean="0"/>
              <a:t>sense </a:t>
            </a:r>
            <a:r>
              <a:rPr lang="en-US" sz="1400" dirty="0"/>
              <a:t>of </a:t>
            </a:r>
            <a:r>
              <a:rPr lang="en-US" sz="1400" u="sng" dirty="0"/>
              <a:t>collective responsibility</a:t>
            </a:r>
            <a:r>
              <a:rPr lang="en-US" sz="1400" dirty="0" smtClean="0"/>
              <a:t>.”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183524" y="2970066"/>
            <a:ext cx="5679583" cy="15117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/>
              <a:t>Jumeirah</a:t>
            </a:r>
            <a:r>
              <a:rPr lang="en-US" sz="1600" dirty="0" smtClean="0"/>
              <a:t> College: “</a:t>
            </a:r>
            <a:r>
              <a:rPr lang="en-US" sz="1600" dirty="0"/>
              <a:t>The </a:t>
            </a:r>
            <a:r>
              <a:rPr lang="en-US" sz="1600" dirty="0" smtClean="0"/>
              <a:t>principal's </a:t>
            </a:r>
            <a:r>
              <a:rPr lang="en-US" sz="1600" dirty="0"/>
              <a:t>aim for the pursuit of academic excellence was </a:t>
            </a:r>
            <a:r>
              <a:rPr lang="en-US" sz="1600" u="sng" dirty="0"/>
              <a:t>shared and understood </a:t>
            </a:r>
            <a:r>
              <a:rPr lang="en-US" sz="1600" dirty="0"/>
              <a:t>by teachers, </a:t>
            </a:r>
            <a:r>
              <a:rPr lang="en-US" sz="1600" dirty="0" smtClean="0"/>
              <a:t>parents </a:t>
            </a:r>
            <a:r>
              <a:rPr lang="en-US" sz="1600" dirty="0"/>
              <a:t>and </a:t>
            </a:r>
            <a:r>
              <a:rPr lang="en-US" sz="1600" dirty="0" smtClean="0"/>
              <a:t>students. The principal had </a:t>
            </a:r>
            <a:r>
              <a:rPr lang="en-US" sz="1600" u="sng" dirty="0"/>
              <a:t>skillfully strengthened </a:t>
            </a:r>
            <a:r>
              <a:rPr lang="en-US" sz="1600" u="sng" dirty="0" smtClean="0"/>
              <a:t>the management team</a:t>
            </a:r>
            <a:r>
              <a:rPr lang="en-US" sz="1600" dirty="0" smtClean="0"/>
              <a:t>” … there was “a </a:t>
            </a:r>
            <a:r>
              <a:rPr lang="en-US" sz="1600" dirty="0"/>
              <a:t>clear sense throughout the </a:t>
            </a:r>
            <a:r>
              <a:rPr lang="en-US" sz="1600" dirty="0" smtClean="0"/>
              <a:t>school that </a:t>
            </a:r>
            <a:r>
              <a:rPr lang="en-US" sz="1600" dirty="0"/>
              <a:t>leaders were ‘</a:t>
            </a:r>
            <a:r>
              <a:rPr lang="en-US" sz="1600" dirty="0" err="1"/>
              <a:t>primi</a:t>
            </a:r>
            <a:r>
              <a:rPr lang="en-US" sz="1600" dirty="0"/>
              <a:t> inter pares’, first among </a:t>
            </a:r>
            <a:r>
              <a:rPr lang="en-US" sz="1600" dirty="0" smtClean="0"/>
              <a:t>equals.” 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979018" y="2371202"/>
            <a:ext cx="3023315" cy="197046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Jumeirah</a:t>
            </a:r>
            <a:r>
              <a:rPr lang="en-US" sz="1400" dirty="0" smtClean="0"/>
              <a:t> English Speaking School: “Leadership </a:t>
            </a:r>
            <a:r>
              <a:rPr lang="en-US" sz="1400" dirty="0"/>
              <a:t>roles </a:t>
            </a:r>
            <a:r>
              <a:rPr lang="en-US" sz="1400" u="sng" dirty="0"/>
              <a:t>were distributed </a:t>
            </a:r>
            <a:r>
              <a:rPr lang="en-US" sz="1400" dirty="0"/>
              <a:t>highly </a:t>
            </a:r>
          </a:p>
          <a:p>
            <a:pPr algn="ctr"/>
            <a:r>
              <a:rPr lang="en-US" sz="1400" dirty="0"/>
              <a:t>effectively, drawing on the wealth of expertise and wide experience across the school. There </a:t>
            </a:r>
            <a:r>
              <a:rPr lang="en-US" sz="1400" dirty="0" smtClean="0"/>
              <a:t>was an excellent </a:t>
            </a:r>
            <a:r>
              <a:rPr lang="en-US" sz="1400" u="sng" dirty="0"/>
              <a:t>team spirit</a:t>
            </a:r>
            <a:r>
              <a:rPr lang="en-US" sz="1400" dirty="0"/>
              <a:t> and strong sense of </a:t>
            </a:r>
            <a:r>
              <a:rPr lang="en-US" sz="1400" u="sng" dirty="0"/>
              <a:t>collective responsibility</a:t>
            </a:r>
            <a:r>
              <a:rPr lang="en-US" sz="1400" dirty="0"/>
              <a:t> among all staff</a:t>
            </a:r>
            <a:r>
              <a:rPr lang="en-US" sz="1400" dirty="0" smtClean="0"/>
              <a:t>.”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140057" y="4541290"/>
            <a:ext cx="8818809" cy="10610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/>
              <a:t>Lycee</a:t>
            </a:r>
            <a:r>
              <a:rPr lang="en-US" sz="1600" dirty="0" smtClean="0"/>
              <a:t> </a:t>
            </a:r>
            <a:r>
              <a:rPr lang="en-US" sz="1600" dirty="0" err="1" smtClean="0"/>
              <a:t>Francais</a:t>
            </a:r>
            <a:r>
              <a:rPr lang="en-US" sz="1600" dirty="0" smtClean="0"/>
              <a:t>: “</a:t>
            </a:r>
            <a:r>
              <a:rPr lang="en-US" sz="1600" dirty="0"/>
              <a:t>The </a:t>
            </a:r>
            <a:r>
              <a:rPr lang="en-US" sz="1600" dirty="0" smtClean="0"/>
              <a:t>principal </a:t>
            </a:r>
            <a:r>
              <a:rPr lang="en-US" sz="1600" dirty="0"/>
              <a:t>was very effective at </a:t>
            </a:r>
            <a:r>
              <a:rPr lang="en-US" sz="1600" dirty="0" smtClean="0"/>
              <a:t>communicating </a:t>
            </a:r>
            <a:r>
              <a:rPr lang="en-US" sz="1600" dirty="0"/>
              <a:t>her exceptionally </a:t>
            </a:r>
            <a:r>
              <a:rPr lang="en-US" sz="1600" u="sng" dirty="0"/>
              <a:t>clear vision </a:t>
            </a:r>
            <a:r>
              <a:rPr lang="en-US" sz="1600" dirty="0"/>
              <a:t>for the </a:t>
            </a:r>
            <a:r>
              <a:rPr lang="en-US" sz="1600" dirty="0" smtClean="0"/>
              <a:t>school” – “</a:t>
            </a:r>
            <a:r>
              <a:rPr lang="en-US" sz="1600" u="sng" dirty="0"/>
              <a:t>Relationships and communication </a:t>
            </a:r>
            <a:r>
              <a:rPr lang="en-US" sz="1600" dirty="0"/>
              <a:t>between levels of leadership were professional and highly effective. </a:t>
            </a:r>
            <a:r>
              <a:rPr lang="en-US" sz="1600" dirty="0" smtClean="0"/>
              <a:t>The </a:t>
            </a:r>
            <a:r>
              <a:rPr lang="en-US" sz="1600" dirty="0"/>
              <a:t>newly appointed </a:t>
            </a:r>
            <a:r>
              <a:rPr lang="en-US" sz="1600" dirty="0" err="1" smtClean="0"/>
              <a:t>co-ordinators</a:t>
            </a:r>
            <a:r>
              <a:rPr lang="en-US" sz="1600" dirty="0" smtClean="0"/>
              <a:t> </a:t>
            </a:r>
            <a:r>
              <a:rPr lang="en-US" sz="1600" dirty="0"/>
              <a:t>acted as an excellent channel of communication between </a:t>
            </a:r>
            <a:r>
              <a:rPr lang="en-US" sz="1600" dirty="0" smtClean="0"/>
              <a:t>the principal and </a:t>
            </a:r>
            <a:r>
              <a:rPr lang="en-US" sz="1600" dirty="0"/>
              <a:t>staff</a:t>
            </a:r>
            <a:r>
              <a:rPr lang="en-US" sz="1600" dirty="0" smtClean="0"/>
              <a:t>.”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140057" y="5666705"/>
            <a:ext cx="8818809" cy="8371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/>
              <a:t>Repton</a:t>
            </a:r>
            <a:r>
              <a:rPr lang="en-US" sz="1400" dirty="0" smtClean="0"/>
              <a:t>: “strong leadership provided by the headmaster” – “</a:t>
            </a:r>
            <a:r>
              <a:rPr lang="en-US" sz="1400" dirty="0"/>
              <a:t>The </a:t>
            </a:r>
            <a:r>
              <a:rPr lang="en-US" sz="1400" dirty="0" smtClean="0"/>
              <a:t>leaders</a:t>
            </a:r>
            <a:r>
              <a:rPr lang="en-US" sz="1400" dirty="0"/>
              <a:t>’ </a:t>
            </a:r>
            <a:r>
              <a:rPr lang="en-US" sz="1400" dirty="0" smtClean="0"/>
              <a:t>ambitious vision was shared with </a:t>
            </a:r>
            <a:r>
              <a:rPr lang="en-US" sz="1400" dirty="0"/>
              <a:t>staff and other </a:t>
            </a:r>
            <a:r>
              <a:rPr lang="en-US" sz="1400" dirty="0" smtClean="0"/>
              <a:t>stakeholders” – “effective teamwork” – “Leadership was devolved </a:t>
            </a:r>
            <a:r>
              <a:rPr lang="en-US" sz="1400" dirty="0"/>
              <a:t>to the points of </a:t>
            </a:r>
            <a:r>
              <a:rPr lang="en-US" sz="1400" dirty="0" smtClean="0"/>
              <a:t>delivery” - “</a:t>
            </a:r>
            <a:r>
              <a:rPr lang="en-US" sz="1400" dirty="0"/>
              <a:t>model of </a:t>
            </a:r>
            <a:r>
              <a:rPr lang="en-US" sz="1400" dirty="0" smtClean="0"/>
              <a:t>collective </a:t>
            </a:r>
            <a:r>
              <a:rPr lang="en-US" sz="1400" dirty="0"/>
              <a:t>working was a notable </a:t>
            </a:r>
            <a:r>
              <a:rPr lang="en-US" sz="1400" dirty="0" smtClean="0"/>
              <a:t>management feature. Discussion </a:t>
            </a:r>
            <a:r>
              <a:rPr lang="en-US" sz="1400" dirty="0"/>
              <a:t>and sharing of ideas were </a:t>
            </a:r>
            <a:r>
              <a:rPr lang="en-US" sz="1400" dirty="0" smtClean="0"/>
              <a:t>common.”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550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820" y="193182"/>
            <a:ext cx="2559676" cy="11462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Laissez-Faire </a:t>
            </a:r>
          </a:p>
        </p:txBody>
      </p:sp>
      <p:sp>
        <p:nvSpPr>
          <p:cNvPr id="3" name="Rectangle 2"/>
          <p:cNvSpPr/>
          <p:nvPr/>
        </p:nvSpPr>
        <p:spPr>
          <a:xfrm>
            <a:off x="6201178" y="206061"/>
            <a:ext cx="2665927" cy="11462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Autocratic</a:t>
            </a:r>
          </a:p>
        </p:txBody>
      </p:sp>
      <p:sp>
        <p:nvSpPr>
          <p:cNvPr id="4" name="Rectangle 3"/>
          <p:cNvSpPr/>
          <p:nvPr/>
        </p:nvSpPr>
        <p:spPr>
          <a:xfrm>
            <a:off x="3023316" y="206059"/>
            <a:ext cx="2946043" cy="11462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Democratic</a:t>
            </a:r>
          </a:p>
        </p:txBody>
      </p:sp>
      <p:sp>
        <p:nvSpPr>
          <p:cNvPr id="5" name="Oval 4"/>
          <p:cNvSpPr/>
          <p:nvPr/>
        </p:nvSpPr>
        <p:spPr>
          <a:xfrm>
            <a:off x="492618" y="2730325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Total freedom and trust for subordinates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456369" y="2431960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Healthy freedom and trust – directed engagement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454758" y="3730580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Collaborative and plurality of voices heard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458761" y="2700271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Less freedom and trust – highly directive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70078" y="4013916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Expectation that individuals are autonomous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68419" y="4065435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Machine metaphor – cogs as parts of machine. Tightly defined roles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54758" y="5005588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Possibility of multiple vision and values – can be created bottom-up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9739" y="5314684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Individual vision and values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487737" y="5379080"/>
            <a:ext cx="2115355" cy="11848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Vision and values dictated from the top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hands o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44" y="1036747"/>
            <a:ext cx="1752295" cy="112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533" y="1057408"/>
            <a:ext cx="1583838" cy="11051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576" y="1032726"/>
            <a:ext cx="1868830" cy="11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8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28403" y="6227439"/>
            <a:ext cx="1615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(Bolden et al, 2003)</a:t>
            </a:r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467544" y="4725144"/>
            <a:ext cx="8136904" cy="1224136"/>
          </a:xfrm>
          <a:prstGeom prst="rect">
            <a:avLst/>
          </a:prstGeom>
          <a:solidFill>
            <a:srgbClr val="FFFF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8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76242" y="5373216"/>
            <a:ext cx="1791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(in Bolden et al, 2003)</a:t>
            </a:r>
            <a:endParaRPr lang="en-GB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3563888" y="589004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i="1" dirty="0" smtClean="0"/>
              <a:t>Transformational leadership more likely to be enacted through what Bolden calls ‘</a:t>
            </a:r>
            <a:r>
              <a:rPr lang="en-GB" b="1" i="1" dirty="0" smtClean="0"/>
              <a:t>dispersed leadership</a:t>
            </a:r>
            <a:r>
              <a:rPr lang="en-GB" i="1" dirty="0" smtClean="0"/>
              <a:t>’… moving towards </a:t>
            </a:r>
            <a:r>
              <a:rPr lang="en-GB" b="1" i="1" dirty="0" smtClean="0"/>
              <a:t>distributed</a:t>
            </a:r>
            <a:r>
              <a:rPr lang="en-GB" i="1" dirty="0" smtClean="0"/>
              <a:t>…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3705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1082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0" y="515156"/>
            <a:ext cx="1661375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 Principal / Director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6592" y="2047742"/>
            <a:ext cx="1023870" cy="399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825" y="1004552"/>
            <a:ext cx="4633175" cy="510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7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" y="11966"/>
            <a:ext cx="9137862" cy="6846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2606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Collegial….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580112" y="623731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…Distributed</a:t>
            </a:r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107504" y="836712"/>
            <a:ext cx="4467565" cy="48245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‘</a:t>
            </a:r>
            <a:r>
              <a:rPr lang="en-GB" b="1" i="1" dirty="0">
                <a:solidFill>
                  <a:schemeClr val="tx1"/>
                </a:solidFill>
              </a:rPr>
              <a:t>Collegial models assume that organizations determine policy and make</a:t>
            </a:r>
          </a:p>
          <a:p>
            <a:pPr algn="ctr"/>
            <a:r>
              <a:rPr lang="en-GB" b="1" i="1" dirty="0">
                <a:solidFill>
                  <a:schemeClr val="tx1"/>
                </a:solidFill>
              </a:rPr>
              <a:t>decisions through a </a:t>
            </a:r>
            <a:r>
              <a:rPr lang="en-GB" b="1" i="1" u="sng" dirty="0">
                <a:solidFill>
                  <a:schemeClr val="tx1"/>
                </a:solidFill>
              </a:rPr>
              <a:t>process of discussion leading to consensus</a:t>
            </a:r>
            <a:r>
              <a:rPr lang="en-GB" b="1" dirty="0">
                <a:solidFill>
                  <a:schemeClr val="tx1"/>
                </a:solidFill>
              </a:rPr>
              <a:t>’ (Bush, </a:t>
            </a:r>
            <a:r>
              <a:rPr lang="en-GB" b="1" dirty="0" smtClean="0">
                <a:solidFill>
                  <a:schemeClr val="tx1"/>
                </a:solidFill>
              </a:rPr>
              <a:t>2003)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427984" y="836712"/>
            <a:ext cx="4464496" cy="48965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“</a:t>
            </a:r>
            <a:r>
              <a:rPr lang="en-GB" b="1" u="sng" dirty="0" smtClean="0">
                <a:solidFill>
                  <a:schemeClr val="tx1"/>
                </a:solidFill>
              </a:rPr>
              <a:t>challenges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the view of leadership as a solely</a:t>
            </a:r>
          </a:p>
          <a:p>
            <a:pPr algn="ctr"/>
            <a:r>
              <a:rPr lang="en-GB" b="1" u="sng" dirty="0">
                <a:solidFill>
                  <a:schemeClr val="tx1"/>
                </a:solidFill>
              </a:rPr>
              <a:t>vertical process </a:t>
            </a:r>
            <a:r>
              <a:rPr lang="en-GB" b="1" dirty="0">
                <a:solidFill>
                  <a:schemeClr val="tx1"/>
                </a:solidFill>
              </a:rPr>
              <a:t>in which an individual leader is seen as the </a:t>
            </a:r>
            <a:r>
              <a:rPr lang="en-GB" b="1" dirty="0" smtClean="0">
                <a:solidFill>
                  <a:schemeClr val="tx1"/>
                </a:solidFill>
              </a:rPr>
              <a:t>main source </a:t>
            </a:r>
            <a:r>
              <a:rPr lang="en-GB" b="1" dirty="0">
                <a:solidFill>
                  <a:schemeClr val="tx1"/>
                </a:solidFill>
              </a:rPr>
              <a:t>of </a:t>
            </a:r>
            <a:r>
              <a:rPr lang="en-GB" b="1" dirty="0" smtClean="0">
                <a:solidFill>
                  <a:schemeClr val="tx1"/>
                </a:solidFill>
              </a:rPr>
              <a:t>influence”</a:t>
            </a:r>
            <a:r>
              <a:rPr lang="nl-NL" b="1" dirty="0" smtClean="0">
                <a:solidFill>
                  <a:schemeClr val="tx1"/>
                </a:solidFill>
              </a:rPr>
              <a:t> </a:t>
            </a:r>
            <a:r>
              <a:rPr lang="nl-NL" b="1" dirty="0">
                <a:solidFill>
                  <a:schemeClr val="tx1"/>
                </a:solidFill>
              </a:rPr>
              <a:t>(van Ameijde et al, </a:t>
            </a:r>
            <a:r>
              <a:rPr lang="nl-NL" b="1" dirty="0" smtClean="0">
                <a:solidFill>
                  <a:schemeClr val="tx1"/>
                </a:solidFill>
              </a:rPr>
              <a:t>2009)</a:t>
            </a:r>
          </a:p>
          <a:p>
            <a:pPr algn="ctr"/>
            <a:endParaRPr lang="nl-NL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“a </a:t>
            </a:r>
            <a:r>
              <a:rPr lang="en-GB" b="1" dirty="0">
                <a:solidFill>
                  <a:schemeClr val="tx1"/>
                </a:solidFill>
              </a:rPr>
              <a:t>shift away from hierarchical leadership to flatter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leadership structures that </a:t>
            </a:r>
            <a:r>
              <a:rPr lang="en-GB" b="1" u="sng" dirty="0">
                <a:solidFill>
                  <a:schemeClr val="tx1"/>
                </a:solidFill>
              </a:rPr>
              <a:t>maximize leadership talent of the many</a:t>
            </a:r>
            <a:r>
              <a:rPr lang="en-GB" b="1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rather than the </a:t>
            </a:r>
            <a:r>
              <a:rPr lang="en-GB" b="1" dirty="0" smtClean="0">
                <a:solidFill>
                  <a:schemeClr val="tx1"/>
                </a:solidFill>
              </a:rPr>
              <a:t>few” </a:t>
            </a:r>
            <a:r>
              <a:rPr lang="en-GB" b="1" dirty="0">
                <a:solidFill>
                  <a:schemeClr val="tx1"/>
                </a:solidFill>
              </a:rPr>
              <a:t>(Harris in Bowen &amp; Bateson, </a:t>
            </a:r>
            <a:r>
              <a:rPr lang="en-GB" b="1" dirty="0" smtClean="0">
                <a:solidFill>
                  <a:schemeClr val="tx1"/>
                </a:solidFill>
              </a:rPr>
              <a:t>2008)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26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2 key principles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i="1" dirty="0" smtClean="0"/>
              <a:t>“Leadership </a:t>
            </a:r>
            <a:r>
              <a:rPr lang="en-GB" sz="2400" i="1" dirty="0"/>
              <a:t>is a </a:t>
            </a:r>
            <a:r>
              <a:rPr lang="en-GB" sz="2400" i="1" u="sng" dirty="0"/>
              <a:t>shared influence </a:t>
            </a:r>
            <a:r>
              <a:rPr lang="en-GB" sz="2400" i="1" dirty="0"/>
              <a:t>process to which </a:t>
            </a:r>
            <a:r>
              <a:rPr lang="en-GB" sz="2400" i="1" dirty="0" smtClean="0"/>
              <a:t>several individuals contribute”</a:t>
            </a:r>
            <a:endParaRPr lang="en-GB" sz="2400" i="1" dirty="0"/>
          </a:p>
          <a:p>
            <a:r>
              <a:rPr lang="en-GB" sz="2400" i="1" dirty="0" smtClean="0"/>
              <a:t>“Leadership </a:t>
            </a:r>
            <a:r>
              <a:rPr lang="en-GB" sz="2400" i="1" dirty="0"/>
              <a:t>arises from the </a:t>
            </a:r>
            <a:r>
              <a:rPr lang="en-GB" sz="2400" i="1" u="sng" dirty="0"/>
              <a:t>interactions of diverse individuals </a:t>
            </a:r>
            <a:r>
              <a:rPr lang="en-GB" sz="2400" i="1" dirty="0" smtClean="0"/>
              <a:t>which together </a:t>
            </a:r>
            <a:r>
              <a:rPr lang="en-GB" sz="2400" i="1" dirty="0"/>
              <a:t>form a group or network in which essential expertise is </a:t>
            </a:r>
            <a:r>
              <a:rPr lang="en-GB" sz="2400" i="1" dirty="0" smtClean="0"/>
              <a:t>a dispersed quality</a:t>
            </a:r>
            <a:r>
              <a:rPr lang="en-GB" sz="2400" dirty="0" smtClean="0"/>
              <a:t>” </a:t>
            </a:r>
          </a:p>
          <a:p>
            <a:pPr marL="0" indent="0">
              <a:buNone/>
            </a:pPr>
            <a:r>
              <a:rPr lang="en-GB" sz="2400" dirty="0" smtClean="0"/>
              <a:t>	</a:t>
            </a:r>
            <a:r>
              <a:rPr lang="en-GB" sz="1800" dirty="0" smtClean="0"/>
              <a:t>(</a:t>
            </a:r>
            <a:r>
              <a:rPr lang="en-GB" sz="1800" dirty="0"/>
              <a:t>van </a:t>
            </a:r>
            <a:r>
              <a:rPr lang="en-GB" sz="1800" dirty="0" err="1"/>
              <a:t>Ameijde</a:t>
            </a:r>
            <a:r>
              <a:rPr lang="en-GB" sz="1800" dirty="0"/>
              <a:t> et al, 2009, p. 766)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62" y="4221088"/>
            <a:ext cx="8883348" cy="249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6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5882"/>
            <a:ext cx="9110194" cy="683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Formal Leadership Positions Still Needed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2400" dirty="0" smtClean="0">
                <a:solidFill>
                  <a:schemeClr val="bg1"/>
                </a:solidFill>
              </a:rPr>
              <a:t>‘</a:t>
            </a:r>
            <a:r>
              <a:rPr lang="en-GB" sz="2400" i="1" dirty="0">
                <a:solidFill>
                  <a:schemeClr val="bg1"/>
                </a:solidFill>
              </a:rPr>
              <a:t>The paradox is that without stable, consistent leadership in </a:t>
            </a:r>
            <a:r>
              <a:rPr lang="en-GB" sz="2400" i="1" dirty="0" smtClean="0">
                <a:solidFill>
                  <a:schemeClr val="bg1"/>
                </a:solidFill>
              </a:rPr>
              <a:t>schools distributed </a:t>
            </a:r>
            <a:r>
              <a:rPr lang="en-GB" sz="2400" i="1" dirty="0">
                <a:solidFill>
                  <a:schemeClr val="bg1"/>
                </a:solidFill>
              </a:rPr>
              <a:t>leadership will be incredibly vulnerable and </a:t>
            </a:r>
            <a:r>
              <a:rPr lang="en-GB" sz="2400" i="1" dirty="0" smtClean="0">
                <a:solidFill>
                  <a:schemeClr val="bg1"/>
                </a:solidFill>
              </a:rPr>
              <a:t>ultimately </a:t>
            </a:r>
            <a:r>
              <a:rPr lang="fr-FR" sz="2400" i="1" dirty="0" smtClean="0">
                <a:solidFill>
                  <a:schemeClr val="bg1"/>
                </a:solidFill>
              </a:rPr>
              <a:t>fragile</a:t>
            </a:r>
            <a:r>
              <a:rPr lang="fr-FR" sz="2400" i="1" dirty="0">
                <a:solidFill>
                  <a:schemeClr val="bg1"/>
                </a:solidFill>
              </a:rPr>
              <a:t>’ </a:t>
            </a:r>
            <a:endParaRPr lang="fr-FR" sz="2400" i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1800" dirty="0" smtClean="0">
                <a:solidFill>
                  <a:schemeClr val="bg1"/>
                </a:solidFill>
              </a:rPr>
              <a:t>(</a:t>
            </a:r>
            <a:r>
              <a:rPr lang="fr-FR" sz="1800" dirty="0">
                <a:solidFill>
                  <a:schemeClr val="bg1"/>
                </a:solidFill>
              </a:rPr>
              <a:t>Harris, 2007, p. 322)</a:t>
            </a:r>
            <a:endParaRPr lang="en-GB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20" y="1082788"/>
            <a:ext cx="7886700" cy="1325563"/>
          </a:xfrm>
        </p:spPr>
        <p:txBody>
          <a:bodyPr>
            <a:noAutofit/>
          </a:bodyPr>
          <a:lstStyle/>
          <a:p>
            <a:pPr algn="l"/>
            <a:r>
              <a:rPr lang="en-US" sz="2000" b="1" u="sng" dirty="0" smtClean="0"/>
              <a:t>National </a:t>
            </a:r>
            <a:r>
              <a:rPr lang="en-US" sz="2000" b="1" u="sng" dirty="0"/>
              <a:t>Professional Qualification for Headship (NPQH</a:t>
            </a:r>
            <a:r>
              <a:rPr lang="en-US" sz="2000" b="1" u="sng" dirty="0" smtClean="0"/>
              <a:t>)</a:t>
            </a:r>
            <a:br>
              <a:rPr lang="en-US" sz="2000" b="1" u="sng" dirty="0" smtClean="0"/>
            </a:br>
            <a:r>
              <a:rPr lang="en-US" sz="2000" b="1" u="sng" dirty="0"/>
              <a:t>National Professional Qualification for Senior Leadership (NPQSL</a:t>
            </a:r>
            <a:r>
              <a:rPr lang="en-US" sz="2000" b="1" u="sng" dirty="0" smtClean="0"/>
              <a:t>)</a:t>
            </a:r>
            <a:br>
              <a:rPr lang="en-US" sz="2000" b="1" u="sng" dirty="0" smtClean="0"/>
            </a:br>
            <a:r>
              <a:rPr lang="en-US" sz="2000" b="1" u="sng" dirty="0"/>
              <a:t>National Professional Qualification for Middle Leadership (NPQML)</a:t>
            </a:r>
            <a:r>
              <a:rPr lang="en-US" sz="2000" b="1" dirty="0"/>
              <a:t> </a:t>
            </a:r>
            <a:r>
              <a:rPr lang="en-US" sz="2000" b="1" u="sng" dirty="0" smtClean="0"/>
              <a:t>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u="sng" dirty="0" smtClean="0"/>
              <a:t> </a:t>
            </a:r>
            <a:endParaRPr lang="en-US" sz="2000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53" t="33981" r="38254" b="22744"/>
          <a:stretch/>
        </p:blipFill>
        <p:spPr>
          <a:xfrm>
            <a:off x="1429555" y="2408351"/>
            <a:ext cx="4819919" cy="3000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561" t="33052" r="37561" b="22744"/>
          <a:stretch/>
        </p:blipFill>
        <p:spPr>
          <a:xfrm>
            <a:off x="4095481" y="3554570"/>
            <a:ext cx="4964806" cy="3065173"/>
          </a:xfrm>
          <a:prstGeom prst="rect">
            <a:avLst/>
          </a:prstGeom>
        </p:spPr>
      </p:pic>
      <p:pic>
        <p:nvPicPr>
          <p:cNvPr id="1030" name="Picture 6" descr="Image result for gov u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" y="172790"/>
            <a:ext cx="2288448" cy="52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380" y="121274"/>
            <a:ext cx="1922876" cy="7595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1520" y="5949280"/>
            <a:ext cx="3221298" cy="670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bg1"/>
                </a:solidFill>
              </a:rPr>
              <a:t>UCL IoE deliver abroad in association with local contacts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71182" y="5953474"/>
            <a:ext cx="3221298" cy="670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bg1"/>
                </a:solidFill>
              </a:rPr>
              <a:t>Also consider MDX MA Edu L&amp;M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6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9412">
            <a:off x="733829" y="3271711"/>
            <a:ext cx="23812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04664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Argument for more leadership training, coaching and mentoring…</a:t>
            </a:r>
          </a:p>
          <a:p>
            <a:endParaRPr lang="en-GB" dirty="0"/>
          </a:p>
          <a:p>
            <a:r>
              <a:rPr lang="en-GB" dirty="0" smtClean="0"/>
              <a:t>For all those in leadership positions and aspiring…</a:t>
            </a:r>
          </a:p>
          <a:p>
            <a:endParaRPr lang="en-GB" dirty="0"/>
          </a:p>
          <a:p>
            <a:r>
              <a:rPr lang="en-GB" dirty="0" smtClean="0"/>
              <a:t>Including middle leadership – perhaps especially?</a:t>
            </a:r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3851920" y="5229200"/>
            <a:ext cx="4968552" cy="136815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Thank you – any questions?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Twitter: @</a:t>
            </a:r>
            <a:r>
              <a:rPr lang="en-GB" b="1" dirty="0" err="1" smtClean="0">
                <a:solidFill>
                  <a:schemeClr val="tx1"/>
                </a:solidFill>
              </a:rPr>
              <a:t>DrCWebbBAPhD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3413" y="2852935"/>
            <a:ext cx="5007059" cy="18094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smtClean="0">
                <a:solidFill>
                  <a:schemeClr val="tx1"/>
                </a:solidFill>
              </a:rPr>
              <a:t>Not just promoting good teachers of a subject…</a:t>
            </a:r>
          </a:p>
          <a:p>
            <a:endParaRPr lang="en-GB" i="1" dirty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Preparing and developing leaders before they take on leadership roles…</a:t>
            </a:r>
          </a:p>
          <a:p>
            <a:endParaRPr lang="en-GB" i="1" dirty="0" smtClean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Continuing to develop them while in those roles.</a:t>
            </a:r>
            <a:endParaRPr lang="en-GB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07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914</Words>
  <Application>Microsoft Office PowerPoint</Application>
  <PresentationFormat>On-screen Show (4:3)</PresentationFormat>
  <Paragraphs>77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Dubai GESS Conference, Education Leadmeet  Tuesday 27th February 2018 Dr Carol Webb (Twitter @DrCWebbBAPhD), Middlesex University Dubai   “From Theory to Practice – Focus on Distributed Leadership”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key principles</vt:lpstr>
      <vt:lpstr>Formal Leadership Positions Still Needed</vt:lpstr>
      <vt:lpstr>National Professional Qualification for Headship (NPQH) National Professional Qualification for Senior Leadership (NPQSL) National Professional Qualification for Middle Leadership (NPQML) 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Dubai GESS Conference, Education Leadmeet  Tuesday 27th February 2018Dr Carol Webb BA PhD PGCE FRSA   “From Theory to Practice – Focus on Distributed Leadership”</dc:title>
  <dc:creator>Carol Webb</dc:creator>
  <cp:lastModifiedBy>Rachael Edgar</cp:lastModifiedBy>
  <cp:revision>17</cp:revision>
  <dcterms:created xsi:type="dcterms:W3CDTF">2018-02-20T04:40:27Z</dcterms:created>
  <dcterms:modified xsi:type="dcterms:W3CDTF">2018-02-25T09:34:39Z</dcterms:modified>
</cp:coreProperties>
</file>