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49"/>
  </p:notesMasterIdLst>
  <p:handoutMasterIdLst>
    <p:handoutMasterId r:id="rId50"/>
  </p:handoutMasterIdLst>
  <p:sldIdLst>
    <p:sldId id="271" r:id="rId6"/>
    <p:sldId id="257" r:id="rId7"/>
    <p:sldId id="374" r:id="rId8"/>
    <p:sldId id="375" r:id="rId9"/>
    <p:sldId id="394" r:id="rId10"/>
    <p:sldId id="387" r:id="rId11"/>
    <p:sldId id="389" r:id="rId12"/>
    <p:sldId id="390" r:id="rId13"/>
    <p:sldId id="466" r:id="rId14"/>
    <p:sldId id="398" r:id="rId15"/>
    <p:sldId id="372" r:id="rId16"/>
    <p:sldId id="373" r:id="rId17"/>
    <p:sldId id="396" r:id="rId18"/>
    <p:sldId id="399" r:id="rId19"/>
    <p:sldId id="415" r:id="rId20"/>
    <p:sldId id="412" r:id="rId21"/>
    <p:sldId id="417" r:id="rId22"/>
    <p:sldId id="418" r:id="rId23"/>
    <p:sldId id="413" r:id="rId24"/>
    <p:sldId id="414" r:id="rId25"/>
    <p:sldId id="331" r:id="rId26"/>
    <p:sldId id="419" r:id="rId27"/>
    <p:sldId id="420" r:id="rId28"/>
    <p:sldId id="421" r:id="rId29"/>
    <p:sldId id="470" r:id="rId30"/>
    <p:sldId id="471" r:id="rId31"/>
    <p:sldId id="472" r:id="rId32"/>
    <p:sldId id="473" r:id="rId33"/>
    <p:sldId id="474" r:id="rId34"/>
    <p:sldId id="475" r:id="rId35"/>
    <p:sldId id="476" r:id="rId36"/>
    <p:sldId id="477" r:id="rId37"/>
    <p:sldId id="478" r:id="rId38"/>
    <p:sldId id="407" r:id="rId39"/>
    <p:sldId id="404" r:id="rId40"/>
    <p:sldId id="467" r:id="rId41"/>
    <p:sldId id="468" r:id="rId42"/>
    <p:sldId id="345" r:id="rId43"/>
    <p:sldId id="411" r:id="rId44"/>
    <p:sldId id="347" r:id="rId45"/>
    <p:sldId id="479" r:id="rId46"/>
    <p:sldId id="382" r:id="rId47"/>
    <p:sldId id="323" r:id="rId48"/>
  </p:sldIdLst>
  <p:sldSz cx="9906000" cy="6858000" type="A4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858" y="-2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notesViewPr>
    <p:cSldViewPr snapToGrid="0" snapToObjects="1">
      <p:cViewPr>
        <p:scale>
          <a:sx n="152" d="100"/>
          <a:sy n="152" d="100"/>
        </p:scale>
        <p:origin x="1038" y="-3786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D3DDA4-3E60-44B7-AE62-18211414B32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E6FB1E7-75EC-4BA3-90AC-5CE3E7EE3513}">
      <dgm:prSet phldrT="[Text]"/>
      <dgm:spPr/>
      <dgm:t>
        <a:bodyPr/>
        <a:lstStyle/>
        <a:p>
          <a:r>
            <a:rPr lang="en-GB" dirty="0" smtClean="0"/>
            <a:t>Students</a:t>
          </a:r>
          <a:endParaRPr lang="en-GB" dirty="0"/>
        </a:p>
      </dgm:t>
    </dgm:pt>
    <dgm:pt modelId="{EA28E037-51CD-4F1B-902D-21F7341E1E28}" type="parTrans" cxnId="{2B36B2B2-381D-4AF2-AEC7-3B9EA8EA6691}">
      <dgm:prSet/>
      <dgm:spPr/>
      <dgm:t>
        <a:bodyPr/>
        <a:lstStyle/>
        <a:p>
          <a:endParaRPr lang="en-GB"/>
        </a:p>
      </dgm:t>
    </dgm:pt>
    <dgm:pt modelId="{2489BE3D-0275-4112-B9FA-D7414C355F8A}" type="sibTrans" cxnId="{2B36B2B2-381D-4AF2-AEC7-3B9EA8EA6691}">
      <dgm:prSet/>
      <dgm:spPr/>
      <dgm:t>
        <a:bodyPr/>
        <a:lstStyle/>
        <a:p>
          <a:endParaRPr lang="en-GB"/>
        </a:p>
      </dgm:t>
    </dgm:pt>
    <dgm:pt modelId="{29F4887F-C398-4606-BD32-CAE0174D53E7}">
      <dgm:prSet phldrT="[Text]"/>
      <dgm:spPr/>
      <dgm:t>
        <a:bodyPr/>
        <a:lstStyle/>
        <a:p>
          <a:r>
            <a:rPr lang="en-GB" dirty="0" smtClean="0"/>
            <a:t>Teachers</a:t>
          </a:r>
          <a:endParaRPr lang="en-GB" dirty="0"/>
        </a:p>
      </dgm:t>
    </dgm:pt>
    <dgm:pt modelId="{921648D0-B246-4769-8E79-165C8408579C}" type="parTrans" cxnId="{02A7EA26-9482-4E69-90ED-3C95030DFBF8}">
      <dgm:prSet/>
      <dgm:spPr/>
      <dgm:t>
        <a:bodyPr/>
        <a:lstStyle/>
        <a:p>
          <a:endParaRPr lang="en-GB"/>
        </a:p>
      </dgm:t>
    </dgm:pt>
    <dgm:pt modelId="{AD2D91FA-1D13-46A0-B4FB-86817D8C82E8}" type="sibTrans" cxnId="{02A7EA26-9482-4E69-90ED-3C95030DFBF8}">
      <dgm:prSet/>
      <dgm:spPr/>
      <dgm:t>
        <a:bodyPr/>
        <a:lstStyle/>
        <a:p>
          <a:endParaRPr lang="en-GB"/>
        </a:p>
      </dgm:t>
    </dgm:pt>
    <dgm:pt modelId="{77F255BB-030B-48FE-AE88-E9E18856A01C}">
      <dgm:prSet phldrT="[Text]"/>
      <dgm:spPr/>
      <dgm:t>
        <a:bodyPr/>
        <a:lstStyle/>
        <a:p>
          <a:r>
            <a:rPr lang="en-GB" dirty="0" smtClean="0"/>
            <a:t>Parents</a:t>
          </a:r>
          <a:endParaRPr lang="en-GB" dirty="0"/>
        </a:p>
      </dgm:t>
    </dgm:pt>
    <dgm:pt modelId="{B7DA8BB5-7800-48D7-9123-E2CE50949FFF}" type="parTrans" cxnId="{5E73F383-725F-4DA3-BF31-1FBAA095060C}">
      <dgm:prSet/>
      <dgm:spPr/>
      <dgm:t>
        <a:bodyPr/>
        <a:lstStyle/>
        <a:p>
          <a:endParaRPr lang="en-GB"/>
        </a:p>
      </dgm:t>
    </dgm:pt>
    <dgm:pt modelId="{B0929F4A-A2D2-46F3-B8F0-6B72F74908D7}" type="sibTrans" cxnId="{5E73F383-725F-4DA3-BF31-1FBAA095060C}">
      <dgm:prSet/>
      <dgm:spPr/>
      <dgm:t>
        <a:bodyPr/>
        <a:lstStyle/>
        <a:p>
          <a:endParaRPr lang="en-GB"/>
        </a:p>
      </dgm:t>
    </dgm:pt>
    <dgm:pt modelId="{DB963701-3E0B-4496-B828-CFE65E7F47E4}" type="pres">
      <dgm:prSet presAssocID="{F3D3DDA4-3E60-44B7-AE62-18211414B321}" presName="compositeShape" presStyleCnt="0">
        <dgm:presLayoutVars>
          <dgm:dir/>
          <dgm:resizeHandles/>
        </dgm:presLayoutVars>
      </dgm:prSet>
      <dgm:spPr/>
    </dgm:pt>
    <dgm:pt modelId="{5BD6BF9D-53B6-4E9E-B1D6-905115C6DE14}" type="pres">
      <dgm:prSet presAssocID="{F3D3DDA4-3E60-44B7-AE62-18211414B321}" presName="pyramid" presStyleLbl="node1" presStyleIdx="0" presStyleCnt="1" custLinFactNeighborX="1395" custLinFactNeighborY="10233"/>
      <dgm:spPr>
        <a:solidFill>
          <a:srgbClr val="002060"/>
        </a:solidFill>
      </dgm:spPr>
    </dgm:pt>
    <dgm:pt modelId="{2CFBBE96-D950-4543-9975-58B044BE2AF5}" type="pres">
      <dgm:prSet presAssocID="{F3D3DDA4-3E60-44B7-AE62-18211414B321}" presName="theList" presStyleCnt="0"/>
      <dgm:spPr/>
    </dgm:pt>
    <dgm:pt modelId="{7CBFFB0C-2A4A-44CE-88ED-1BA55C49C9B1}" type="pres">
      <dgm:prSet presAssocID="{6E6FB1E7-75EC-4BA3-90AC-5CE3E7EE3513}" presName="aNode" presStyleLbl="fgAcc1" presStyleIdx="0" presStyleCnt="3" custScaleX="62975" custScaleY="27730" custLinFactNeighborX="-46201" custLinFactNeighborY="2186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CC003E-8D86-4CC9-A1FB-0082CAC8468D}" type="pres">
      <dgm:prSet presAssocID="{6E6FB1E7-75EC-4BA3-90AC-5CE3E7EE3513}" presName="aSpace" presStyleCnt="0"/>
      <dgm:spPr/>
    </dgm:pt>
    <dgm:pt modelId="{89C05702-DC37-405E-9C6B-43B6AD0DD47E}" type="pres">
      <dgm:prSet presAssocID="{29F4887F-C398-4606-BD32-CAE0174D53E7}" presName="aNode" presStyleLbl="fgAcc1" presStyleIdx="1" presStyleCnt="3" custScaleX="66458" custScaleY="28488" custLinFactX="-3041" custLinFactY="43156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FFFD51-9F3E-4A47-85DF-394DE0D25930}" type="pres">
      <dgm:prSet presAssocID="{29F4887F-C398-4606-BD32-CAE0174D53E7}" presName="aSpace" presStyleCnt="0"/>
      <dgm:spPr/>
    </dgm:pt>
    <dgm:pt modelId="{CCDC3396-4F89-4334-8BC1-809DC02FF3B7}" type="pres">
      <dgm:prSet presAssocID="{77F255BB-030B-48FE-AE88-E9E18856A01C}" presName="aNode" presStyleLbl="fgAcc1" presStyleIdx="2" presStyleCnt="3" custScaleX="58319" custScaleY="32038" custLinFactY="694" custLinFactNeighborX="19320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984F7DD-FA61-4D2B-8226-7D57AD140F21}" type="pres">
      <dgm:prSet presAssocID="{77F255BB-030B-48FE-AE88-E9E18856A01C}" presName="aSpace" presStyleCnt="0"/>
      <dgm:spPr/>
    </dgm:pt>
  </dgm:ptLst>
  <dgm:cxnLst>
    <dgm:cxn modelId="{02A7EA26-9482-4E69-90ED-3C95030DFBF8}" srcId="{F3D3DDA4-3E60-44B7-AE62-18211414B321}" destId="{29F4887F-C398-4606-BD32-CAE0174D53E7}" srcOrd="1" destOrd="0" parTransId="{921648D0-B246-4769-8E79-165C8408579C}" sibTransId="{AD2D91FA-1D13-46A0-B4FB-86817D8C82E8}"/>
    <dgm:cxn modelId="{5E73F383-725F-4DA3-BF31-1FBAA095060C}" srcId="{F3D3DDA4-3E60-44B7-AE62-18211414B321}" destId="{77F255BB-030B-48FE-AE88-E9E18856A01C}" srcOrd="2" destOrd="0" parTransId="{B7DA8BB5-7800-48D7-9123-E2CE50949FFF}" sibTransId="{B0929F4A-A2D2-46F3-B8F0-6B72F74908D7}"/>
    <dgm:cxn modelId="{7F6C27C2-DB71-4B72-A978-5A02E442812B}" type="presOf" srcId="{6E6FB1E7-75EC-4BA3-90AC-5CE3E7EE3513}" destId="{7CBFFB0C-2A4A-44CE-88ED-1BA55C49C9B1}" srcOrd="0" destOrd="0" presId="urn:microsoft.com/office/officeart/2005/8/layout/pyramid2"/>
    <dgm:cxn modelId="{2B36B2B2-381D-4AF2-AEC7-3B9EA8EA6691}" srcId="{F3D3DDA4-3E60-44B7-AE62-18211414B321}" destId="{6E6FB1E7-75EC-4BA3-90AC-5CE3E7EE3513}" srcOrd="0" destOrd="0" parTransId="{EA28E037-51CD-4F1B-902D-21F7341E1E28}" sibTransId="{2489BE3D-0275-4112-B9FA-D7414C355F8A}"/>
    <dgm:cxn modelId="{D1FE900D-F00F-4777-ABE2-5F7E7CACA39F}" type="presOf" srcId="{F3D3DDA4-3E60-44B7-AE62-18211414B321}" destId="{DB963701-3E0B-4496-B828-CFE65E7F47E4}" srcOrd="0" destOrd="0" presId="urn:microsoft.com/office/officeart/2005/8/layout/pyramid2"/>
    <dgm:cxn modelId="{E71E0BDB-29D2-4711-AE6A-5AADF76A158B}" type="presOf" srcId="{29F4887F-C398-4606-BD32-CAE0174D53E7}" destId="{89C05702-DC37-405E-9C6B-43B6AD0DD47E}" srcOrd="0" destOrd="0" presId="urn:microsoft.com/office/officeart/2005/8/layout/pyramid2"/>
    <dgm:cxn modelId="{FC42621F-1EA5-49DB-9796-B442AC9136A3}" type="presOf" srcId="{77F255BB-030B-48FE-AE88-E9E18856A01C}" destId="{CCDC3396-4F89-4334-8BC1-809DC02FF3B7}" srcOrd="0" destOrd="0" presId="urn:microsoft.com/office/officeart/2005/8/layout/pyramid2"/>
    <dgm:cxn modelId="{22DD339D-8385-4468-9A4B-C9A4D9068BEA}" type="presParOf" srcId="{DB963701-3E0B-4496-B828-CFE65E7F47E4}" destId="{5BD6BF9D-53B6-4E9E-B1D6-905115C6DE14}" srcOrd="0" destOrd="0" presId="urn:microsoft.com/office/officeart/2005/8/layout/pyramid2"/>
    <dgm:cxn modelId="{0ED3812A-8DFA-45D4-8C5A-AAB1A4D42AAB}" type="presParOf" srcId="{DB963701-3E0B-4496-B828-CFE65E7F47E4}" destId="{2CFBBE96-D950-4543-9975-58B044BE2AF5}" srcOrd="1" destOrd="0" presId="urn:microsoft.com/office/officeart/2005/8/layout/pyramid2"/>
    <dgm:cxn modelId="{E59574DF-8E88-4330-B386-523C49A2646F}" type="presParOf" srcId="{2CFBBE96-D950-4543-9975-58B044BE2AF5}" destId="{7CBFFB0C-2A4A-44CE-88ED-1BA55C49C9B1}" srcOrd="0" destOrd="0" presId="urn:microsoft.com/office/officeart/2005/8/layout/pyramid2"/>
    <dgm:cxn modelId="{639789FF-807F-4084-B2D2-8129D04E098B}" type="presParOf" srcId="{2CFBBE96-D950-4543-9975-58B044BE2AF5}" destId="{63CC003E-8D86-4CC9-A1FB-0082CAC8468D}" srcOrd="1" destOrd="0" presId="urn:microsoft.com/office/officeart/2005/8/layout/pyramid2"/>
    <dgm:cxn modelId="{20C9755B-F15E-4E63-A666-B7B91BF56BF1}" type="presParOf" srcId="{2CFBBE96-D950-4543-9975-58B044BE2AF5}" destId="{89C05702-DC37-405E-9C6B-43B6AD0DD47E}" srcOrd="2" destOrd="0" presId="urn:microsoft.com/office/officeart/2005/8/layout/pyramid2"/>
    <dgm:cxn modelId="{D5732708-893A-4017-B35C-A891FEC0BB4F}" type="presParOf" srcId="{2CFBBE96-D950-4543-9975-58B044BE2AF5}" destId="{6EFFFD51-9F3E-4A47-85DF-394DE0D25930}" srcOrd="3" destOrd="0" presId="urn:microsoft.com/office/officeart/2005/8/layout/pyramid2"/>
    <dgm:cxn modelId="{78C63E22-9AA5-4436-92B5-212C0BA4F806}" type="presParOf" srcId="{2CFBBE96-D950-4543-9975-58B044BE2AF5}" destId="{CCDC3396-4F89-4334-8BC1-809DC02FF3B7}" srcOrd="4" destOrd="0" presId="urn:microsoft.com/office/officeart/2005/8/layout/pyramid2"/>
    <dgm:cxn modelId="{14BA1A98-8F6F-4F0A-B6DA-0B32A57F1836}" type="presParOf" srcId="{2CFBBE96-D950-4543-9975-58B044BE2AF5}" destId="{7984F7DD-FA61-4D2B-8226-7D57AD140F2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06B571-3130-4489-A4F6-DB32129C7D5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BCDE01B-E401-47D6-B48E-78B7C0858446}">
      <dgm:prSet phldrT="[Text]" custT="1"/>
      <dgm:spPr/>
      <dgm:t>
        <a:bodyPr/>
        <a:lstStyle/>
        <a:p>
          <a:r>
            <a:rPr lang="en-US" sz="2400" dirty="0">
              <a:solidFill>
                <a:srgbClr val="002060"/>
              </a:solidFill>
              <a:latin typeface="Georgia" panose="02040502050405020303" pitchFamily="18" charset="0"/>
            </a:rPr>
            <a:t>Emerging</a:t>
          </a:r>
        </a:p>
      </dgm:t>
    </dgm:pt>
    <dgm:pt modelId="{ED882EA6-E195-48CF-BD03-9442E7F55970}" type="parTrans" cxnId="{D8CE4EB5-DD82-46E6-900C-F1FEA64B317A}">
      <dgm:prSet/>
      <dgm:spPr/>
      <dgm:t>
        <a:bodyPr/>
        <a:lstStyle/>
        <a:p>
          <a:endParaRPr lang="en-US"/>
        </a:p>
      </dgm:t>
    </dgm:pt>
    <dgm:pt modelId="{ACFBAAD0-B56E-4504-B58F-5BE734B28696}" type="sibTrans" cxnId="{D8CE4EB5-DD82-46E6-900C-F1FEA64B317A}">
      <dgm:prSet/>
      <dgm:spPr/>
      <dgm:t>
        <a:bodyPr/>
        <a:lstStyle/>
        <a:p>
          <a:endParaRPr lang="en-US"/>
        </a:p>
      </dgm:t>
    </dgm:pt>
    <dgm:pt modelId="{93DE9EEB-F482-4E60-A16E-BDAD61BB8D3A}">
      <dgm:prSet phldrT="[Text]" custT="1"/>
      <dgm:spPr/>
      <dgm:t>
        <a:bodyPr/>
        <a:lstStyle/>
        <a:p>
          <a:r>
            <a:rPr lang="en-US" sz="2400" dirty="0">
              <a:solidFill>
                <a:srgbClr val="002060"/>
              </a:solidFill>
              <a:latin typeface="Georgia" panose="02040502050405020303" pitchFamily="18" charset="0"/>
            </a:rPr>
            <a:t>Developing</a:t>
          </a:r>
        </a:p>
      </dgm:t>
    </dgm:pt>
    <dgm:pt modelId="{48BF8C98-38DB-4C12-9071-8CA50A038994}" type="parTrans" cxnId="{7D61E6F4-2392-42A5-ACE1-EC402D965C65}">
      <dgm:prSet/>
      <dgm:spPr/>
      <dgm:t>
        <a:bodyPr/>
        <a:lstStyle/>
        <a:p>
          <a:endParaRPr lang="en-US"/>
        </a:p>
      </dgm:t>
    </dgm:pt>
    <dgm:pt modelId="{728E8CB9-779C-44C7-ACDF-6CA24E4F866B}" type="sibTrans" cxnId="{7D61E6F4-2392-42A5-ACE1-EC402D965C65}">
      <dgm:prSet/>
      <dgm:spPr/>
      <dgm:t>
        <a:bodyPr/>
        <a:lstStyle/>
        <a:p>
          <a:endParaRPr lang="en-US"/>
        </a:p>
      </dgm:t>
    </dgm:pt>
    <dgm:pt modelId="{53316423-692A-4981-8F2B-10DEFEF687BD}">
      <dgm:prSet phldrT="[Text]" custT="1"/>
      <dgm:spPr/>
      <dgm:t>
        <a:bodyPr/>
        <a:lstStyle/>
        <a:p>
          <a:r>
            <a:rPr lang="en-US" sz="2400" dirty="0">
              <a:solidFill>
                <a:srgbClr val="002060"/>
              </a:solidFill>
              <a:latin typeface="Georgia" panose="02040502050405020303" pitchFamily="18" charset="0"/>
            </a:rPr>
            <a:t>Expert</a:t>
          </a:r>
        </a:p>
      </dgm:t>
    </dgm:pt>
    <dgm:pt modelId="{94A3006F-96F0-4A7C-8528-79519339EF1A}" type="parTrans" cxnId="{0E533E43-A1AB-4062-BD65-5F4F4F06C122}">
      <dgm:prSet/>
      <dgm:spPr/>
      <dgm:t>
        <a:bodyPr/>
        <a:lstStyle/>
        <a:p>
          <a:endParaRPr lang="en-US"/>
        </a:p>
      </dgm:t>
    </dgm:pt>
    <dgm:pt modelId="{E1271D09-03C0-48EF-8258-AF61B7A096FB}" type="sibTrans" cxnId="{0E533E43-A1AB-4062-BD65-5F4F4F06C122}">
      <dgm:prSet/>
      <dgm:spPr/>
      <dgm:t>
        <a:bodyPr/>
        <a:lstStyle/>
        <a:p>
          <a:endParaRPr lang="en-US"/>
        </a:p>
      </dgm:t>
    </dgm:pt>
    <dgm:pt modelId="{233AD0E4-EA1F-4F20-8029-5D4AAD295EA7}" type="pres">
      <dgm:prSet presAssocID="{BB06B571-3130-4489-A4F6-DB32129C7D5C}" presName="arrowDiagram" presStyleCnt="0">
        <dgm:presLayoutVars>
          <dgm:chMax val="5"/>
          <dgm:dir/>
          <dgm:resizeHandles val="exact"/>
        </dgm:presLayoutVars>
      </dgm:prSet>
      <dgm:spPr/>
    </dgm:pt>
    <dgm:pt modelId="{8880E75B-9D8A-4ED9-9B59-23703748AAEB}" type="pres">
      <dgm:prSet presAssocID="{BB06B571-3130-4489-A4F6-DB32129C7D5C}" presName="arrow" presStyleLbl="bgShp" presStyleIdx="0" presStyleCnt="1"/>
      <dgm:spPr/>
    </dgm:pt>
    <dgm:pt modelId="{82A88582-2F72-40AF-8B84-9610ABE9E69D}" type="pres">
      <dgm:prSet presAssocID="{BB06B571-3130-4489-A4F6-DB32129C7D5C}" presName="arrowDiagram3" presStyleCnt="0"/>
      <dgm:spPr/>
    </dgm:pt>
    <dgm:pt modelId="{E0A963E1-E18F-45CA-92DE-46957DD0C341}" type="pres">
      <dgm:prSet presAssocID="{5BCDE01B-E401-47D6-B48E-78B7C0858446}" presName="bullet3a" presStyleLbl="node1" presStyleIdx="0" presStyleCnt="3"/>
      <dgm:spPr/>
    </dgm:pt>
    <dgm:pt modelId="{5BA61871-9C32-4B98-A00E-4EF80E2F435F}" type="pres">
      <dgm:prSet presAssocID="{5BCDE01B-E401-47D6-B48E-78B7C0858446}" presName="textBox3a" presStyleLbl="revTx" presStyleIdx="0" presStyleCnt="3" custScaleX="155698" custLinFactNeighborX="3919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77E290-68AB-49EF-9BD4-7616F75487B2}" type="pres">
      <dgm:prSet presAssocID="{93DE9EEB-F482-4E60-A16E-BDAD61BB8D3A}" presName="bullet3b" presStyleLbl="node1" presStyleIdx="1" presStyleCnt="3"/>
      <dgm:spPr/>
    </dgm:pt>
    <dgm:pt modelId="{B39B2EB4-3085-4A1E-8DD3-B3318BDE979A}" type="pres">
      <dgm:prSet presAssocID="{93DE9EEB-F482-4E60-A16E-BDAD61BB8D3A}" presName="textBox3b" presStyleLbl="revTx" presStyleIdx="1" presStyleCnt="3" custScaleX="155698" custLinFactNeighborX="3805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59690F-0A41-4413-95DF-8ABA9277E0AA}" type="pres">
      <dgm:prSet presAssocID="{53316423-692A-4981-8F2B-10DEFEF687BD}" presName="bullet3c" presStyleLbl="node1" presStyleIdx="2" presStyleCnt="3"/>
      <dgm:spPr/>
    </dgm:pt>
    <dgm:pt modelId="{4C3EC59F-A4B2-4356-9A86-FBAB5F13A9C6}" type="pres">
      <dgm:prSet presAssocID="{53316423-692A-4981-8F2B-10DEFEF687BD}" presName="textBox3c" presStyleLbl="revTx" presStyleIdx="2" presStyleCnt="3" custScaleX="155698" custLinFactNeighborX="3805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D8ED276-198A-438F-8E4E-0F8D12F1CB3C}" type="presOf" srcId="{93DE9EEB-F482-4E60-A16E-BDAD61BB8D3A}" destId="{B39B2EB4-3085-4A1E-8DD3-B3318BDE979A}" srcOrd="0" destOrd="0" presId="urn:microsoft.com/office/officeart/2005/8/layout/arrow2"/>
    <dgm:cxn modelId="{D8CE4EB5-DD82-46E6-900C-F1FEA64B317A}" srcId="{BB06B571-3130-4489-A4F6-DB32129C7D5C}" destId="{5BCDE01B-E401-47D6-B48E-78B7C0858446}" srcOrd="0" destOrd="0" parTransId="{ED882EA6-E195-48CF-BD03-9442E7F55970}" sibTransId="{ACFBAAD0-B56E-4504-B58F-5BE734B28696}"/>
    <dgm:cxn modelId="{E5E58E6A-8F92-40B8-BCCD-A642719B609A}" type="presOf" srcId="{53316423-692A-4981-8F2B-10DEFEF687BD}" destId="{4C3EC59F-A4B2-4356-9A86-FBAB5F13A9C6}" srcOrd="0" destOrd="0" presId="urn:microsoft.com/office/officeart/2005/8/layout/arrow2"/>
    <dgm:cxn modelId="{7D61E6F4-2392-42A5-ACE1-EC402D965C65}" srcId="{BB06B571-3130-4489-A4F6-DB32129C7D5C}" destId="{93DE9EEB-F482-4E60-A16E-BDAD61BB8D3A}" srcOrd="1" destOrd="0" parTransId="{48BF8C98-38DB-4C12-9071-8CA50A038994}" sibTransId="{728E8CB9-779C-44C7-ACDF-6CA24E4F866B}"/>
    <dgm:cxn modelId="{6D8346E0-9FD0-46E9-960F-1C0324ACAEEC}" type="presOf" srcId="{BB06B571-3130-4489-A4F6-DB32129C7D5C}" destId="{233AD0E4-EA1F-4F20-8029-5D4AAD295EA7}" srcOrd="0" destOrd="0" presId="urn:microsoft.com/office/officeart/2005/8/layout/arrow2"/>
    <dgm:cxn modelId="{872855AA-FB18-4CC4-BEF6-A99E7EC1227D}" type="presOf" srcId="{5BCDE01B-E401-47D6-B48E-78B7C0858446}" destId="{5BA61871-9C32-4B98-A00E-4EF80E2F435F}" srcOrd="0" destOrd="0" presId="urn:microsoft.com/office/officeart/2005/8/layout/arrow2"/>
    <dgm:cxn modelId="{0E533E43-A1AB-4062-BD65-5F4F4F06C122}" srcId="{BB06B571-3130-4489-A4F6-DB32129C7D5C}" destId="{53316423-692A-4981-8F2B-10DEFEF687BD}" srcOrd="2" destOrd="0" parTransId="{94A3006F-96F0-4A7C-8528-79519339EF1A}" sibTransId="{E1271D09-03C0-48EF-8258-AF61B7A096FB}"/>
    <dgm:cxn modelId="{2649B3E4-F013-4516-9968-68AA549BD27D}" type="presParOf" srcId="{233AD0E4-EA1F-4F20-8029-5D4AAD295EA7}" destId="{8880E75B-9D8A-4ED9-9B59-23703748AAEB}" srcOrd="0" destOrd="0" presId="urn:microsoft.com/office/officeart/2005/8/layout/arrow2"/>
    <dgm:cxn modelId="{31BC2912-0573-424D-913B-1934315BE7CC}" type="presParOf" srcId="{233AD0E4-EA1F-4F20-8029-5D4AAD295EA7}" destId="{82A88582-2F72-40AF-8B84-9610ABE9E69D}" srcOrd="1" destOrd="0" presId="urn:microsoft.com/office/officeart/2005/8/layout/arrow2"/>
    <dgm:cxn modelId="{58143485-7C41-4450-A1DE-08BE51B4B2AA}" type="presParOf" srcId="{82A88582-2F72-40AF-8B84-9610ABE9E69D}" destId="{E0A963E1-E18F-45CA-92DE-46957DD0C341}" srcOrd="0" destOrd="0" presId="urn:microsoft.com/office/officeart/2005/8/layout/arrow2"/>
    <dgm:cxn modelId="{B289353F-32BE-4ABD-AB01-D518C301FF29}" type="presParOf" srcId="{82A88582-2F72-40AF-8B84-9610ABE9E69D}" destId="{5BA61871-9C32-4B98-A00E-4EF80E2F435F}" srcOrd="1" destOrd="0" presId="urn:microsoft.com/office/officeart/2005/8/layout/arrow2"/>
    <dgm:cxn modelId="{4F83E58F-8B53-4528-8BD6-8E89FF6D0B8A}" type="presParOf" srcId="{82A88582-2F72-40AF-8B84-9610ABE9E69D}" destId="{6D77E290-68AB-49EF-9BD4-7616F75487B2}" srcOrd="2" destOrd="0" presId="urn:microsoft.com/office/officeart/2005/8/layout/arrow2"/>
    <dgm:cxn modelId="{163BB614-EC1E-4BBA-BBC9-71EE612CF80D}" type="presParOf" srcId="{82A88582-2F72-40AF-8B84-9610ABE9E69D}" destId="{B39B2EB4-3085-4A1E-8DD3-B3318BDE979A}" srcOrd="3" destOrd="0" presId="urn:microsoft.com/office/officeart/2005/8/layout/arrow2"/>
    <dgm:cxn modelId="{752ED6FB-10CB-4967-82A2-DBD8AB3DE4E2}" type="presParOf" srcId="{82A88582-2F72-40AF-8B84-9610ABE9E69D}" destId="{CD59690F-0A41-4413-95DF-8ABA9277E0AA}" srcOrd="4" destOrd="0" presId="urn:microsoft.com/office/officeart/2005/8/layout/arrow2"/>
    <dgm:cxn modelId="{4C80AE49-B817-4B60-A6E3-0DF319969034}" type="presParOf" srcId="{82A88582-2F72-40AF-8B84-9610ABE9E69D}" destId="{4C3EC59F-A4B2-4356-9A86-FBAB5F13A9C6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AEB2E1-88C6-4C95-BF15-096EBAA16DD3}" type="doc">
      <dgm:prSet loTypeId="urn:microsoft.com/office/officeart/2005/8/layout/cycle4" loCatId="cycle" qsTypeId="urn:microsoft.com/office/officeart/2005/8/quickstyle/3d2" qsCatId="3D" csTypeId="urn:microsoft.com/office/officeart/2005/8/colors/accent3_1" csCatId="accent3" phldr="1"/>
      <dgm:spPr/>
    </dgm:pt>
    <dgm:pt modelId="{1DFD3A4B-015F-43E0-A7BC-34A60EE8804A}">
      <dgm:prSet phldrT="[Text]"/>
      <dgm:spPr/>
      <dgm:t>
        <a:bodyPr/>
        <a:lstStyle/>
        <a:p>
          <a:r>
            <a:rPr lang="en-US" smtClean="0">
              <a:latin typeface="Georgia" panose="02040502050405020303" pitchFamily="18" charset="0"/>
            </a:rPr>
            <a:t>Embedding Digital Skills</a:t>
          </a:r>
          <a:endParaRPr lang="en-US" dirty="0">
            <a:latin typeface="Georgia" panose="02040502050405020303" pitchFamily="18" charset="0"/>
          </a:endParaRPr>
        </a:p>
      </dgm:t>
    </dgm:pt>
    <dgm:pt modelId="{CDEFED89-016C-4C6A-B4E4-A170BEE551F3}" type="parTrans" cxnId="{6BC6C82D-BC3B-427C-98EF-4E7AF6BA963A}">
      <dgm:prSet/>
      <dgm:spPr/>
      <dgm:t>
        <a:bodyPr/>
        <a:lstStyle/>
        <a:p>
          <a:endParaRPr lang="en-US"/>
        </a:p>
      </dgm:t>
    </dgm:pt>
    <dgm:pt modelId="{3871ADCE-47DF-4FFD-A25D-FD2B71954996}" type="sibTrans" cxnId="{6BC6C82D-BC3B-427C-98EF-4E7AF6BA963A}">
      <dgm:prSet/>
      <dgm:spPr/>
      <dgm:t>
        <a:bodyPr/>
        <a:lstStyle/>
        <a:p>
          <a:endParaRPr lang="en-US"/>
        </a:p>
      </dgm:t>
    </dgm:pt>
    <dgm:pt modelId="{844909DC-7EB0-44B2-8652-AFF92A0A7608}">
      <dgm:prSet phldrT="[Text]"/>
      <dgm:spPr/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Evaluating Impact through Action    Research</a:t>
          </a:r>
          <a:endParaRPr lang="en-US" dirty="0">
            <a:latin typeface="Georgia" panose="02040502050405020303" pitchFamily="18" charset="0"/>
          </a:endParaRPr>
        </a:p>
      </dgm:t>
    </dgm:pt>
    <dgm:pt modelId="{2A292CAB-5F79-4794-99AC-0829DA0B3D04}" type="parTrans" cxnId="{7006CEAA-5B5A-497E-B34E-F046DE2229A9}">
      <dgm:prSet/>
      <dgm:spPr/>
      <dgm:t>
        <a:bodyPr/>
        <a:lstStyle/>
        <a:p>
          <a:endParaRPr lang="en-US"/>
        </a:p>
      </dgm:t>
    </dgm:pt>
    <dgm:pt modelId="{F8EA4E79-FB4D-4D2B-8D59-EBF44AE6D62B}" type="sibTrans" cxnId="{7006CEAA-5B5A-497E-B34E-F046DE2229A9}">
      <dgm:prSet/>
      <dgm:spPr/>
      <dgm:t>
        <a:bodyPr/>
        <a:lstStyle/>
        <a:p>
          <a:endParaRPr lang="en-US"/>
        </a:p>
      </dgm:t>
    </dgm:pt>
    <dgm:pt modelId="{6EA65EF3-8A84-444C-83AC-26A738DC1826}">
      <dgm:prSet phldrT="[Text]"/>
      <dgm:spPr/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Engaging through Dubai Online</a:t>
          </a:r>
          <a:endParaRPr lang="en-US" dirty="0">
            <a:latin typeface="Georgia" panose="02040502050405020303" pitchFamily="18" charset="0"/>
          </a:endParaRPr>
        </a:p>
      </dgm:t>
    </dgm:pt>
    <dgm:pt modelId="{CDF1C465-D897-4FE5-A860-6195EBEB7C5F}" type="parTrans" cxnId="{F8438037-783A-442C-9493-837155C35350}">
      <dgm:prSet/>
      <dgm:spPr/>
      <dgm:t>
        <a:bodyPr/>
        <a:lstStyle/>
        <a:p>
          <a:endParaRPr lang="en-US"/>
        </a:p>
      </dgm:t>
    </dgm:pt>
    <dgm:pt modelId="{814481BC-1323-4663-8795-7ABD59E44879}" type="sibTrans" cxnId="{F8438037-783A-442C-9493-837155C35350}">
      <dgm:prSet/>
      <dgm:spPr/>
      <dgm:t>
        <a:bodyPr/>
        <a:lstStyle/>
        <a:p>
          <a:endParaRPr lang="en-US"/>
        </a:p>
      </dgm:t>
    </dgm:pt>
    <dgm:pt modelId="{25EA18C3-19C3-4486-988F-DFBD18041013}">
      <dgm:prSet/>
      <dgm:spPr/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Experimenting with  Innovative Pedagogies</a:t>
          </a:r>
          <a:endParaRPr lang="en-US" dirty="0">
            <a:latin typeface="Georgia" panose="02040502050405020303" pitchFamily="18" charset="0"/>
          </a:endParaRPr>
        </a:p>
      </dgm:t>
    </dgm:pt>
    <dgm:pt modelId="{33609E66-E8D1-481D-A2F1-CDBEC1C5EDFD}" type="parTrans" cxnId="{42EF92B5-025F-4DF4-A483-9567FD0C54C1}">
      <dgm:prSet/>
      <dgm:spPr/>
      <dgm:t>
        <a:bodyPr/>
        <a:lstStyle/>
        <a:p>
          <a:endParaRPr lang="en-US"/>
        </a:p>
      </dgm:t>
    </dgm:pt>
    <dgm:pt modelId="{330CDB52-7BD8-44CF-BBE0-C24F0A45E777}" type="sibTrans" cxnId="{42EF92B5-025F-4DF4-A483-9567FD0C54C1}">
      <dgm:prSet/>
      <dgm:spPr/>
      <dgm:t>
        <a:bodyPr/>
        <a:lstStyle/>
        <a:p>
          <a:endParaRPr lang="en-US"/>
        </a:p>
      </dgm:t>
    </dgm:pt>
    <dgm:pt modelId="{2A470E0C-86E7-4744-9A91-F84255796986}" type="pres">
      <dgm:prSet presAssocID="{8DAEB2E1-88C6-4C95-BF15-096EBAA16DD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E36D2876-EA95-432B-9AD2-6EE539789F0F}" type="pres">
      <dgm:prSet presAssocID="{8DAEB2E1-88C6-4C95-BF15-096EBAA16DD3}" presName="children" presStyleCnt="0"/>
      <dgm:spPr/>
    </dgm:pt>
    <dgm:pt modelId="{8D4062C0-18BD-4FEB-8609-7ED9E929BF61}" type="pres">
      <dgm:prSet presAssocID="{8DAEB2E1-88C6-4C95-BF15-096EBAA16DD3}" presName="childPlaceholder" presStyleCnt="0"/>
      <dgm:spPr/>
    </dgm:pt>
    <dgm:pt modelId="{886E71AA-1D2D-49A7-B46B-D889B32598B7}" type="pres">
      <dgm:prSet presAssocID="{8DAEB2E1-88C6-4C95-BF15-096EBAA16DD3}" presName="circle" presStyleCnt="0"/>
      <dgm:spPr/>
    </dgm:pt>
    <dgm:pt modelId="{BBE41E2A-F5B6-415F-9746-F889FCCEA4AC}" type="pres">
      <dgm:prSet presAssocID="{8DAEB2E1-88C6-4C95-BF15-096EBAA16DD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DC25BF-0513-4B4F-ACB1-A5E8DF1FE407}" type="pres">
      <dgm:prSet presAssocID="{8DAEB2E1-88C6-4C95-BF15-096EBAA16DD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6551E9-6217-433D-9919-BD63025C2652}" type="pres">
      <dgm:prSet presAssocID="{8DAEB2E1-88C6-4C95-BF15-096EBAA16DD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E1448-E61D-43C0-ADF4-DC10C324E293}" type="pres">
      <dgm:prSet presAssocID="{8DAEB2E1-88C6-4C95-BF15-096EBAA16DD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236EE2-ABE3-4325-8959-E5A170AAF7C1}" type="pres">
      <dgm:prSet presAssocID="{8DAEB2E1-88C6-4C95-BF15-096EBAA16DD3}" presName="quadrantPlaceholder" presStyleCnt="0"/>
      <dgm:spPr/>
    </dgm:pt>
    <dgm:pt modelId="{09159424-2164-470F-BF44-E07BCFD24B94}" type="pres">
      <dgm:prSet presAssocID="{8DAEB2E1-88C6-4C95-BF15-096EBAA16DD3}" presName="center1" presStyleLbl="fgShp" presStyleIdx="0" presStyleCnt="2"/>
      <dgm:spPr/>
    </dgm:pt>
    <dgm:pt modelId="{3BE8F679-92F7-4978-9A9E-741384D074F5}" type="pres">
      <dgm:prSet presAssocID="{8DAEB2E1-88C6-4C95-BF15-096EBAA16DD3}" presName="center2" presStyleLbl="fgShp" presStyleIdx="1" presStyleCnt="2"/>
      <dgm:spPr/>
    </dgm:pt>
  </dgm:ptLst>
  <dgm:cxnLst>
    <dgm:cxn modelId="{1CBD2798-95EB-4007-9F33-9812C0623187}" type="presOf" srcId="{844909DC-7EB0-44B2-8652-AFF92A0A7608}" destId="{08DC25BF-0513-4B4F-ACB1-A5E8DF1FE407}" srcOrd="0" destOrd="0" presId="urn:microsoft.com/office/officeart/2005/8/layout/cycle4"/>
    <dgm:cxn modelId="{7006CEAA-5B5A-497E-B34E-F046DE2229A9}" srcId="{8DAEB2E1-88C6-4C95-BF15-096EBAA16DD3}" destId="{844909DC-7EB0-44B2-8652-AFF92A0A7608}" srcOrd="1" destOrd="0" parTransId="{2A292CAB-5F79-4794-99AC-0829DA0B3D04}" sibTransId="{F8EA4E79-FB4D-4D2B-8D59-EBF44AE6D62B}"/>
    <dgm:cxn modelId="{6BC6C82D-BC3B-427C-98EF-4E7AF6BA963A}" srcId="{8DAEB2E1-88C6-4C95-BF15-096EBAA16DD3}" destId="{1DFD3A4B-015F-43E0-A7BC-34A60EE8804A}" srcOrd="0" destOrd="0" parTransId="{CDEFED89-016C-4C6A-B4E4-A170BEE551F3}" sibTransId="{3871ADCE-47DF-4FFD-A25D-FD2B71954996}"/>
    <dgm:cxn modelId="{C5C6EF9E-C737-4F57-A5AA-25C93E4E9C41}" type="presOf" srcId="{1DFD3A4B-015F-43E0-A7BC-34A60EE8804A}" destId="{BBE41E2A-F5B6-415F-9746-F889FCCEA4AC}" srcOrd="0" destOrd="0" presId="urn:microsoft.com/office/officeart/2005/8/layout/cycle4"/>
    <dgm:cxn modelId="{42EF92B5-025F-4DF4-A483-9567FD0C54C1}" srcId="{8DAEB2E1-88C6-4C95-BF15-096EBAA16DD3}" destId="{25EA18C3-19C3-4486-988F-DFBD18041013}" srcOrd="3" destOrd="0" parTransId="{33609E66-E8D1-481D-A2F1-CDBEC1C5EDFD}" sibTransId="{330CDB52-7BD8-44CF-BBE0-C24F0A45E777}"/>
    <dgm:cxn modelId="{F8438037-783A-442C-9493-837155C35350}" srcId="{8DAEB2E1-88C6-4C95-BF15-096EBAA16DD3}" destId="{6EA65EF3-8A84-444C-83AC-26A738DC1826}" srcOrd="2" destOrd="0" parTransId="{CDF1C465-D897-4FE5-A860-6195EBEB7C5F}" sibTransId="{814481BC-1323-4663-8795-7ABD59E44879}"/>
    <dgm:cxn modelId="{0826D30A-E32B-41C4-829D-6D09CDDB1DA3}" type="presOf" srcId="{8DAEB2E1-88C6-4C95-BF15-096EBAA16DD3}" destId="{2A470E0C-86E7-4744-9A91-F84255796986}" srcOrd="0" destOrd="0" presId="urn:microsoft.com/office/officeart/2005/8/layout/cycle4"/>
    <dgm:cxn modelId="{EF3AE8BB-269A-4861-9170-3966EA298E28}" type="presOf" srcId="{6EA65EF3-8A84-444C-83AC-26A738DC1826}" destId="{BB6551E9-6217-433D-9919-BD63025C2652}" srcOrd="0" destOrd="0" presId="urn:microsoft.com/office/officeart/2005/8/layout/cycle4"/>
    <dgm:cxn modelId="{A2FFAB8E-4267-409C-BEAF-351ED6E7016F}" type="presOf" srcId="{25EA18C3-19C3-4486-988F-DFBD18041013}" destId="{31FE1448-E61D-43C0-ADF4-DC10C324E293}" srcOrd="0" destOrd="0" presId="urn:microsoft.com/office/officeart/2005/8/layout/cycle4"/>
    <dgm:cxn modelId="{62BBBDAA-A589-492D-AEE1-D383BBC8AC01}" type="presParOf" srcId="{2A470E0C-86E7-4744-9A91-F84255796986}" destId="{E36D2876-EA95-432B-9AD2-6EE539789F0F}" srcOrd="0" destOrd="0" presId="urn:microsoft.com/office/officeart/2005/8/layout/cycle4"/>
    <dgm:cxn modelId="{076C18E7-D46F-496E-B238-B5EB98A3DB65}" type="presParOf" srcId="{E36D2876-EA95-432B-9AD2-6EE539789F0F}" destId="{8D4062C0-18BD-4FEB-8609-7ED9E929BF61}" srcOrd="0" destOrd="0" presId="urn:microsoft.com/office/officeart/2005/8/layout/cycle4"/>
    <dgm:cxn modelId="{E0920C13-EB55-4FEB-9740-806DCD38DE49}" type="presParOf" srcId="{2A470E0C-86E7-4744-9A91-F84255796986}" destId="{886E71AA-1D2D-49A7-B46B-D889B32598B7}" srcOrd="1" destOrd="0" presId="urn:microsoft.com/office/officeart/2005/8/layout/cycle4"/>
    <dgm:cxn modelId="{D18DA817-7587-4D7A-A831-497D63FACA12}" type="presParOf" srcId="{886E71AA-1D2D-49A7-B46B-D889B32598B7}" destId="{BBE41E2A-F5B6-415F-9746-F889FCCEA4AC}" srcOrd="0" destOrd="0" presId="urn:microsoft.com/office/officeart/2005/8/layout/cycle4"/>
    <dgm:cxn modelId="{686AE64B-DAB5-4CEA-A9A5-05D12349B2ED}" type="presParOf" srcId="{886E71AA-1D2D-49A7-B46B-D889B32598B7}" destId="{08DC25BF-0513-4B4F-ACB1-A5E8DF1FE407}" srcOrd="1" destOrd="0" presId="urn:microsoft.com/office/officeart/2005/8/layout/cycle4"/>
    <dgm:cxn modelId="{B9B6C618-2260-484C-A0A4-3B95682D8BC5}" type="presParOf" srcId="{886E71AA-1D2D-49A7-B46B-D889B32598B7}" destId="{BB6551E9-6217-433D-9919-BD63025C2652}" srcOrd="2" destOrd="0" presId="urn:microsoft.com/office/officeart/2005/8/layout/cycle4"/>
    <dgm:cxn modelId="{C790783D-A6FB-47DE-ACD6-7DBB5E87635B}" type="presParOf" srcId="{886E71AA-1D2D-49A7-B46B-D889B32598B7}" destId="{31FE1448-E61D-43C0-ADF4-DC10C324E293}" srcOrd="3" destOrd="0" presId="urn:microsoft.com/office/officeart/2005/8/layout/cycle4"/>
    <dgm:cxn modelId="{04D1E8B6-62F6-474E-9452-0264FB17AE8B}" type="presParOf" srcId="{886E71AA-1D2D-49A7-B46B-D889B32598B7}" destId="{DC236EE2-ABE3-4325-8959-E5A170AAF7C1}" srcOrd="4" destOrd="0" presId="urn:microsoft.com/office/officeart/2005/8/layout/cycle4"/>
    <dgm:cxn modelId="{086C87D3-6C89-4857-A49C-719D9C7EA1B3}" type="presParOf" srcId="{2A470E0C-86E7-4744-9A91-F84255796986}" destId="{09159424-2164-470F-BF44-E07BCFD24B94}" srcOrd="2" destOrd="0" presId="urn:microsoft.com/office/officeart/2005/8/layout/cycle4"/>
    <dgm:cxn modelId="{A8AC8180-AD05-4C85-88B5-3230F9EA27D2}" type="presParOf" srcId="{2A470E0C-86E7-4744-9A91-F84255796986}" destId="{3BE8F679-92F7-4978-9A9E-741384D074F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6A372-4C73-4DAC-9028-BB4A4C1ED36F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974FE9-1632-4794-9F74-CC8A55B9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04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5B955-1B95-2B4A-B972-9903FF65C9E7}" type="datetimeFigureOut">
              <a:rPr lang="en-US" smtClean="0"/>
              <a:t>2/27/2018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10AE9-EA45-3147-8EBC-4368EAD33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29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640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018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610AE9-EA45-3147-8EBC-4368EAD33B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259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807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0850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973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374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253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325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74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30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610AE9-EA45-3147-8EBC-4368EAD33B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08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Good evening and welcome to Meet the Headmaster. I am Mike Lambert, Headmaster Designate of Dubai College and whilst I can’t quite get the film Meet The Parents out of my head I hope this evening will be a smooth and informative opportunity for you to hear a little about me and how we are beginning to set the strategic direction for the school as we draw to a close of this academic year and look increasingly to September.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10AE9-EA45-3147-8EBC-4368EAD33B80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41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17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39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59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9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07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2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67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72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53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74760-BBB7-4799-B9BE-7B554966B41D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3783D-52FF-4D42-9253-95FE2DA03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11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s://www.ted.com/talks/simon_sinek_how_great_leaders_inspire_actio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ae/url?sa=i&amp;rct=j&amp;q=&amp;esrc=s&amp;source=images&amp;cd=&amp;cad=rja&amp;uact=8&amp;ved=0ahUKEwjjuYi10anWAhVBaVAKHV9tC8gQjRwIBw&amp;url=https://www.pinterest.com/tavnaughmore/a-few-good-men/&amp;psig=AFQjCNHiKd7qboYmCMNVJtg2Y0KD8tvyqw&amp;ust=150564882035395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hyperlink" Target="https://www.google.ae/url?sa=i&amp;rct=j&amp;q=&amp;esrc=s&amp;source=images&amp;cd=&amp;cad=rja&amp;uact=8&amp;ved=2ahUKEwjzx6LPi8PZAhVLPFAKHeB6BvsQjRx6BAgAEAY&amp;url=https://memegenerator.net/instance/67923633/winter-is-coming-brace-yourself-change-management-is-coming&amp;psig=AOvVaw1ycP6Qquaz4sSqj36sa_gv&amp;ust=1519717637327488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490" y="465517"/>
            <a:ext cx="9906001" cy="4284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5147" y="1114097"/>
            <a:ext cx="4655706" cy="467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889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746" y="331868"/>
            <a:ext cx="9198819" cy="205644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Georgia" panose="02040502050405020303" pitchFamily="18" charset="0"/>
              </a:rPr>
              <a:t>Building a research culture to become a Centre of Innovation in Learning and Teaching</a:t>
            </a:r>
            <a:endParaRPr lang="en-GB" sz="4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3" name="Rectangle 2"/>
          <p:cNvSpPr/>
          <p:nvPr/>
        </p:nvSpPr>
        <p:spPr>
          <a:xfrm>
            <a:off x="0" y="5705514"/>
            <a:ext cx="9906000" cy="1159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92596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43457" y="5829559"/>
            <a:ext cx="3625068" cy="680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 dirty="0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284" y="2634838"/>
            <a:ext cx="2674622" cy="205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30" y="2634838"/>
            <a:ext cx="2702261" cy="20266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1" y="2634838"/>
            <a:ext cx="3250396" cy="20266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897" y="4813131"/>
            <a:ext cx="87590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b="1" dirty="0">
                <a:solidFill>
                  <a:prstClr val="white"/>
                </a:solidFill>
                <a:latin typeface="Georgia" panose="02040502050405020303" pitchFamily="18" charset="0"/>
              </a:rPr>
              <a:t>Deputy Head at Dubai College</a:t>
            </a:r>
          </a:p>
          <a:p>
            <a:pPr lvl="0" algn="ctr">
              <a:defRPr/>
            </a:pPr>
            <a:r>
              <a:rPr lang="en-GB" b="1" dirty="0">
                <a:solidFill>
                  <a:prstClr val="white"/>
                </a:solidFill>
                <a:latin typeface="Georgia" panose="02040502050405020303" pitchFamily="18" charset="0"/>
              </a:rPr>
              <a:t>Learning and Teaching, </a:t>
            </a:r>
            <a:r>
              <a:rPr lang="en-GB" b="1" dirty="0" smtClean="0">
                <a:solidFill>
                  <a:prstClr val="white"/>
                </a:solidFill>
                <a:latin typeface="Georgia" panose="02040502050405020303" pitchFamily="18" charset="0"/>
              </a:rPr>
              <a:t>Research, CPD </a:t>
            </a:r>
            <a:r>
              <a:rPr lang="en-GB" b="1" dirty="0">
                <a:solidFill>
                  <a:prstClr val="white"/>
                </a:solidFill>
                <a:latin typeface="Georgia" panose="02040502050405020303" pitchFamily="18" charset="0"/>
              </a:rPr>
              <a:t>and Professional Development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995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0"/>
            <a:ext cx="9982198" cy="5295331"/>
          </a:xfrm>
        </p:spPr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informed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inspired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connected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recognised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an agent of change</a:t>
            </a:r>
            <a:r>
              <a:rPr lang="en-GB" b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en-GB" b="1" dirty="0" smtClean="0">
                <a:solidFill>
                  <a:schemeClr val="bg1"/>
                </a:solidFill>
                <a:latin typeface="Georgia" pitchFamily="18" charset="0"/>
              </a:rPr>
            </a:br>
            <a:endParaRPr lang="en-GB" dirty="0"/>
          </a:p>
        </p:txBody>
      </p:sp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5706400"/>
            <a:ext cx="9906000" cy="1159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92596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43457" y="5829559"/>
            <a:ext cx="3625068" cy="680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DUBAI COLLEGE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44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 tradition of quality of education</a:t>
            </a:r>
          </a:p>
        </p:txBody>
      </p:sp>
      <p:pic>
        <p:nvPicPr>
          <p:cNvPr id="4" name="Picture 2" descr="Image resul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583" y="189522"/>
            <a:ext cx="5521893" cy="3425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simon sinek what in the midd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54" y="3517394"/>
            <a:ext cx="2927936" cy="164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Connector 6"/>
          <p:cNvSpPr/>
          <p:nvPr/>
        </p:nvSpPr>
        <p:spPr>
          <a:xfrm>
            <a:off x="648586" y="430619"/>
            <a:ext cx="2690037" cy="2519916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1142829" y="826049"/>
            <a:ext cx="1663996" cy="164273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1608004" y="1305661"/>
            <a:ext cx="733647" cy="68048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0577" y="1483242"/>
            <a:ext cx="692924" cy="277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5670" y="481921"/>
            <a:ext cx="717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0577" y="926472"/>
            <a:ext cx="717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26442" y="4026139"/>
            <a:ext cx="5236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anose="02040502050405020303" pitchFamily="18" charset="0"/>
              </a:rPr>
              <a:t>What is your what?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How can being research engaged support you in developing your what?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47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03" y="531630"/>
            <a:ext cx="9579935" cy="4019106"/>
          </a:xfrm>
        </p:spPr>
        <p:txBody>
          <a:bodyPr>
            <a:noAutofit/>
          </a:bodyPr>
          <a:lstStyle/>
          <a:p>
            <a:pPr algn="ctr"/>
            <a:r>
              <a:rPr lang="en-GB" sz="7200" b="1" dirty="0" smtClean="0">
                <a:solidFill>
                  <a:srgbClr val="002060"/>
                </a:solidFill>
                <a:latin typeface="Georgia" pitchFamily="18" charset="0"/>
              </a:rPr>
              <a:t>What is our what?</a:t>
            </a:r>
            <a:br>
              <a:rPr lang="en-GB" sz="72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  <a:t>Learning and Teaching</a:t>
            </a:r>
            <a:b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  <a:t>Pastoral Care and Wellbeing</a:t>
            </a:r>
            <a:b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  <a:t>Innovation</a:t>
            </a:r>
            <a:endParaRPr lang="en-GB" dirty="0"/>
          </a:p>
        </p:txBody>
      </p:sp>
      <p:pic>
        <p:nvPicPr>
          <p:cNvPr id="4098" name="Picture 2" descr="Image result for wh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673" y="4550736"/>
            <a:ext cx="2764954" cy="207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6363" y="1726972"/>
            <a:ext cx="934240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  <a:latin typeface="Georgia" panose="02040502050405020303" pitchFamily="18" charset="0"/>
              </a:rPr>
              <a:t>To be the best British School Overseas in the world, unpinned by four pillars of sporting, creative, philanthropic and academic endeavour</a:t>
            </a:r>
            <a:endParaRPr lang="en-GB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99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1" y="208534"/>
            <a:ext cx="7102221" cy="653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6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amous good learner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23" y="549209"/>
            <a:ext cx="6760178" cy="507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77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965" y="658095"/>
            <a:ext cx="4580222" cy="49008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1038" y="5558933"/>
            <a:ext cx="8543925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>
                <a:solidFill>
                  <a:srgbClr val="002060"/>
                </a:solidFill>
                <a:latin typeface="Georgia" pitchFamily="18" charset="0"/>
              </a:rPr>
              <a:t>Passive Learning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7254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86209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What is killing curiosity?</a:t>
            </a:r>
            <a:endParaRPr lang="en-GB" sz="5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08" y="1873012"/>
            <a:ext cx="3443538" cy="4067171"/>
          </a:xfrm>
        </p:spPr>
      </p:pic>
      <p:sp>
        <p:nvSpPr>
          <p:cNvPr id="5" name="TextBox 4"/>
          <p:cNvSpPr txBox="1"/>
          <p:nvPr/>
        </p:nvSpPr>
        <p:spPr>
          <a:xfrm>
            <a:off x="4533499" y="1549846"/>
            <a:ext cx="444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Apparently the average 4 year old asks 400 questions a day….</a:t>
            </a: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3499" y="5444303"/>
            <a:ext cx="4446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She managed 112….When are you going to die? Why do I have two eyes if I only see one thing? Why do you always have to work?</a:t>
            </a: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754" y="2338791"/>
            <a:ext cx="2982783" cy="2962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06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How have we used research to inform our vision?</a:t>
            </a:r>
            <a:endParaRPr lang="en-GB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7564" y="2676230"/>
            <a:ext cx="5650650" cy="2597519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Georgia" pitchFamily="18" charset="0"/>
              </a:rPr>
              <a:t>Learning and </a:t>
            </a:r>
            <a:r>
              <a:rPr lang="en-GB" b="1" dirty="0" smtClean="0">
                <a:solidFill>
                  <a:srgbClr val="00B050"/>
                </a:solidFill>
                <a:latin typeface="Georgia" pitchFamily="18" charset="0"/>
              </a:rPr>
              <a:t>Teaching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en-GB" b="1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>
                <a:solidFill>
                  <a:srgbClr val="002060"/>
                </a:solidFill>
                <a:latin typeface="Georgia" pitchFamily="18" charset="0"/>
              </a:rPr>
              <a:t>Pastoral Care and </a:t>
            </a:r>
            <a:r>
              <a:rPr lang="en-GB" b="1" dirty="0" smtClean="0">
                <a:solidFill>
                  <a:srgbClr val="002060"/>
                </a:solidFill>
                <a:latin typeface="Georgia" pitchFamily="18" charset="0"/>
              </a:rPr>
              <a:t>Wellbeing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en-GB" b="1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b="1" dirty="0">
                <a:solidFill>
                  <a:srgbClr val="002060"/>
                </a:solidFill>
                <a:latin typeface="Georgia" pitchFamily="18" charset="0"/>
              </a:rPr>
              <a:t>Innovation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38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97" y="0"/>
            <a:ext cx="9560011" cy="1325563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Innovation at the forefront…</a:t>
            </a:r>
            <a:endParaRPr lang="en-GB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40" y="1825625"/>
            <a:ext cx="3086921" cy="4351338"/>
          </a:xfr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2" y="1034706"/>
            <a:ext cx="8213770" cy="548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0" y="2987749"/>
            <a:ext cx="1859412" cy="262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9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6" y="365127"/>
            <a:ext cx="9067328" cy="47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2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49" y="226141"/>
            <a:ext cx="9068302" cy="615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4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0"/>
            <a:ext cx="8543925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Triangulation of our approach</a:t>
            </a:r>
            <a:endParaRPr lang="en-GB" sz="36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1482811" y="1210962"/>
          <a:ext cx="7389340" cy="531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430931"/>
            <a:ext cx="1402914" cy="1412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24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951536" y="1125502"/>
            <a:ext cx="609935" cy="622511"/>
          </a:xfrm>
          <a:prstGeom prst="rect">
            <a:avLst/>
          </a:prstGeom>
          <a:noFill/>
        </p:spPr>
        <p:txBody>
          <a:bodyPr vert="horz" wrap="square" lIns="60365" tIns="30183" rIns="60365" bIns="30183" numCol="1" anchor="t" anchorCtr="0" compatLnSpc="1">
            <a:prstTxWarp prst="textNoShape">
              <a:avLst/>
            </a:prstTxWarp>
          </a:bodyPr>
          <a:lstStyle/>
          <a:p>
            <a:endParaRPr lang="en-GB" sz="1189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951536" y="1125502"/>
            <a:ext cx="609935" cy="622511"/>
          </a:xfrm>
          <a:prstGeom prst="rect">
            <a:avLst/>
          </a:prstGeom>
          <a:noFill/>
        </p:spPr>
        <p:txBody>
          <a:bodyPr vert="horz" wrap="square" lIns="60365" tIns="30183" rIns="60365" bIns="30183" numCol="1" anchor="t" anchorCtr="0" compatLnSpc="1">
            <a:prstTxWarp prst="textNoShape">
              <a:avLst/>
            </a:prstTxWarp>
          </a:bodyPr>
          <a:lstStyle/>
          <a:p>
            <a:endParaRPr lang="en-GB" sz="1189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951536" y="1125502"/>
            <a:ext cx="609935" cy="622511"/>
          </a:xfrm>
          <a:prstGeom prst="rect">
            <a:avLst/>
          </a:prstGeom>
          <a:noFill/>
        </p:spPr>
        <p:txBody>
          <a:bodyPr vert="horz" wrap="square" lIns="60365" tIns="30183" rIns="60365" bIns="30183" numCol="1" anchor="t" anchorCtr="0" compatLnSpc="1">
            <a:prstTxWarp prst="textNoShape">
              <a:avLst/>
            </a:prstTxWarp>
          </a:bodyPr>
          <a:lstStyle/>
          <a:p>
            <a:endParaRPr lang="en-GB" sz="1189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951536" y="1125502"/>
            <a:ext cx="609935" cy="622511"/>
          </a:xfrm>
          <a:prstGeom prst="rect">
            <a:avLst/>
          </a:prstGeom>
          <a:noFill/>
        </p:spPr>
        <p:txBody>
          <a:bodyPr vert="horz" wrap="square" lIns="60365" tIns="30183" rIns="60365" bIns="30183" numCol="1" anchor="t" anchorCtr="0" compatLnSpc="1">
            <a:prstTxWarp prst="textNoShape">
              <a:avLst/>
            </a:prstTxWarp>
          </a:bodyPr>
          <a:lstStyle/>
          <a:p>
            <a:endParaRPr lang="en-GB" sz="1189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951536" y="1125502"/>
            <a:ext cx="609935" cy="622511"/>
          </a:xfrm>
          <a:prstGeom prst="rect">
            <a:avLst/>
          </a:prstGeom>
          <a:noFill/>
        </p:spPr>
        <p:txBody>
          <a:bodyPr vert="horz" wrap="square" lIns="60365" tIns="30183" rIns="60365" bIns="30183" numCol="1" anchor="t" anchorCtr="0" compatLnSpc="1">
            <a:prstTxWarp prst="textNoShape">
              <a:avLst/>
            </a:prstTxWarp>
          </a:bodyPr>
          <a:lstStyle/>
          <a:p>
            <a:endParaRPr lang="en-GB" sz="1189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1618" y="5429897"/>
            <a:ext cx="724878" cy="72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776496" y="5378678"/>
            <a:ext cx="2945368" cy="569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48" b="1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255" i="1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02196" y="146841"/>
            <a:ext cx="9364134" cy="1047299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002060"/>
                </a:solidFill>
                <a:latin typeface="Georgia" pitchFamily="18" charset="0"/>
              </a:rPr>
              <a:t>The DC Learner </a:t>
            </a:r>
            <a:r>
              <a:rPr lang="en-GB" sz="4000" b="1" dirty="0" smtClean="0">
                <a:solidFill>
                  <a:srgbClr val="002060"/>
                </a:solidFill>
                <a:latin typeface="Georgia" pitchFamily="18" charset="0"/>
              </a:rPr>
              <a:t>Profile</a:t>
            </a:r>
            <a:endParaRPr lang="en-GB" sz="40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80" y="1314153"/>
            <a:ext cx="8810291" cy="501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0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80" y="268448"/>
            <a:ext cx="7929778" cy="644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3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20" y="172621"/>
            <a:ext cx="9268276" cy="1155665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>
                <a:solidFill>
                  <a:srgbClr val="002060"/>
                </a:solidFill>
                <a:latin typeface="Georgia" pitchFamily="18" charset="0"/>
              </a:rPr>
              <a:t>Innovation in Education</a:t>
            </a:r>
            <a:endParaRPr lang="en-GB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350" y="1328286"/>
            <a:ext cx="3947992" cy="21753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350" y="3996197"/>
            <a:ext cx="3971925" cy="2381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7" y="2457881"/>
            <a:ext cx="4485373" cy="325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8" y="365127"/>
            <a:ext cx="9334298" cy="59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7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73" y="1115078"/>
            <a:ext cx="9445254" cy="534933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11493" y="0"/>
            <a:ext cx="9364134" cy="10472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 smtClean="0">
                <a:solidFill>
                  <a:srgbClr val="002060"/>
                </a:solidFill>
                <a:latin typeface="Georgia" pitchFamily="18" charset="0"/>
              </a:rPr>
              <a:t>Informed by the DC Learner Profile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2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95" y="663692"/>
            <a:ext cx="7852011" cy="5551371"/>
          </a:xfrm>
        </p:spPr>
      </p:pic>
      <p:sp>
        <p:nvSpPr>
          <p:cNvPr id="4" name="AutoShape 2" descr="https://outlook.office.com/owa/service.svc/s/GetAttachmentThumbnail?id=AAMkADU2MzRiZjgwLTBkNzMtNDQzMi1iMWU1LTFmMWI0ZmRkMzEyNwBGAAAAAAC9TJh3BT8%2FQq0uzGmsDSSiBwCrTAq2yU0jRLlArAKYtWBIAAAAa4jkAACKgFDBFfiYRLIG8haSUKjnAAB1ZhZ7AAABEgAQAOBBpUO3H6hChqSRKpVyyuo%3D&amp;thumbnailType=2&amp;X-OWA-CANARY=Se5rtbpczE2zrCYvhw5OU9A6HOPOJNQY-PZj5iyMq1mRFOMneprxq5P5lwmSJLGeDu4ybzGEhTc."/>
          <p:cNvSpPr>
            <a:spLocks noChangeAspect="1" noChangeArrowheads="1"/>
          </p:cNvSpPr>
          <p:nvPr/>
        </p:nvSpPr>
        <p:spPr bwMode="auto">
          <a:xfrm>
            <a:off x="92869" y="525562"/>
            <a:ext cx="247650" cy="24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5" name="AutoShape 4" descr="https://outlook.office.com/owa/service.svc/s/GetAttachmentThumbnail?id=AAMkADU2MzRiZjgwLTBkNzMtNDQzMi1iMWU1LTFmMWI0ZmRkMzEyNwBGAAAAAAC9TJh3BT8%2FQq0uzGmsDSSiBwCrTAq2yU0jRLlArAKYtWBIAAAAa4jkAACKgFDBFfiYRLIG8haSUKjnAAB1ZhZ7AAABEgAQAOBBpUO3H6hChqSRKpVyyuo%3D&amp;thumbnailType=2&amp;X-OWA-CANARY=Se5rtbpczE2zrCYvhw5OU9A6HOPOJNQY-PZj5iyMq1mRFOMneprxq5P5lwmSJLGeDu4ybzGEhTc."/>
          <p:cNvSpPr>
            <a:spLocks noChangeAspect="1" noChangeArrowheads="1"/>
          </p:cNvSpPr>
          <p:nvPr/>
        </p:nvSpPr>
        <p:spPr bwMode="auto">
          <a:xfrm>
            <a:off x="216694" y="649387"/>
            <a:ext cx="247650" cy="24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7" name="AutoShape 6" descr="https://outlook.office.com/owa/service.svc/s/GetAttachmentThumbnail?id=AAMkADU2MzRiZjgwLTBkNzMtNDQzMi1iMWU1LTFmMWI0ZmRkMzEyNwBGAAAAAAC9TJh3BT8%2FQq0uzGmsDSSiBwCKgFDBFfiYRLIG8haSUKjnAABy%2FFC0AACKgFDBFfiYRLIG8haSUKjnAABy%2FFiFAAABEgAQAJAhcJ%2B8tyFIuSnYZ5VxXzs%3D&amp;thumbnailType=2&amp;X-OWA-CANARY=xUXull9HcE-6QArb_28rUfAQVV7PJNQYOt7A-JlACfVp1eAGtM_spmFwN0_K_sF4rDUsJgc0X9Y."/>
          <p:cNvSpPr>
            <a:spLocks noChangeAspect="1" noChangeArrowheads="1"/>
          </p:cNvSpPr>
          <p:nvPr/>
        </p:nvSpPr>
        <p:spPr bwMode="auto">
          <a:xfrm>
            <a:off x="340519" y="773212"/>
            <a:ext cx="247650" cy="24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</p:spTree>
    <p:extLst>
      <p:ext uri="{BB962C8B-B14F-4D97-AF65-F5344CB8AC3E}">
        <p14:creationId xmlns:p14="http://schemas.microsoft.com/office/powerpoint/2010/main" val="41694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00" y="685168"/>
            <a:ext cx="7824401" cy="552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9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3" name="Rectangle 2"/>
          <p:cNvSpPr/>
          <p:nvPr/>
        </p:nvSpPr>
        <p:spPr>
          <a:xfrm>
            <a:off x="2" y="642938"/>
            <a:ext cx="1374490" cy="433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86314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043457" y="5828604"/>
            <a:ext cx="3625068" cy="68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 dirty="0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0" y="433094"/>
            <a:ext cx="10002300" cy="921125"/>
          </a:xfrm>
        </p:spPr>
        <p:txBody>
          <a:bodyPr>
            <a:noAutofit/>
          </a:bodyPr>
          <a:lstStyle/>
          <a:p>
            <a: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  <a:t>Everything is Underpinned by CPD support</a:t>
            </a:r>
            <a:endParaRPr lang="en-GB" sz="4400" dirty="0">
              <a:solidFill>
                <a:srgbClr val="00206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240615" y="1573606"/>
            <a:ext cx="3657600" cy="41940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  <a:latin typeface="Georgia" panose="02040502050405020303" pitchFamily="18" charset="0"/>
              </a:rPr>
              <a:t>Research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Digital Skills Training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Masters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Curriculum training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Mental Health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Learner profile in action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Networking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Peer learning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Microsoft OneNote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Learn by doing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Tutoring</a:t>
            </a:r>
          </a:p>
          <a:p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Leadership Development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4D097D2-CE38-6940-997F-A62E33F77A80}"/>
              </a:ext>
            </a:extLst>
          </p:cNvPr>
          <p:cNvSpPr/>
          <p:nvPr/>
        </p:nvSpPr>
        <p:spPr>
          <a:xfrm>
            <a:off x="0" y="222892"/>
            <a:ext cx="98183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323276"/>
                </a:solidFill>
                <a:latin typeface="Georgia" panose="02040502050405020303" pitchFamily="18" charset="0"/>
              </a:rPr>
              <a:t>Which of these professional development opportunities is most effective?</a:t>
            </a:r>
            <a:endParaRPr lang="en-GB" sz="3600" b="1" i="0" dirty="0">
              <a:solidFill>
                <a:srgbClr val="323276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38" y="2068922"/>
            <a:ext cx="8726893" cy="29422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38" y="5011195"/>
            <a:ext cx="8484546" cy="78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2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014"/>
          <a:stretch/>
        </p:blipFill>
        <p:spPr>
          <a:xfrm>
            <a:off x="358005" y="982980"/>
            <a:ext cx="9099272" cy="51013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375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3" name="Rectangle 2"/>
          <p:cNvSpPr/>
          <p:nvPr/>
        </p:nvSpPr>
        <p:spPr>
          <a:xfrm>
            <a:off x="1" y="5706400"/>
            <a:ext cx="9906000" cy="1159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33976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43457" y="5770939"/>
            <a:ext cx="3625068" cy="680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6" y="76627"/>
            <a:ext cx="9843950" cy="54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2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218" y="1581097"/>
            <a:ext cx="8543925" cy="87182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ACTION RESEARCH</a:t>
            </a:r>
            <a:b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Cultivating 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a researcherly disposition</a:t>
            </a:r>
            <a:b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219" y="3290610"/>
            <a:ext cx="8543925" cy="206398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‘Every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learner is entitled to teaching that is informed by the latest relevant research. Every teacher is entitled to work in a research-rich environment that supports the development of their research literacy’ (BERA-RSA, 2014:7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95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403" y="0"/>
            <a:ext cx="7056727" cy="679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3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3" name="Rectangle 2"/>
          <p:cNvSpPr/>
          <p:nvPr/>
        </p:nvSpPr>
        <p:spPr>
          <a:xfrm>
            <a:off x="1" y="4927920"/>
            <a:ext cx="9906000" cy="128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48511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43457" y="5828604"/>
            <a:ext cx="3625068" cy="68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 dirty="0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8" y="119784"/>
            <a:ext cx="6762241" cy="5268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092" y="1076870"/>
            <a:ext cx="2952307" cy="2304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Flowchart: Process 6"/>
          <p:cNvSpPr/>
          <p:nvPr/>
        </p:nvSpPr>
        <p:spPr>
          <a:xfrm>
            <a:off x="6655981" y="3965944"/>
            <a:ext cx="3021418" cy="1882567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25 Staff have embarked on action research at Dubai College. </a:t>
            </a:r>
          </a:p>
          <a:p>
            <a:pPr algn="ctr"/>
            <a:r>
              <a:rPr lang="en-GB" dirty="0" smtClean="0">
                <a:solidFill>
                  <a:srgbClr val="002060"/>
                </a:solidFill>
                <a:latin typeface="Georgia" panose="02040502050405020303" pitchFamily="18" charset="0"/>
              </a:rPr>
              <a:t>Some were incentivised by the part funded Masters offer.</a:t>
            </a:r>
            <a:endParaRPr lang="en-GB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3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82" y="127591"/>
            <a:ext cx="8003439" cy="37958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516" y="3923414"/>
            <a:ext cx="4301663" cy="267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7" y="84111"/>
            <a:ext cx="9767886" cy="660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3" name="Rectangle 2"/>
          <p:cNvSpPr/>
          <p:nvPr/>
        </p:nvSpPr>
        <p:spPr>
          <a:xfrm>
            <a:off x="2" y="642938"/>
            <a:ext cx="1374490" cy="433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86314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043457" y="5828604"/>
            <a:ext cx="3625068" cy="68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 dirty="0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53216" y="1189971"/>
            <a:ext cx="9209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Evidence-informed practice is now regarded as instrumental to school reform efforts both in England and elsewhere (Greany, </a:t>
            </a:r>
            <a:r>
              <a:rPr lang="en-US" dirty="0" smtClean="0">
                <a:solidFill>
                  <a:srgbClr val="002060"/>
                </a:solidFill>
                <a:latin typeface="Georgia" panose="02040502050405020303" pitchFamily="18" charset="0"/>
              </a:rPr>
              <a:t>2016). </a:t>
            </a:r>
            <a:r>
              <a:rPr lang="en-US" dirty="0">
                <a:solidFill>
                  <a:srgbClr val="002060"/>
                </a:solidFill>
                <a:latin typeface="Georgia" panose="02040502050405020303" pitchFamily="18" charset="0"/>
              </a:rPr>
              <a:t>This is especially important given the focus on school self-improvement coupled with a drive for high-quality teaching within a devolved, and increasingly autonomous, education system. </a:t>
            </a:r>
            <a:endParaRPr lang="en-US" dirty="0">
              <a:solidFill>
                <a:srgbClr val="002060"/>
              </a:solidFill>
              <a:latin typeface="Georgia" panose="02040502050405020303" pitchFamily="18" charset="0"/>
              <a:ea typeface="Georgia" charset="0"/>
              <a:cs typeface="Georgia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888318" y="97682"/>
            <a:ext cx="8139111" cy="943471"/>
          </a:xfrm>
        </p:spPr>
        <p:txBody>
          <a:bodyPr>
            <a:normAutofit fontScale="90000"/>
          </a:bodyPr>
          <a:lstStyle/>
          <a:p>
            <a: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  <a:t>The Future :Research Schools</a:t>
            </a:r>
            <a:endParaRPr lang="en-GB" sz="44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35" y="5034644"/>
            <a:ext cx="1520339" cy="5288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97" y="2905521"/>
            <a:ext cx="1845379" cy="18453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69" y="3168596"/>
            <a:ext cx="2886074" cy="8861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688" y="4410974"/>
            <a:ext cx="1371601" cy="1371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76" y="4513930"/>
            <a:ext cx="2179843" cy="11656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17" y="3056803"/>
            <a:ext cx="2833194" cy="10834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5351" y="4737130"/>
            <a:ext cx="2133174" cy="90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2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9373" y="2447498"/>
            <a:ext cx="2905913" cy="54518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The book clubs will be held on the second Thursday of every </a:t>
            </a: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month.</a:t>
            </a:r>
          </a:p>
          <a:p>
            <a:pPr marL="0" indent="0">
              <a:buNone/>
            </a:pP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You </a:t>
            </a: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can join in on Twitter using #CCTbookclub, Facebook or via the website where we will publish an article a week before the date. </a:t>
            </a:r>
            <a:endParaRPr lang="en-US" sz="17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The first book is Lucy </a:t>
            </a: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Crehan’s book </a:t>
            </a:r>
            <a:r>
              <a:rPr lang="en-US" sz="1700" i="1" dirty="0">
                <a:solidFill>
                  <a:srgbClr val="002060"/>
                </a:solidFill>
                <a:latin typeface="Georgia" panose="02040502050405020303" pitchFamily="18" charset="0"/>
              </a:rPr>
              <a:t>Cleverlands</a:t>
            </a:r>
            <a:r>
              <a:rPr lang="en-US" sz="1700" dirty="0">
                <a:solidFill>
                  <a:srgbClr val="002060"/>
                </a:solidFill>
                <a:latin typeface="Georgia" panose="02040502050405020303" pitchFamily="18" charset="0"/>
              </a:rPr>
              <a:t> on Thursday 14th September</a:t>
            </a: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en-GB" sz="17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76" y="1470565"/>
            <a:ext cx="6012264" cy="455479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5100" y="266893"/>
            <a:ext cx="9610186" cy="8052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 smtClean="0">
                <a:solidFill>
                  <a:srgbClr val="002060"/>
                </a:solidFill>
                <a:latin typeface="Georgia" pitchFamily="18" charset="0"/>
              </a:rPr>
              <a:t>Publishing journals and Book Club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7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5040631"/>
            <a:ext cx="5869940" cy="1554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Informal internal training by our best teachers</a:t>
            </a:r>
          </a:p>
          <a:p>
            <a:pPr marL="0" indent="0">
              <a:buNone/>
            </a:pP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Internal best practice sharing on a regular basis.</a:t>
            </a:r>
          </a:p>
          <a:p>
            <a:pPr marL="0" indent="0">
              <a:buNone/>
            </a:pPr>
            <a:endParaRPr lang="en-US" sz="17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17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All of which are related to the vision.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599886"/>
            <a:ext cx="9498349" cy="8052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 smtClean="0">
                <a:solidFill>
                  <a:srgbClr val="002060"/>
                </a:solidFill>
                <a:latin typeface="Georgia" pitchFamily="18" charset="0"/>
              </a:rPr>
              <a:t>Lunch time </a:t>
            </a:r>
          </a:p>
          <a:p>
            <a:r>
              <a:rPr lang="en-GB" sz="4000" b="1" dirty="0" smtClean="0">
                <a:solidFill>
                  <a:srgbClr val="002060"/>
                </a:solidFill>
                <a:latin typeface="Georgia" pitchFamily="18" charset="0"/>
              </a:rPr>
              <a:t>Pedagoo Sessions</a:t>
            </a:r>
          </a:p>
          <a:p>
            <a:r>
              <a:rPr lang="en-GB" sz="4000" b="1" dirty="0" smtClean="0">
                <a:solidFill>
                  <a:srgbClr val="002060"/>
                </a:solidFill>
                <a:latin typeface="Georgia" pitchFamily="18" charset="0"/>
              </a:rPr>
              <a:t>SPARK events</a:t>
            </a:r>
            <a:endParaRPr lang="en-GB" sz="40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0" y="1977390"/>
            <a:ext cx="4833154" cy="27731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44" y="308327"/>
            <a:ext cx="2682240" cy="26822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880" y="3329933"/>
            <a:ext cx="4353569" cy="32651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862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44" y="293613"/>
            <a:ext cx="4422037" cy="6183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666" y="1346433"/>
            <a:ext cx="3679028" cy="29613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851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0"/>
            <a:ext cx="9982198" cy="5295331"/>
          </a:xfrm>
        </p:spPr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informed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inspired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connected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recognised</a:t>
            </a:r>
            <a:b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Georgia" pitchFamily="18" charset="0"/>
              </a:rPr>
              <a:t>Be an agent of change</a:t>
            </a:r>
            <a:r>
              <a:rPr lang="en-GB" b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en-GB" b="1" dirty="0" smtClean="0">
                <a:solidFill>
                  <a:schemeClr val="bg1"/>
                </a:solidFill>
                <a:latin typeface="Georgia" pitchFamily="18" charset="0"/>
              </a:rPr>
            </a:br>
            <a:endParaRPr lang="en-GB" dirty="0"/>
          </a:p>
        </p:txBody>
      </p:sp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 dirty="0"/>
          </a:p>
        </p:txBody>
      </p:sp>
      <p:sp>
        <p:nvSpPr>
          <p:cNvPr id="3" name="Rectangle 2"/>
          <p:cNvSpPr/>
          <p:nvPr/>
        </p:nvSpPr>
        <p:spPr>
          <a:xfrm>
            <a:off x="1" y="5706400"/>
            <a:ext cx="9906000" cy="1159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92596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043457" y="5829559"/>
            <a:ext cx="3625068" cy="680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 dirty="0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</p:spTree>
    <p:extLst>
      <p:ext uri="{BB962C8B-B14F-4D97-AF65-F5344CB8AC3E}">
        <p14:creationId xmlns:p14="http://schemas.microsoft.com/office/powerpoint/2010/main" val="316203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" y="315121"/>
            <a:ext cx="983615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Developing Leadership Pathways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81038" y="1825625"/>
          <a:ext cx="85439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16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811" y="246061"/>
            <a:ext cx="9260378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New Roles: Specialist Leaders in Education</a:t>
            </a:r>
            <a:r>
              <a:rPr lang="en-US" sz="3200" dirty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endParaRPr lang="en-US" sz="3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925830" y="1040131"/>
          <a:ext cx="8355330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438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3" name="Rectangle 2"/>
          <p:cNvSpPr/>
          <p:nvPr/>
        </p:nvSpPr>
        <p:spPr>
          <a:xfrm>
            <a:off x="1" y="4927920"/>
            <a:ext cx="9906000" cy="128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C053F40-4515-204D-B6F6-0927B090DAFD}"/>
              </a:ext>
            </a:extLst>
          </p:cNvPr>
          <p:cNvSpPr/>
          <p:nvPr/>
        </p:nvSpPr>
        <p:spPr>
          <a:xfrm>
            <a:off x="986956" y="616606"/>
            <a:ext cx="8179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Vision</a:t>
            </a:r>
          </a:p>
          <a:p>
            <a:pPr algn="ctr"/>
            <a:r>
              <a:rPr lang="en-GB" sz="6000" b="1" i="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Choice</a:t>
            </a:r>
          </a:p>
          <a:p>
            <a:pPr algn="ctr"/>
            <a:r>
              <a:rPr lang="en-GB" sz="6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Support </a:t>
            </a:r>
            <a:r>
              <a:rPr lang="en-GB" sz="6000" b="1" dirty="0">
                <a:solidFill>
                  <a:srgbClr val="002060"/>
                </a:solidFill>
                <a:latin typeface="Georgia" panose="02040502050405020303" pitchFamily="18" charset="0"/>
              </a:rPr>
              <a:t>&amp;</a:t>
            </a:r>
            <a:r>
              <a:rPr lang="en-GB" sz="6000" b="1" i="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Trust </a:t>
            </a:r>
          </a:p>
          <a:p>
            <a:pPr algn="ctr"/>
            <a:r>
              <a:rPr lang="en-GB" sz="6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Accountability</a:t>
            </a:r>
            <a:br>
              <a:rPr lang="en-GB" sz="6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en-GB" sz="6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Opportunity</a:t>
            </a:r>
          </a:p>
          <a:p>
            <a:pPr algn="ctr"/>
            <a:r>
              <a:rPr lang="en-GB" sz="6000" b="1" i="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Futureproofing</a:t>
            </a:r>
            <a:endParaRPr lang="en-GB" sz="6000" b="1" i="0" dirty="0">
              <a:solidFill>
                <a:srgbClr val="00206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9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749" y="256659"/>
            <a:ext cx="9234488" cy="700127"/>
          </a:xfrm>
        </p:spPr>
        <p:txBody>
          <a:bodyPr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Professional Review and CPD</a:t>
            </a:r>
            <a:endParaRPr lang="en-GB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902" y="1057276"/>
            <a:ext cx="8954420" cy="51752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194" dirty="0">
              <a:solidFill>
                <a:schemeClr val="accent2">
                  <a:lumMod val="40000"/>
                  <a:lumOff val="60000"/>
                </a:schemeClr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There are four objectives that professional review will focus on: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Learning and Teaching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Department and Pastoral SIPs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Wider Professional Duties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Innovation </a:t>
            </a:r>
          </a:p>
          <a:p>
            <a:pPr marL="0" indent="0">
              <a:buNone/>
            </a:pPr>
            <a:endParaRPr lang="en-GB" sz="20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Learning Walks: Regular, real time, reflective feedback.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Term One: A 25 minute graded observation (SLT and HOD), with written feedback.</a:t>
            </a:r>
          </a:p>
          <a:p>
            <a:r>
              <a:rPr lang="en-GB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Term Two: Will be a 10 minute ungraded observation (HOD/Key stage leader), with written feedback.</a:t>
            </a:r>
          </a:p>
        </p:txBody>
      </p:sp>
    </p:spTree>
    <p:extLst>
      <p:ext uri="{BB962C8B-B14F-4D97-AF65-F5344CB8AC3E}">
        <p14:creationId xmlns:p14="http://schemas.microsoft.com/office/powerpoint/2010/main" val="282036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70" y="365127"/>
            <a:ext cx="9334031" cy="59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6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" y="326313"/>
            <a:ext cx="9848850" cy="1325563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Professional Review on OneNote</a:t>
            </a:r>
            <a:endParaRPr lang="en-GB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18" y="1825625"/>
            <a:ext cx="9147164" cy="45250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066" y="2695834"/>
            <a:ext cx="3153744" cy="333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0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" y="642938"/>
            <a:ext cx="1374490" cy="433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86314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043457" y="5828604"/>
            <a:ext cx="3625068" cy="68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DUBAI COLLEGE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44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 tradition of quality of education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513159" y="990419"/>
            <a:ext cx="8833575" cy="1046779"/>
          </a:xfrm>
        </p:spPr>
        <p:txBody>
          <a:bodyPr>
            <a:normAutofit fontScale="90000"/>
          </a:bodyPr>
          <a:lstStyle/>
          <a:p>
            <a: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  <a:t>What does it mean practically for everyone? </a:t>
            </a:r>
            <a:b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  <a:t>#</a:t>
            </a:r>
            <a:r>
              <a:rPr lang="en-GB" sz="4400" b="1" dirty="0" err="1" smtClean="0">
                <a:solidFill>
                  <a:srgbClr val="002060"/>
                </a:solidFill>
                <a:latin typeface="Georgia" pitchFamily="18" charset="0"/>
              </a:rPr>
              <a:t>Lifelonglearning</a:t>
            </a:r>
            <a:endParaRPr lang="en-GB" sz="4400" dirty="0">
              <a:solidFill>
                <a:srgbClr val="002060"/>
              </a:solidFill>
            </a:endParaRPr>
          </a:p>
        </p:txBody>
      </p:sp>
      <p:pic>
        <p:nvPicPr>
          <p:cNvPr id="2" name="Picture 2" descr="Image result for meme change managemen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362" y="2225565"/>
            <a:ext cx="4762500" cy="357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8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95" y="650196"/>
            <a:ext cx="9407274" cy="530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28" name="AutoShape 4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0" name="AutoShape 6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2" name="AutoShape 8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1036" name="AutoShape 12" descr="Description: cid:image002.jpg@01CD9F32.73D236B0"/>
          <p:cNvSpPr>
            <a:spLocks noChangeAspect="1" noChangeArrowheads="1"/>
          </p:cNvSpPr>
          <p:nvPr/>
        </p:nvSpPr>
        <p:spPr bwMode="auto">
          <a:xfrm>
            <a:off x="1258889" y="593924"/>
            <a:ext cx="750689" cy="766167"/>
          </a:xfrm>
          <a:prstGeom prst="rect">
            <a:avLst/>
          </a:prstGeom>
          <a:noFill/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en-GB" sz="1463"/>
          </a:p>
        </p:txBody>
      </p:sp>
      <p:sp>
        <p:nvSpPr>
          <p:cNvPr id="3" name="Rectangle 2"/>
          <p:cNvSpPr/>
          <p:nvPr/>
        </p:nvSpPr>
        <p:spPr>
          <a:xfrm>
            <a:off x="2" y="642938"/>
            <a:ext cx="1374490" cy="433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99" y="5886314"/>
            <a:ext cx="892158" cy="89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043457" y="5828604"/>
            <a:ext cx="3625068" cy="68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75" b="1" dirty="0">
                <a:solidFill>
                  <a:srgbClr val="002060"/>
                </a:solidFill>
                <a:latin typeface="Georgia" panose="02040502050405020303" pitchFamily="18" charset="0"/>
              </a:rPr>
              <a:t>DUBAI COLLEGE</a:t>
            </a:r>
          </a:p>
          <a:p>
            <a:r>
              <a:rPr lang="en-US" sz="1544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A tradition of quality of education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966494" y="550429"/>
            <a:ext cx="7857305" cy="1046779"/>
          </a:xfrm>
        </p:spPr>
        <p:txBody>
          <a:bodyPr>
            <a:normAutofit/>
          </a:bodyPr>
          <a:lstStyle/>
          <a:p>
            <a:r>
              <a:rPr lang="en-GB" sz="4400" b="1" dirty="0" smtClean="0">
                <a:solidFill>
                  <a:srgbClr val="002060"/>
                </a:solidFill>
                <a:latin typeface="Georgia" pitchFamily="18" charset="0"/>
              </a:rPr>
              <a:t> Thank you!</a:t>
            </a:r>
            <a:endParaRPr lang="en-GB" sz="4400" dirty="0">
              <a:solidFill>
                <a:srgbClr val="00206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797" y="1763497"/>
            <a:ext cx="5769621" cy="389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3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5E1D6A9A12CA438DEEB7D8260948C9" ma:contentTypeVersion="4" ma:contentTypeDescription="Create a new document." ma:contentTypeScope="" ma:versionID="8b2843d98b2a9c65f0d461f1176cf148">
  <xsd:schema xmlns:xsd="http://www.w3.org/2001/XMLSchema" xmlns:xs="http://www.w3.org/2001/XMLSchema" xmlns:p="http://schemas.microsoft.com/office/2006/metadata/properties" xmlns:ns2="f2cf13f8-0dad-4f68-8a23-af519df7c455" xmlns:ns3="0cfd8b84-0667-42ce-99d0-c57843c43ce8" targetNamespace="http://schemas.microsoft.com/office/2006/metadata/properties" ma:root="true" ma:fieldsID="c90acf9fc0dee1a582677e5ae03c0b18" ns2:_="" ns3:_="">
    <xsd:import namespace="f2cf13f8-0dad-4f68-8a23-af519df7c455"/>
    <xsd:import namespace="0cfd8b84-0667-42ce-99d0-c57843c43ce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Use" minOccurs="0"/>
                <xsd:element ref="ns3:Size" minOccurs="0"/>
                <xsd:element ref="ns3:Layout" minOccurs="0"/>
                <xsd:element ref="ns3:File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cf13f8-0dad-4f68-8a23-af519df7c4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fd8b84-0667-42ce-99d0-c57843c43ce8" elementFormDefault="qualified">
    <xsd:import namespace="http://schemas.microsoft.com/office/2006/documentManagement/types"/>
    <xsd:import namespace="http://schemas.microsoft.com/office/infopath/2007/PartnerControls"/>
    <xsd:element name="Use" ma:index="11" nillable="true" ma:displayName="Use" ma:description="" ma:format="RadioButtons" ma:internalName="Use">
      <xsd:simpleType>
        <xsd:restriction base="dms:Choice">
          <xsd:enumeration value="Logo"/>
          <xsd:enumeration value="Template"/>
          <xsd:enumeration value="Guidelines"/>
        </xsd:restriction>
      </xsd:simpleType>
    </xsd:element>
    <xsd:element name="Size" ma:index="12" nillable="true" ma:displayName="Size" ma:description="" ma:format="Dropdown" ma:internalName="Size">
      <xsd:simpleType>
        <xsd:restriction base="dms:Choice">
          <xsd:enumeration value="A2"/>
          <xsd:enumeration value="A3"/>
          <xsd:enumeration value="A4"/>
          <xsd:enumeration value="A5"/>
          <xsd:enumeration value="A6"/>
        </xsd:restriction>
      </xsd:simpleType>
    </xsd:element>
    <xsd:element name="Layout" ma:index="13" nillable="true" ma:displayName="Layout" ma:description="" ma:format="RadioButtons" ma:internalName="Layout">
      <xsd:simpleType>
        <xsd:restriction base="dms:Choice">
          <xsd:enumeration value="Landscape"/>
          <xsd:enumeration value="Portrait"/>
        </xsd:restriction>
      </xsd:simpleType>
    </xsd:element>
    <xsd:element name="Filetype" ma:index="14" nillable="true" ma:displayName="Filetype" ma:description="" ma:format="Dropdown" ma:internalName="Filetype">
      <xsd:simpleType>
        <xsd:restriction base="dms:Choice">
          <xsd:enumeration value="ai"/>
          <xsd:enumeration value="bmp"/>
          <xsd:enumeration value="doc"/>
          <xsd:enumeration value="gif"/>
          <xsd:enumeration value="indd"/>
          <xsd:enumeration value="jpg"/>
          <xsd:enumeration value="pdf"/>
          <xsd:enumeration value="png"/>
          <xsd:enumeration value="ppt"/>
          <xsd:enumeration value="psd"/>
          <xsd:enumeration value="tiff"/>
          <xsd:enumeration value="xl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type xmlns="0cfd8b84-0667-42ce-99d0-c57843c43ce8">ppt</Filetype>
    <Layout xmlns="0cfd8b84-0667-42ce-99d0-c57843c43ce8">Landscape</Layout>
    <Size xmlns="0cfd8b84-0667-42ce-99d0-c57843c43ce8">A3</Size>
    <Use xmlns="0cfd8b84-0667-42ce-99d0-c57843c43ce8">Template</Use>
    <_dlc_DocId xmlns="f2cf13f8-0dad-4f68-8a23-af519df7c455">PZPHAUSKHVCM-419-17</_dlc_DocId>
    <_dlc_DocIdUrl xmlns="f2cf13f8-0dad-4f68-8a23-af519df7c455">
      <Url>http://mydc2.dubaicollege.org/Administration/_layouts/DocIdRedir.aspx?ID=PZPHAUSKHVCM-419-17</Url>
      <Description>PZPHAUSKHVCM-419-17</Description>
    </_dlc_DocIdUrl>
  </documentManagement>
</p:properties>
</file>

<file path=customXml/itemProps1.xml><?xml version="1.0" encoding="utf-8"?>
<ds:datastoreItem xmlns:ds="http://schemas.openxmlformats.org/officeDocument/2006/customXml" ds:itemID="{E5140B39-563A-44C5-BD22-80C955D588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cf13f8-0dad-4f68-8a23-af519df7c455"/>
    <ds:schemaRef ds:uri="0cfd8b84-0667-42ce-99d0-c57843c43c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388EEA-16FF-4D98-BC13-8CF28ADE810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20C5BAC-DB2D-491D-88A0-747499D6CE9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6EA0200-C2B7-4574-9F87-17CDE1523301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f2cf13f8-0dad-4f68-8a23-af519df7c455"/>
    <ds:schemaRef ds:uri="http://schemas.openxmlformats.org/package/2006/metadata/core-properties"/>
    <ds:schemaRef ds:uri="0cfd8b84-0667-42ce-99d0-c57843c43ce8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4728</TotalTime>
  <Words>1204</Words>
  <Application>Microsoft Office PowerPoint</Application>
  <PresentationFormat>A4 Paper (210x297 mm)</PresentationFormat>
  <Paragraphs>127</Paragraphs>
  <Slides>43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Building a research culture to become a Centre of Innovation in Learning and Teaching</vt:lpstr>
      <vt:lpstr>Be informed Be inspired Be connected Be recognised Be an agent of change </vt:lpstr>
      <vt:lpstr>What is our what?   Learning and Teaching Pastoral Care and Wellbeing Innovation</vt:lpstr>
      <vt:lpstr>PowerPoint Presentation</vt:lpstr>
      <vt:lpstr>PowerPoint Presentation</vt:lpstr>
      <vt:lpstr>Passive Learning</vt:lpstr>
      <vt:lpstr>What is killing curiosity?</vt:lpstr>
      <vt:lpstr>How have we used research to inform our vision?</vt:lpstr>
      <vt:lpstr>Innovation at the forefront…</vt:lpstr>
      <vt:lpstr>PowerPoint Presentation</vt:lpstr>
      <vt:lpstr>PowerPoint Presentation</vt:lpstr>
      <vt:lpstr>Triangulation of our approach</vt:lpstr>
      <vt:lpstr>The DC Learner Profile</vt:lpstr>
      <vt:lpstr>PowerPoint Presentation</vt:lpstr>
      <vt:lpstr>Innovation in Education</vt:lpstr>
      <vt:lpstr>PowerPoint Presentation</vt:lpstr>
      <vt:lpstr>PowerPoint Presentation</vt:lpstr>
      <vt:lpstr>PowerPoint Presentation</vt:lpstr>
      <vt:lpstr>PowerPoint Presentation</vt:lpstr>
      <vt:lpstr>Everything is Underpinned by CPD support</vt:lpstr>
      <vt:lpstr>PowerPoint Presentation</vt:lpstr>
      <vt:lpstr>PowerPoint Presentation</vt:lpstr>
      <vt:lpstr>PowerPoint Presentation</vt:lpstr>
      <vt:lpstr>ACTION RESEARCH  Cultivating a researcherly disposition </vt:lpstr>
      <vt:lpstr>PowerPoint Presentation</vt:lpstr>
      <vt:lpstr>PowerPoint Presentation</vt:lpstr>
      <vt:lpstr>PowerPoint Presentation</vt:lpstr>
      <vt:lpstr>PowerPoint Presentation</vt:lpstr>
      <vt:lpstr>The Future :Research Schools</vt:lpstr>
      <vt:lpstr>PowerPoint Presentation</vt:lpstr>
      <vt:lpstr>PowerPoint Presentation</vt:lpstr>
      <vt:lpstr>PowerPoint Presentation</vt:lpstr>
      <vt:lpstr>Be informed Be inspired Be connected Be recognised Be an agent of change </vt:lpstr>
      <vt:lpstr>Developing Leadership Pathways</vt:lpstr>
      <vt:lpstr>New Roles: Specialist Leaders in Education </vt:lpstr>
      <vt:lpstr>PowerPoint Presentation</vt:lpstr>
      <vt:lpstr>Professional Review and CPD</vt:lpstr>
      <vt:lpstr>PowerPoint Presentation</vt:lpstr>
      <vt:lpstr>Professional Review on OneNote</vt:lpstr>
      <vt:lpstr> What does it mean practically for everyone?  #Lifelonglearning</vt:lpstr>
      <vt:lpstr>PowerPoint Presentation</vt:lpstr>
      <vt:lpstr> 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Head, Dubai College</dc:title>
  <dc:creator>Dee Saran Local User</dc:creator>
  <cp:lastModifiedBy>Rachael Edgar</cp:lastModifiedBy>
  <cp:revision>137</cp:revision>
  <cp:lastPrinted>2017-01-16T13:22:32Z</cp:lastPrinted>
  <dcterms:created xsi:type="dcterms:W3CDTF">2015-03-09T15:40:15Z</dcterms:created>
  <dcterms:modified xsi:type="dcterms:W3CDTF">2018-02-27T04:33:02Z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0x010100AD5E1D6A9A12CA438DEEB7D8260948C9</vt:lpwstr>
  </property>
  <property fmtid="{D5CDD505-2E9C-101B-9397-08002B2CF9AE}" pid="3" name="_dlc_DocIdItemGuid">
    <vt:lpwstr>6f9b54a5-15ef-445d-b2dc-11e9c0ec4358</vt:lpwstr>
  </property>
</Properties>
</file>