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28"/>
  </p:notesMasterIdLst>
  <p:sldIdLst>
    <p:sldId id="256" r:id="rId2"/>
    <p:sldId id="258" r:id="rId3"/>
    <p:sldId id="260" r:id="rId4"/>
    <p:sldId id="281" r:id="rId5"/>
    <p:sldId id="304" r:id="rId6"/>
    <p:sldId id="273" r:id="rId7"/>
    <p:sldId id="278" r:id="rId8"/>
    <p:sldId id="275" r:id="rId9"/>
    <p:sldId id="276" r:id="rId10"/>
    <p:sldId id="283" r:id="rId11"/>
    <p:sldId id="291" r:id="rId12"/>
    <p:sldId id="293" r:id="rId13"/>
    <p:sldId id="294" r:id="rId14"/>
    <p:sldId id="297" r:id="rId15"/>
    <p:sldId id="299" r:id="rId16"/>
    <p:sldId id="301" r:id="rId17"/>
    <p:sldId id="303" r:id="rId18"/>
    <p:sldId id="313" r:id="rId19"/>
    <p:sldId id="314" r:id="rId20"/>
    <p:sldId id="309" r:id="rId21"/>
    <p:sldId id="305" r:id="rId22"/>
    <p:sldId id="308" r:id="rId23"/>
    <p:sldId id="306" r:id="rId24"/>
    <p:sldId id="311" r:id="rId25"/>
    <p:sldId id="310" r:id="rId26"/>
    <p:sldId id="292" r:id="rId27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512" autoAdjust="0"/>
    <p:restoredTop sz="94660"/>
  </p:normalViewPr>
  <p:slideViewPr>
    <p:cSldViewPr snapToGrid="0">
      <p:cViewPr>
        <p:scale>
          <a:sx n="100" d="100"/>
          <a:sy n="100" d="100"/>
        </p:scale>
        <p:origin x="-336" y="-2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33255481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Shape 5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670767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6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Shape 6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858411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Shape 7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Shape 7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579871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5200"/>
            </a:lvl1pPr>
            <a:lvl2pPr lvl="1" algn="ctr">
              <a:spcBef>
                <a:spcPts val="0"/>
              </a:spcBef>
              <a:buSzPct val="100000"/>
              <a:defRPr sz="5200"/>
            </a:lvl2pPr>
            <a:lvl3pPr lvl="2" algn="ctr">
              <a:spcBef>
                <a:spcPts val="0"/>
              </a:spcBef>
              <a:buSzPct val="100000"/>
              <a:defRPr sz="5200"/>
            </a:lvl3pPr>
            <a:lvl4pPr lvl="3" algn="ctr">
              <a:spcBef>
                <a:spcPts val="0"/>
              </a:spcBef>
              <a:buSzPct val="100000"/>
              <a:defRPr sz="5200"/>
            </a:lvl4pPr>
            <a:lvl5pPr lvl="4" algn="ctr">
              <a:spcBef>
                <a:spcPts val="0"/>
              </a:spcBef>
              <a:buSzPct val="100000"/>
              <a:defRPr sz="5200"/>
            </a:lvl5pPr>
            <a:lvl6pPr lvl="5" algn="ctr">
              <a:spcBef>
                <a:spcPts val="0"/>
              </a:spcBef>
              <a:buSzPct val="100000"/>
              <a:defRPr sz="5200"/>
            </a:lvl6pPr>
            <a:lvl7pPr lvl="6" algn="ctr">
              <a:spcBef>
                <a:spcPts val="0"/>
              </a:spcBef>
              <a:buSzPct val="100000"/>
              <a:defRPr sz="5200"/>
            </a:lvl7pPr>
            <a:lvl8pPr lvl="7" algn="ctr">
              <a:spcBef>
                <a:spcPts val="0"/>
              </a:spcBef>
              <a:buSzPct val="100000"/>
              <a:defRPr sz="5200"/>
            </a:lvl8pPr>
            <a:lvl9pPr lvl="8" algn="ctr">
              <a:spcBef>
                <a:spcPts val="0"/>
              </a:spcBef>
              <a:buSzPct val="100000"/>
              <a:defRPr sz="5200"/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 algn="ctr">
              <a:spcBef>
                <a:spcPts val="0"/>
              </a:spcBef>
              <a:buSzPct val="100000"/>
              <a:defRPr sz="3600"/>
            </a:lvl1pPr>
            <a:lvl2pPr lvl="1" algn="ctr">
              <a:spcBef>
                <a:spcPts val="0"/>
              </a:spcBef>
              <a:buSzPct val="100000"/>
              <a:defRPr sz="3600"/>
            </a:lvl2pPr>
            <a:lvl3pPr lvl="2" algn="ctr">
              <a:spcBef>
                <a:spcPts val="0"/>
              </a:spcBef>
              <a:buSzPct val="100000"/>
              <a:defRPr sz="3600"/>
            </a:lvl3pPr>
            <a:lvl4pPr lvl="3" algn="ctr">
              <a:spcBef>
                <a:spcPts val="0"/>
              </a:spcBef>
              <a:buSzPct val="100000"/>
              <a:defRPr sz="3600"/>
            </a:lvl4pPr>
            <a:lvl5pPr lvl="4" algn="ctr">
              <a:spcBef>
                <a:spcPts val="0"/>
              </a:spcBef>
              <a:buSzPct val="100000"/>
              <a:defRPr sz="3600"/>
            </a:lvl5pPr>
            <a:lvl6pPr lvl="5" algn="ctr">
              <a:spcBef>
                <a:spcPts val="0"/>
              </a:spcBef>
              <a:buSzPct val="100000"/>
              <a:defRPr sz="3600"/>
            </a:lvl6pPr>
            <a:lvl7pPr lvl="6" algn="ctr">
              <a:spcBef>
                <a:spcPts val="0"/>
              </a:spcBef>
              <a:buSzPct val="100000"/>
              <a:defRPr sz="3600"/>
            </a:lvl7pPr>
            <a:lvl8pPr lvl="7" algn="ctr">
              <a:spcBef>
                <a:spcPts val="0"/>
              </a:spcBef>
              <a:buSzPct val="100000"/>
              <a:defRPr sz="3600"/>
            </a:lvl8pPr>
            <a:lvl9pPr lvl="8" algn="ctr">
              <a:spcBef>
                <a:spcPts val="0"/>
              </a:spcBef>
              <a:buSzPct val="100000"/>
              <a:defRPr sz="3600"/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ne column 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>
              <a:spcBef>
                <a:spcPts val="0"/>
              </a:spcBef>
              <a:buSzPct val="100000"/>
              <a:defRPr sz="2400"/>
            </a:lvl1pPr>
            <a:lvl2pPr lvl="1">
              <a:spcBef>
                <a:spcPts val="0"/>
              </a:spcBef>
              <a:buSzPct val="100000"/>
              <a:defRPr sz="2400"/>
            </a:lvl2pPr>
            <a:lvl3pPr lvl="2">
              <a:spcBef>
                <a:spcPts val="0"/>
              </a:spcBef>
              <a:buSzPct val="100000"/>
              <a:defRPr sz="2400"/>
            </a:lvl3pPr>
            <a:lvl4pPr lvl="3">
              <a:spcBef>
                <a:spcPts val="0"/>
              </a:spcBef>
              <a:buSzPct val="100000"/>
              <a:defRPr sz="2400"/>
            </a:lvl4pPr>
            <a:lvl5pPr lvl="4">
              <a:spcBef>
                <a:spcPts val="0"/>
              </a:spcBef>
              <a:buSzPct val="100000"/>
              <a:defRPr sz="2400"/>
            </a:lvl5pPr>
            <a:lvl6pPr lvl="5">
              <a:spcBef>
                <a:spcPts val="0"/>
              </a:spcBef>
              <a:buSzPct val="100000"/>
              <a:defRPr sz="2400"/>
            </a:lvl6pPr>
            <a:lvl7pPr lvl="6">
              <a:spcBef>
                <a:spcPts val="0"/>
              </a:spcBef>
              <a:buSzPct val="100000"/>
              <a:defRPr sz="2400"/>
            </a:lvl7pPr>
            <a:lvl8pPr lvl="7">
              <a:spcBef>
                <a:spcPts val="0"/>
              </a:spcBef>
              <a:buSzPct val="100000"/>
              <a:defRPr sz="2400"/>
            </a:lvl8pPr>
            <a:lvl9pPr lvl="8">
              <a:spcBef>
                <a:spcPts val="0"/>
              </a:spcBef>
              <a:buSzPct val="100000"/>
              <a:defRPr sz="2400"/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2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ain 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buSzPct val="100000"/>
              <a:defRPr sz="4800"/>
            </a:lvl1pPr>
            <a:lvl2pPr lvl="1">
              <a:spcBef>
                <a:spcPts val="0"/>
              </a:spcBef>
              <a:buSzPct val="100000"/>
              <a:defRPr sz="4800"/>
            </a:lvl2pPr>
            <a:lvl3pPr lvl="2">
              <a:spcBef>
                <a:spcPts val="0"/>
              </a:spcBef>
              <a:buSzPct val="100000"/>
              <a:defRPr sz="4800"/>
            </a:lvl3pPr>
            <a:lvl4pPr lvl="3">
              <a:spcBef>
                <a:spcPts val="0"/>
              </a:spcBef>
              <a:buSzPct val="100000"/>
              <a:defRPr sz="4800"/>
            </a:lvl4pPr>
            <a:lvl5pPr lvl="4">
              <a:spcBef>
                <a:spcPts val="0"/>
              </a:spcBef>
              <a:buSzPct val="100000"/>
              <a:defRPr sz="4800"/>
            </a:lvl5pPr>
            <a:lvl6pPr lvl="5">
              <a:spcBef>
                <a:spcPts val="0"/>
              </a:spcBef>
              <a:buSzPct val="100000"/>
              <a:defRPr sz="4800"/>
            </a:lvl6pPr>
            <a:lvl7pPr lvl="6">
              <a:spcBef>
                <a:spcPts val="0"/>
              </a:spcBef>
              <a:buSzPct val="100000"/>
              <a:defRPr sz="4800"/>
            </a:lvl7pPr>
            <a:lvl8pPr lvl="7">
              <a:spcBef>
                <a:spcPts val="0"/>
              </a:spcBef>
              <a:buSzPct val="100000"/>
              <a:defRPr sz="4800"/>
            </a:lvl8pPr>
            <a:lvl9pPr lvl="8">
              <a:spcBef>
                <a:spcPts val="0"/>
              </a:spcBef>
              <a:buSzPct val="100000"/>
              <a:defRPr sz="4800"/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title and 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4200"/>
            </a:lvl1pPr>
            <a:lvl2pPr lvl="1" algn="ctr">
              <a:spcBef>
                <a:spcPts val="0"/>
              </a:spcBef>
              <a:buSzPct val="100000"/>
              <a:defRPr sz="4200"/>
            </a:lvl2pPr>
            <a:lvl3pPr lvl="2" algn="ctr">
              <a:spcBef>
                <a:spcPts val="0"/>
              </a:spcBef>
              <a:buSzPct val="100000"/>
              <a:defRPr sz="4200"/>
            </a:lvl3pPr>
            <a:lvl4pPr lvl="3" algn="ctr">
              <a:spcBef>
                <a:spcPts val="0"/>
              </a:spcBef>
              <a:buSzPct val="100000"/>
              <a:defRPr sz="4200"/>
            </a:lvl4pPr>
            <a:lvl5pPr lvl="4" algn="ctr">
              <a:spcBef>
                <a:spcPts val="0"/>
              </a:spcBef>
              <a:buSzPct val="100000"/>
              <a:defRPr sz="4200"/>
            </a:lvl5pPr>
            <a:lvl6pPr lvl="5" algn="ctr">
              <a:spcBef>
                <a:spcPts val="0"/>
              </a:spcBef>
              <a:buSzPct val="100000"/>
              <a:defRPr sz="4200"/>
            </a:lvl6pPr>
            <a:lvl7pPr lvl="6" algn="ctr">
              <a:spcBef>
                <a:spcPts val="0"/>
              </a:spcBef>
              <a:buSzPct val="100000"/>
              <a:defRPr sz="4200"/>
            </a:lvl7pPr>
            <a:lvl8pPr lvl="7" algn="ctr">
              <a:spcBef>
                <a:spcPts val="0"/>
              </a:spcBef>
              <a:buSzPct val="100000"/>
              <a:defRPr sz="4200"/>
            </a:lvl8pPr>
            <a:lvl9pPr lvl="8" algn="ctr">
              <a:spcBef>
                <a:spcPts val="0"/>
              </a:spcBef>
              <a:buSzPct val="100000"/>
              <a:defRPr sz="4200"/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ig 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 txBox="1">
            <a:spLocks noGrp="1"/>
          </p:cNvSpPr>
          <p:nvPr>
            <p:ph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12000"/>
            </a:lvl1pPr>
            <a:lvl2pPr lvl="1" algn="ctr">
              <a:spcBef>
                <a:spcPts val="0"/>
              </a:spcBef>
              <a:buSzPct val="100000"/>
              <a:defRPr sz="12000"/>
            </a:lvl2pPr>
            <a:lvl3pPr lvl="2" algn="ctr">
              <a:spcBef>
                <a:spcPts val="0"/>
              </a:spcBef>
              <a:buSzPct val="100000"/>
              <a:defRPr sz="12000"/>
            </a:lvl3pPr>
            <a:lvl4pPr lvl="3" algn="ctr">
              <a:spcBef>
                <a:spcPts val="0"/>
              </a:spcBef>
              <a:buSzPct val="100000"/>
              <a:defRPr sz="12000"/>
            </a:lvl4pPr>
            <a:lvl5pPr lvl="4" algn="ctr">
              <a:spcBef>
                <a:spcPts val="0"/>
              </a:spcBef>
              <a:buSzPct val="100000"/>
              <a:defRPr sz="12000"/>
            </a:lvl5pPr>
            <a:lvl6pPr lvl="5" algn="ctr">
              <a:spcBef>
                <a:spcPts val="0"/>
              </a:spcBef>
              <a:buSzPct val="100000"/>
              <a:defRPr sz="12000"/>
            </a:lvl6pPr>
            <a:lvl7pPr lvl="6" algn="ctr">
              <a:spcBef>
                <a:spcPts val="0"/>
              </a:spcBef>
              <a:buSzPct val="100000"/>
              <a:defRPr sz="12000"/>
            </a:lvl7pPr>
            <a:lvl8pPr lvl="7" algn="ctr">
              <a:spcBef>
                <a:spcPts val="0"/>
              </a:spcBef>
              <a:buSzPct val="100000"/>
              <a:defRPr sz="12000"/>
            </a:lvl8pPr>
            <a:lvl9pPr lvl="8" algn="ctr">
              <a:spcBef>
                <a:spcPts val="0"/>
              </a:spcBef>
              <a:buSzPct val="100000"/>
              <a:defRPr sz="12000"/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spcBef>
                <a:spcPts val="0"/>
              </a:spcBef>
              <a:defRPr/>
            </a:lvl1pPr>
            <a:lvl2pPr lvl="1" algn="ctr">
              <a:spcBef>
                <a:spcPts val="0"/>
              </a:spcBef>
              <a:defRPr/>
            </a:lvl2pPr>
            <a:lvl3pPr lvl="2" algn="ctr">
              <a:spcBef>
                <a:spcPts val="0"/>
              </a:spcBef>
              <a:defRPr/>
            </a:lvl3pPr>
            <a:lvl4pPr lvl="3" algn="ctr">
              <a:spcBef>
                <a:spcPts val="0"/>
              </a:spcBef>
              <a:defRPr/>
            </a:lvl4pPr>
            <a:lvl5pPr lvl="4" algn="ctr">
              <a:spcBef>
                <a:spcPts val="0"/>
              </a:spcBef>
              <a:defRPr/>
            </a:lvl5pPr>
            <a:lvl6pPr lvl="5" algn="ctr">
              <a:spcBef>
                <a:spcPts val="0"/>
              </a:spcBef>
              <a:defRPr/>
            </a:lvl6pPr>
            <a:lvl7pPr lvl="6" algn="ctr">
              <a:spcBef>
                <a:spcPts val="0"/>
              </a:spcBef>
              <a:defRPr/>
            </a:lvl7pPr>
            <a:lvl8pPr lvl="7" algn="ctr">
              <a:spcBef>
                <a:spcPts val="0"/>
              </a:spcBef>
              <a:defRPr/>
            </a:lvl8pPr>
            <a:lvl9pPr lvl="8" algn="ctr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defRPr sz="1800">
                <a:solidFill>
                  <a:schemeClr val="dk2"/>
                </a:solidFill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" sz="1000">
                <a:solidFill>
                  <a:schemeClr val="dk2"/>
                </a:solidFill>
              </a:rPr>
              <a:t>‹#›</a:t>
            </a:fld>
            <a:endParaRPr lang="en" sz="1000">
              <a:solidFill>
                <a:schemeClr val="dk2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mailto:bernier.stephanie@viss.ae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 txBox="1">
            <a:spLocks noGrp="1"/>
          </p:cNvSpPr>
          <p:nvPr>
            <p:ph type="ctrTitle"/>
          </p:nvPr>
        </p:nvSpPr>
        <p:spPr>
          <a:xfrm>
            <a:off x="311700" y="565899"/>
            <a:ext cx="8520600" cy="20526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dirty="0" smtClean="0"/>
              <a:t>Getting Beyond the Green</a:t>
            </a:r>
            <a:br>
              <a:rPr lang="en" dirty="0" smtClean="0"/>
            </a:br>
            <a:r>
              <a:rPr lang="en" sz="2800" dirty="0" smtClean="0"/>
              <a:t>Growth of Innovation/Robotics at VISS</a:t>
            </a:r>
            <a:endParaRPr lang="en" sz="2800" dirty="0"/>
          </a:p>
        </p:txBody>
      </p:sp>
      <p:sp>
        <p:nvSpPr>
          <p:cNvPr id="55" name="Shape 55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dirty="0">
                <a:solidFill>
                  <a:schemeClr val="tx1"/>
                </a:solidFill>
              </a:rPr>
              <a:t>Stephanie Bernier - Director of Digital </a:t>
            </a:r>
            <a:r>
              <a:rPr lang="en" dirty="0" smtClean="0">
                <a:solidFill>
                  <a:schemeClr val="tx1"/>
                </a:solidFill>
              </a:rPr>
              <a:t>Learning</a:t>
            </a:r>
          </a:p>
          <a:p>
            <a:pPr lvl="0">
              <a:spcBef>
                <a:spcPts val="0"/>
              </a:spcBef>
              <a:buNone/>
            </a:pPr>
            <a:endParaRPr lang="en" sz="1600" dirty="0">
              <a:solidFill>
                <a:schemeClr val="tx1"/>
              </a:solidFill>
            </a:endParaRPr>
          </a:p>
          <a:p>
            <a:pPr lvl="0">
              <a:spcBef>
                <a:spcPts val="0"/>
              </a:spcBef>
              <a:buNone/>
            </a:pPr>
            <a:endParaRPr lang="en" dirty="0" smtClean="0">
              <a:solidFill>
                <a:schemeClr val="tx1"/>
              </a:solidFill>
            </a:endParaRPr>
          </a:p>
          <a:p>
            <a:pPr lvl="0">
              <a:spcBef>
                <a:spcPts val="0"/>
              </a:spcBef>
              <a:buNone/>
            </a:pPr>
            <a:r>
              <a:rPr lang="en" sz="1400" dirty="0" smtClean="0">
                <a:solidFill>
                  <a:schemeClr val="tx1"/>
                </a:solidFill>
              </a:rPr>
              <a:t>Victoria International School of Sharjah</a:t>
            </a:r>
            <a:endParaRPr lang="en" sz="1400" dirty="0">
              <a:solidFill>
                <a:schemeClr val="tx1"/>
              </a:solidFill>
            </a:endParaRPr>
          </a:p>
          <a:p>
            <a:pPr lvl="0">
              <a:spcBef>
                <a:spcPts val="0"/>
              </a:spcBef>
              <a:buNone/>
            </a:pPr>
            <a:endParaRPr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6409" y="4290304"/>
            <a:ext cx="787654" cy="78765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/>
            <a:r>
              <a:rPr lang="en" dirty="0"/>
              <a:t>The Innovation </a:t>
            </a:r>
            <a:r>
              <a:rPr lang="en" dirty="0" smtClean="0"/>
              <a:t>Club - iPads, </a:t>
            </a:r>
            <a:r>
              <a:rPr lang="en" dirty="0"/>
              <a:t>Collaboration, &amp; </a:t>
            </a:r>
            <a:r>
              <a:rPr lang="en" dirty="0" smtClean="0"/>
              <a:t>STEM  </a:t>
            </a:r>
            <a:endParaRPr lang="en" dirty="0"/>
          </a:p>
        </p:txBody>
      </p:sp>
      <p:sp>
        <p:nvSpPr>
          <p:cNvPr id="66" name="Shape 6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535086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indent="-228600">
              <a:buFontTx/>
              <a:buChar char="●"/>
            </a:pPr>
            <a:r>
              <a:rPr lang="en" sz="1600" dirty="0"/>
              <a:t>iPad 1:1 Program</a:t>
            </a:r>
          </a:p>
          <a:p>
            <a:pPr marL="457200" lvl="0" indent="-228600" rtl="0">
              <a:spcBef>
                <a:spcPts val="0"/>
              </a:spcBef>
              <a:buChar char="●"/>
            </a:pPr>
            <a:r>
              <a:rPr lang="en" sz="1600" dirty="0" smtClean="0"/>
              <a:t>The </a:t>
            </a:r>
            <a:r>
              <a:rPr lang="en" sz="1600" dirty="0"/>
              <a:t>Design </a:t>
            </a:r>
            <a:r>
              <a:rPr lang="en" sz="1600" dirty="0" smtClean="0"/>
              <a:t>Process</a:t>
            </a:r>
          </a:p>
          <a:p>
            <a:pPr marL="457200" lvl="0" indent="-228600" rtl="0">
              <a:spcBef>
                <a:spcPts val="0"/>
              </a:spcBef>
              <a:buChar char="●"/>
            </a:pPr>
            <a:r>
              <a:rPr lang="en" sz="1600" dirty="0" smtClean="0"/>
              <a:t>Collaborating </a:t>
            </a:r>
            <a:r>
              <a:rPr lang="en" sz="1600" dirty="0"/>
              <a:t>with other students to build solutions</a:t>
            </a:r>
          </a:p>
          <a:p>
            <a:pPr marL="457200" lvl="0" indent="-228600" rtl="0">
              <a:spcBef>
                <a:spcPts val="0"/>
              </a:spcBef>
              <a:buChar char="●"/>
            </a:pPr>
            <a:r>
              <a:rPr lang="en" sz="1600" dirty="0"/>
              <a:t>Innovating</a:t>
            </a:r>
          </a:p>
          <a:p>
            <a:pPr marL="457200" lvl="0" indent="-228600" rtl="0">
              <a:spcBef>
                <a:spcPts val="0"/>
              </a:spcBef>
              <a:buChar char="●"/>
            </a:pPr>
            <a:r>
              <a:rPr lang="en" sz="1600" dirty="0"/>
              <a:t>Imagination in Action</a:t>
            </a:r>
          </a:p>
          <a:p>
            <a:pPr marL="457200" lvl="0" indent="-228600" rtl="0">
              <a:spcBef>
                <a:spcPts val="0"/>
              </a:spcBef>
              <a:buChar char="●"/>
            </a:pPr>
            <a:r>
              <a:rPr lang="en" sz="1600" dirty="0"/>
              <a:t>Problem solving</a:t>
            </a:r>
          </a:p>
          <a:p>
            <a:pPr marL="457200" lvl="0" indent="-228600">
              <a:spcBef>
                <a:spcPts val="0"/>
              </a:spcBef>
              <a:buChar char="●"/>
            </a:pPr>
            <a:r>
              <a:rPr lang="en" sz="1600" dirty="0"/>
              <a:t>Hands on Practical Experiences</a:t>
            </a:r>
          </a:p>
        </p:txBody>
      </p:sp>
      <p:pic>
        <p:nvPicPr>
          <p:cNvPr id="67" name="Shape 67" descr="IMG_1714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20359" y="1170125"/>
            <a:ext cx="4588167" cy="38222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hape 7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dirty="0"/>
              <a:t>Collaborating with </a:t>
            </a:r>
            <a:r>
              <a:rPr lang="en" dirty="0" smtClean="0"/>
              <a:t>other </a:t>
            </a:r>
            <a:r>
              <a:rPr lang="en" dirty="0"/>
              <a:t>students</a:t>
            </a:r>
          </a:p>
        </p:txBody>
      </p:sp>
      <p:sp>
        <p:nvSpPr>
          <p:cNvPr id="80" name="Shape 8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81" name="Shape 81" descr="IMG_1720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5782" y="1305075"/>
            <a:ext cx="3950049" cy="2962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Shape 82" descr="IMG_1755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77104" y="1305075"/>
            <a:ext cx="4049151" cy="3036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Modifications to build – Heavy load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700" y="1152475"/>
            <a:ext cx="4249790" cy="318734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2954" y="1152474"/>
            <a:ext cx="4249791" cy="3187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8922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7939" y="385263"/>
            <a:ext cx="8520600" cy="572700"/>
          </a:xfrm>
        </p:spPr>
        <p:txBody>
          <a:bodyPr/>
          <a:lstStyle/>
          <a:p>
            <a:r>
              <a:rPr lang="en-US" dirty="0" smtClean="0"/>
              <a:t>Design Life Cycle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4833" y="671613"/>
            <a:ext cx="4160601" cy="4160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91896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STEM – Making the Obstacles in the DT Lab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74" y="1152475"/>
            <a:ext cx="4419230" cy="331442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5639" y="1152475"/>
            <a:ext cx="4461641" cy="3346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485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Grade 6 – Designing to Building 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700" y="1152475"/>
            <a:ext cx="2830618" cy="377415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723415" y="1635150"/>
            <a:ext cx="3747265" cy="281044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831472" y="1634945"/>
            <a:ext cx="3745621" cy="2809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6719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1700" y="148221"/>
            <a:ext cx="8520600" cy="572700"/>
          </a:xfrm>
        </p:spPr>
        <p:txBody>
          <a:bodyPr/>
          <a:lstStyle/>
          <a:p>
            <a:r>
              <a:rPr lang="en-US" dirty="0" smtClean="0"/>
              <a:t>Implementation of Designs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69348" y="1273744"/>
            <a:ext cx="4422579" cy="331693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2183" y="1009714"/>
            <a:ext cx="4935895" cy="3701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8297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1700" y="173534"/>
            <a:ext cx="8520600" cy="572700"/>
          </a:xfrm>
        </p:spPr>
        <p:txBody>
          <a:bodyPr/>
          <a:lstStyle/>
          <a:p>
            <a:r>
              <a:rPr lang="en-US" sz="4400" dirty="0" smtClean="0"/>
              <a:t>Girls in STEAM</a:t>
            </a:r>
            <a:endParaRPr lang="en-US" sz="44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99" y="1152475"/>
            <a:ext cx="4171801" cy="312885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2865" y="1152475"/>
            <a:ext cx="4239435" cy="3179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1516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Controlling to Programming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2" r="12752" b="8657"/>
          <a:stretch/>
        </p:blipFill>
        <p:spPr>
          <a:xfrm>
            <a:off x="141891" y="1205565"/>
            <a:ext cx="4354892" cy="336331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6752" y="1234855"/>
            <a:ext cx="4445358" cy="3334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9971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did we learn from the Innovation Club?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You don’t have to start out with loads of kit but certainly be willing to add to it.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Encourage other staff members to help. </a:t>
            </a:r>
            <a:r>
              <a:rPr lang="en-US" dirty="0" err="1" smtClean="0"/>
              <a:t>ie</a:t>
            </a:r>
            <a:r>
              <a:rPr lang="en-US" dirty="0" smtClean="0"/>
              <a:t> Design Technology Specialists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Cross School Clubs can be effective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Allow for mistakes, learn from them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Be creative!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Have fun!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1600" y="1089542"/>
            <a:ext cx="4723020" cy="3542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024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9275" y="315323"/>
            <a:ext cx="8520600" cy="572700"/>
          </a:xfrm>
        </p:spPr>
        <p:txBody>
          <a:bodyPr/>
          <a:lstStyle/>
          <a:p>
            <a:r>
              <a:rPr lang="en-US" dirty="0" smtClean="0"/>
              <a:t>Robotics Team – World Educational Robot Contest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614792" y="1017725"/>
            <a:ext cx="5387502" cy="4040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90397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Secret Formula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Gifted and Talented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Students academic standing in Science, Technology subjects (ICT and Design Tech) and </a:t>
            </a:r>
            <a:r>
              <a:rPr lang="en-US" dirty="0" err="1" smtClean="0"/>
              <a:t>Maths</a:t>
            </a:r>
            <a:r>
              <a:rPr lang="en-US" dirty="0" smtClean="0"/>
              <a:t> were taken into consideration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Behavior and Academic rewards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Collaboration and critical thinking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Strong coders, designers and all </a:t>
            </a:r>
            <a:r>
              <a:rPr lang="en-US" dirty="0" err="1" smtClean="0"/>
              <a:t>rounders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1600" y="557720"/>
            <a:ext cx="4805165" cy="3603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50516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Communication/Collaboration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2247" y="1152475"/>
            <a:ext cx="4150053" cy="311254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542" y="1152475"/>
            <a:ext cx="4116062" cy="3087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95374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Competition Day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256" y="1136370"/>
            <a:ext cx="4297248" cy="322293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1952" y="1136370"/>
            <a:ext cx="4300796" cy="3213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41342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Dubai WER Champions 2017!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2759" y="1200149"/>
            <a:ext cx="4738991" cy="3554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41684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Triumphant on the way home.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4025111" y="1152474"/>
            <a:ext cx="4754101" cy="356557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793"/>
          <a:stretch/>
        </p:blipFill>
        <p:spPr>
          <a:xfrm rot="5400000">
            <a:off x="199929" y="1313357"/>
            <a:ext cx="3670433" cy="3348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82333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457" y="205076"/>
            <a:ext cx="8520600" cy="572700"/>
          </a:xfrm>
        </p:spPr>
        <p:txBody>
          <a:bodyPr/>
          <a:lstStyle/>
          <a:p>
            <a:r>
              <a:rPr lang="en-US" dirty="0" smtClean="0"/>
              <a:t>Shanghai, China WER 2017  </a:t>
            </a:r>
            <a:br>
              <a:rPr lang="en-US" dirty="0" smtClean="0"/>
            </a:br>
            <a:r>
              <a:rPr lang="en-US" sz="2000" dirty="0" smtClean="0"/>
              <a:t>5000 Students</a:t>
            </a:r>
            <a:endParaRPr lang="en-US" sz="2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1187855"/>
            <a:ext cx="6591114" cy="3872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9166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Determined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217" r="544"/>
          <a:stretch/>
        </p:blipFill>
        <p:spPr>
          <a:xfrm>
            <a:off x="1032753" y="1121922"/>
            <a:ext cx="6820711" cy="3846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416255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</a:t>
            </a:r>
            <a:r>
              <a:rPr lang="en-US" baseline="30000" dirty="0" smtClean="0"/>
              <a:t>rd</a:t>
            </a:r>
            <a:r>
              <a:rPr lang="en-US" dirty="0" smtClean="0"/>
              <a:t> Prize in Shanghai, China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024" y="1577009"/>
            <a:ext cx="5484651" cy="267155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320353" y="1147515"/>
            <a:ext cx="2228501" cy="3286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616282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382" y="100587"/>
            <a:ext cx="7361583" cy="4903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91768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Robotics, Drones 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7002" y="1444949"/>
            <a:ext cx="4334149" cy="288710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11" y="1498059"/>
            <a:ext cx="4459581" cy="2833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776504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Green Screen, Lego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260" y="1446179"/>
            <a:ext cx="5027445" cy="334892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0418" y="1374842"/>
            <a:ext cx="2278336" cy="3420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805893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0364" y="302353"/>
            <a:ext cx="8520600" cy="572700"/>
          </a:xfrm>
        </p:spPr>
        <p:txBody>
          <a:bodyPr/>
          <a:lstStyle/>
          <a:p>
            <a:r>
              <a:rPr lang="en-US" dirty="0" smtClean="0"/>
              <a:t>Virtual Reality and more…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959" y="1511030"/>
            <a:ext cx="3973164" cy="297987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54"/>
          <a:stretch/>
        </p:blipFill>
        <p:spPr>
          <a:xfrm>
            <a:off x="4815732" y="1500459"/>
            <a:ext cx="4125607" cy="2990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144363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Get Beyond the Green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Trust your staff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Make modest investments at first, see what works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Encourage collaboration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Be flexible with space allocation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FAIL – First Attempt In Learning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Go for it!! Develop perseverance, determination and grit!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00106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5214" y="2005951"/>
            <a:ext cx="8520600" cy="572700"/>
          </a:xfrm>
        </p:spPr>
        <p:txBody>
          <a:bodyPr/>
          <a:lstStyle/>
          <a:p>
            <a:pPr algn="ctr"/>
            <a:r>
              <a:rPr lang="en-US" dirty="0" smtClean="0"/>
              <a:t>Thank–you! 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691" y="3212190"/>
            <a:ext cx="8520600" cy="1067981"/>
          </a:xfrm>
        </p:spPr>
        <p:txBody>
          <a:bodyPr/>
          <a:lstStyle/>
          <a:p>
            <a:r>
              <a:rPr lang="en-US" dirty="0" smtClean="0"/>
              <a:t>Stephanie Bernier  - </a:t>
            </a:r>
            <a:r>
              <a:rPr lang="en-US" dirty="0" smtClean="0">
                <a:hlinkClick r:id="rId2"/>
              </a:rPr>
              <a:t>bernier.stephanie@viss.ae</a:t>
            </a:r>
            <a:endParaRPr lang="en-US" dirty="0" smtClean="0"/>
          </a:p>
          <a:p>
            <a:r>
              <a:rPr lang="en-US" dirty="0" smtClean="0"/>
              <a:t>Twitter Handle: @steph_bernier01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7821" y="192123"/>
            <a:ext cx="1180290" cy="1180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5195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imple-light-2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1822</TotalTime>
  <Words>281</Words>
  <Application>Microsoft Office PowerPoint</Application>
  <PresentationFormat>On-screen Show (16:9)</PresentationFormat>
  <Paragraphs>55</Paragraphs>
  <Slides>26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simple-light-2</vt:lpstr>
      <vt:lpstr>Getting Beyond the Green Growth of Innovation/Robotics at VISS</vt:lpstr>
      <vt:lpstr>The Innovation Club - iPads, Collaboration, &amp; STEM  </vt:lpstr>
      <vt:lpstr>Collaborating with other students</vt:lpstr>
      <vt:lpstr>Modifications to build – Heavy load</vt:lpstr>
      <vt:lpstr>Design Life Cycle</vt:lpstr>
      <vt:lpstr>STEM – Making the Obstacles in the DT Lab</vt:lpstr>
      <vt:lpstr>Grade 6 – Designing to Building </vt:lpstr>
      <vt:lpstr>Implementation of Designs</vt:lpstr>
      <vt:lpstr>Girls in STEAM</vt:lpstr>
      <vt:lpstr>Controlling to Programming</vt:lpstr>
      <vt:lpstr>What did we learn from the Innovation Club?</vt:lpstr>
      <vt:lpstr>Robotics Team – World Educational Robot Contest</vt:lpstr>
      <vt:lpstr>The Secret Formula</vt:lpstr>
      <vt:lpstr>Communication/Collaboration</vt:lpstr>
      <vt:lpstr>Competition Day</vt:lpstr>
      <vt:lpstr>Dubai WER Champions 2017!</vt:lpstr>
      <vt:lpstr>Triumphant on the way home.</vt:lpstr>
      <vt:lpstr>Shanghai, China WER 2017   5000 Students</vt:lpstr>
      <vt:lpstr>Determined</vt:lpstr>
      <vt:lpstr>3rd Prize in Shanghai, China</vt:lpstr>
      <vt:lpstr>PowerPoint Presentation</vt:lpstr>
      <vt:lpstr>Robotics, Drones </vt:lpstr>
      <vt:lpstr>Green Screen, Lego</vt:lpstr>
      <vt:lpstr>Virtual Reality and more…</vt:lpstr>
      <vt:lpstr>Get Beyond the Green</vt:lpstr>
      <vt:lpstr>Thank–you!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Developing Innovation in a Primary School Setting</dc:title>
  <dc:creator>Stephanie Bernier</dc:creator>
  <cp:lastModifiedBy>Rachael Edgar</cp:lastModifiedBy>
  <cp:revision>45</cp:revision>
  <dcterms:modified xsi:type="dcterms:W3CDTF">2018-02-27T03:40:44Z</dcterms:modified>
</cp:coreProperties>
</file>